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5" r:id="rId2"/>
    <p:sldId id="262" r:id="rId3"/>
    <p:sldId id="258" r:id="rId4"/>
    <p:sldId id="263" r:id="rId5"/>
    <p:sldId id="264" r:id="rId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5"/>
    <p:restoredTop sz="94715"/>
  </p:normalViewPr>
  <p:slideViewPr>
    <p:cSldViewPr>
      <p:cViewPr varScale="1">
        <p:scale>
          <a:sx n="108" d="100"/>
          <a:sy n="108" d="100"/>
        </p:scale>
        <p:origin x="1908" y="114"/>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C4142F6-EDC4-495E-B3E0-D9AE6E680332}" type="datetimeFigureOut">
              <a:rPr lang="en-US" smtClean="0"/>
              <a:t>7/19/2021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16961534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4142F6-EDC4-495E-B3E0-D9AE6E680332}" type="datetimeFigureOut">
              <a:rPr lang="en-US" smtClean="0"/>
              <a:t>7/19/2021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2681965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4142F6-EDC4-495E-B3E0-D9AE6E680332}" type="datetimeFigureOut">
              <a:rPr lang="en-US" smtClean="0"/>
              <a:t>7/19/2021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37076557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C4142F6-EDC4-495E-B3E0-D9AE6E680332}" type="datetimeFigureOut">
              <a:rPr lang="en-US" smtClean="0"/>
              <a:t>7/19/2021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35002079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C4142F6-EDC4-495E-B3E0-D9AE6E680332}" type="datetimeFigureOut">
              <a:rPr lang="en-US" smtClean="0"/>
              <a:t>7/19/2021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19255877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C4142F6-EDC4-495E-B3E0-D9AE6E680332}" type="datetimeFigureOut">
              <a:rPr lang="en-US" smtClean="0"/>
              <a:t>7/19/2021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3221705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C4142F6-EDC4-495E-B3E0-D9AE6E680332}" type="datetimeFigureOut">
              <a:rPr lang="en-US" smtClean="0"/>
              <a:t>7/19/2021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13854744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C4142F6-EDC4-495E-B3E0-D9AE6E680332}" type="datetimeFigureOut">
              <a:rPr lang="en-US" smtClean="0"/>
              <a:t>7/19/2021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12484538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4142F6-EDC4-495E-B3E0-D9AE6E680332}" type="datetimeFigureOut">
              <a:rPr lang="en-US" smtClean="0"/>
              <a:t>7/19/2021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3003962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4142F6-EDC4-495E-B3E0-D9AE6E680332}" type="datetimeFigureOut">
              <a:rPr lang="en-US" smtClean="0"/>
              <a:t>7/19/2021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10179715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C4142F6-EDC4-495E-B3E0-D9AE6E680332}" type="datetimeFigureOut">
              <a:rPr lang="en-US" smtClean="0"/>
              <a:t>7/19/2021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01180D3-B24B-46E2-983F-E9D2FBAAD658}" type="slidenum">
              <a:rPr lang="en-US" smtClean="0"/>
              <a:t>‹#›</a:t>
            </a:fld>
            <a:endParaRPr lang="en-US"/>
          </a:p>
        </p:txBody>
      </p:sp>
    </p:spTree>
    <p:extLst>
      <p:ext uri="{BB962C8B-B14F-4D97-AF65-F5344CB8AC3E}">
        <p14:creationId xmlns:p14="http://schemas.microsoft.com/office/powerpoint/2010/main" val="3822815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4142F6-EDC4-495E-B3E0-D9AE6E680332}" type="datetimeFigureOut">
              <a:rPr lang="en-US" smtClean="0"/>
              <a:t>7/19/2021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01180D3-B24B-46E2-983F-E9D2FBAAD658}" type="slidenum">
              <a:rPr lang="en-US" smtClean="0"/>
              <a:t>‹#›</a:t>
            </a:fld>
            <a:endParaRPr lang="en-US"/>
          </a:p>
        </p:txBody>
      </p:sp>
    </p:spTree>
    <p:extLst>
      <p:ext uri="{BB962C8B-B14F-4D97-AF65-F5344CB8AC3E}">
        <p14:creationId xmlns:p14="http://schemas.microsoft.com/office/powerpoint/2010/main" val="1257220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316980" y="4495800"/>
            <a:ext cx="2817495"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19475" y="4495800"/>
            <a:ext cx="2817495"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3875" y="4495800"/>
            <a:ext cx="2817495"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TextBox 1"/>
          <p:cNvSpPr txBox="1"/>
          <p:nvPr/>
        </p:nvSpPr>
        <p:spPr>
          <a:xfrm>
            <a:off x="754380" y="1840468"/>
            <a:ext cx="1676400" cy="369332"/>
          </a:xfrm>
          <a:prstGeom prst="rect">
            <a:avLst/>
          </a:prstGeom>
          <a:noFill/>
        </p:spPr>
        <p:txBody>
          <a:bodyPr wrap="square" rtlCol="0">
            <a:spAutoFit/>
          </a:bodyPr>
          <a:lstStyle/>
          <a:p>
            <a:r>
              <a:rPr lang="en-US" dirty="0"/>
              <a:t>Negative </a:t>
            </a:r>
            <a:r>
              <a:rPr lang="en-US" dirty="0" err="1"/>
              <a:t>ctl</a:t>
            </a:r>
            <a:r>
              <a:rPr lang="en-US" dirty="0"/>
              <a:t>  </a:t>
            </a:r>
          </a:p>
        </p:txBody>
      </p:sp>
      <p:sp>
        <p:nvSpPr>
          <p:cNvPr id="6" name="TextBox 5"/>
          <p:cNvSpPr txBox="1"/>
          <p:nvPr/>
        </p:nvSpPr>
        <p:spPr>
          <a:xfrm>
            <a:off x="3430905" y="1816179"/>
            <a:ext cx="2325053" cy="369332"/>
          </a:xfrm>
          <a:prstGeom prst="rect">
            <a:avLst/>
          </a:prstGeom>
          <a:noFill/>
        </p:spPr>
        <p:txBody>
          <a:bodyPr wrap="square" rtlCol="0">
            <a:spAutoFit/>
          </a:bodyPr>
          <a:lstStyle/>
          <a:p>
            <a:r>
              <a:rPr lang="en-US" dirty="0"/>
              <a:t>High dose prevention</a:t>
            </a:r>
          </a:p>
        </p:txBody>
      </p:sp>
      <p:sp>
        <p:nvSpPr>
          <p:cNvPr id="7" name="TextBox 6"/>
          <p:cNvSpPr txBox="1"/>
          <p:nvPr/>
        </p:nvSpPr>
        <p:spPr>
          <a:xfrm>
            <a:off x="6572725" y="1840468"/>
            <a:ext cx="2325053" cy="369332"/>
          </a:xfrm>
          <a:prstGeom prst="rect">
            <a:avLst/>
          </a:prstGeom>
          <a:noFill/>
        </p:spPr>
        <p:txBody>
          <a:bodyPr wrap="square" rtlCol="0">
            <a:spAutoFit/>
          </a:bodyPr>
          <a:lstStyle/>
          <a:p>
            <a:r>
              <a:rPr lang="en-US" dirty="0"/>
              <a:t>Low dose prevention</a:t>
            </a:r>
          </a:p>
        </p:txBody>
      </p:sp>
      <p:sp>
        <p:nvSpPr>
          <p:cNvPr id="3" name="TextBox 2"/>
          <p:cNvSpPr txBox="1"/>
          <p:nvPr/>
        </p:nvSpPr>
        <p:spPr>
          <a:xfrm>
            <a:off x="523680" y="287258"/>
            <a:ext cx="7324725" cy="369332"/>
          </a:xfrm>
          <a:prstGeom prst="rect">
            <a:avLst/>
          </a:prstGeom>
          <a:noFill/>
        </p:spPr>
        <p:txBody>
          <a:bodyPr wrap="square" rtlCol="0">
            <a:spAutoFit/>
          </a:bodyPr>
          <a:lstStyle/>
          <a:p>
            <a:r>
              <a:rPr lang="en-US" dirty="0"/>
              <a:t>Antibody prevention:</a:t>
            </a:r>
          </a:p>
        </p:txBody>
      </p:sp>
      <p:pic>
        <p:nvPicPr>
          <p:cNvPr id="3080"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1147" y="2220433"/>
            <a:ext cx="2817495" cy="21214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81" name="Picture 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420272" y="2209800"/>
            <a:ext cx="2817495" cy="21214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3082" name="Picture 10"/>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316979" y="2209800"/>
            <a:ext cx="2817495" cy="212140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6" name="Down Arrow 25"/>
          <p:cNvSpPr/>
          <p:nvPr/>
        </p:nvSpPr>
        <p:spPr>
          <a:xfrm rot="6760528">
            <a:off x="5880801" y="4027570"/>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9" name="Straight Arrow Connector 38"/>
          <p:cNvCxnSpPr>
            <a:cxnSpLocks noChangeAspect="1"/>
          </p:cNvCxnSpPr>
          <p:nvPr/>
        </p:nvCxnSpPr>
        <p:spPr>
          <a:xfrm flipH="1">
            <a:off x="2895600" y="2557661"/>
            <a:ext cx="173749" cy="13229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7" name="Down Arrow 46"/>
          <p:cNvSpPr/>
          <p:nvPr/>
        </p:nvSpPr>
        <p:spPr>
          <a:xfrm rot="18161698">
            <a:off x="5232650" y="3774158"/>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Arrow Connector 48"/>
          <p:cNvCxnSpPr>
            <a:cxnSpLocks noChangeAspect="1"/>
          </p:cNvCxnSpPr>
          <p:nvPr/>
        </p:nvCxnSpPr>
        <p:spPr>
          <a:xfrm flipV="1">
            <a:off x="3760388" y="3736173"/>
            <a:ext cx="163111" cy="12419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cxnSpLocks noChangeAspect="1"/>
          </p:cNvCxnSpPr>
          <p:nvPr/>
        </p:nvCxnSpPr>
        <p:spPr>
          <a:xfrm flipV="1">
            <a:off x="4243431" y="2891395"/>
            <a:ext cx="163111" cy="12419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a:cxnSpLocks noChangeAspect="1"/>
          </p:cNvCxnSpPr>
          <p:nvPr/>
        </p:nvCxnSpPr>
        <p:spPr>
          <a:xfrm flipV="1">
            <a:off x="1981200" y="3886200"/>
            <a:ext cx="0" cy="20679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a:cxnSpLocks noChangeAspect="1"/>
          </p:cNvCxnSpPr>
          <p:nvPr/>
        </p:nvCxnSpPr>
        <p:spPr>
          <a:xfrm flipV="1">
            <a:off x="5352199" y="2891395"/>
            <a:ext cx="0" cy="20679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a:cxnSpLocks noChangeAspect="1"/>
          </p:cNvCxnSpPr>
          <p:nvPr/>
        </p:nvCxnSpPr>
        <p:spPr>
          <a:xfrm flipH="1">
            <a:off x="8171058" y="5414348"/>
            <a:ext cx="225440" cy="75427"/>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64" name="Down Arrow 63"/>
          <p:cNvSpPr/>
          <p:nvPr/>
        </p:nvSpPr>
        <p:spPr>
          <a:xfrm rot="18813242">
            <a:off x="1252970" y="4805678"/>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Down Arrow 64"/>
          <p:cNvSpPr/>
          <p:nvPr/>
        </p:nvSpPr>
        <p:spPr>
          <a:xfrm rot="12973830">
            <a:off x="6578709" y="5889750"/>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6" name="Straight Arrow Connector 65"/>
          <p:cNvCxnSpPr>
            <a:cxnSpLocks noChangeAspect="1"/>
          </p:cNvCxnSpPr>
          <p:nvPr/>
        </p:nvCxnSpPr>
        <p:spPr>
          <a:xfrm>
            <a:off x="8686800" y="5489775"/>
            <a:ext cx="16752" cy="20157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a:cxnSpLocks/>
          </p:cNvCxnSpPr>
          <p:nvPr/>
        </p:nvCxnSpPr>
        <p:spPr>
          <a:xfrm>
            <a:off x="2418728" y="6248400"/>
            <a:ext cx="148739" cy="15226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70" name="Down Arrow 69"/>
          <p:cNvSpPr/>
          <p:nvPr/>
        </p:nvSpPr>
        <p:spPr>
          <a:xfrm rot="12973830">
            <a:off x="731505" y="5964627"/>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845820" y="2994794"/>
            <a:ext cx="373380" cy="261610"/>
          </a:xfrm>
          <a:prstGeom prst="rect">
            <a:avLst/>
          </a:prstGeom>
          <a:noFill/>
        </p:spPr>
        <p:txBody>
          <a:bodyPr wrap="square" rtlCol="0">
            <a:spAutoFit/>
          </a:bodyPr>
          <a:lstStyle/>
          <a:p>
            <a:r>
              <a:rPr lang="en-US" sz="1100" b="1" dirty="0"/>
              <a:t>BV</a:t>
            </a:r>
          </a:p>
        </p:txBody>
      </p:sp>
      <p:sp>
        <p:nvSpPr>
          <p:cNvPr id="72" name="TextBox 71"/>
          <p:cNvSpPr txBox="1"/>
          <p:nvPr/>
        </p:nvSpPr>
        <p:spPr>
          <a:xfrm>
            <a:off x="1906041" y="2362200"/>
            <a:ext cx="373380" cy="261610"/>
          </a:xfrm>
          <a:prstGeom prst="rect">
            <a:avLst/>
          </a:prstGeom>
          <a:noFill/>
        </p:spPr>
        <p:txBody>
          <a:bodyPr wrap="square" rtlCol="0">
            <a:spAutoFit/>
          </a:bodyPr>
          <a:lstStyle/>
          <a:p>
            <a:r>
              <a:rPr lang="en-US" sz="1100" b="1" dirty="0"/>
              <a:t>BV</a:t>
            </a:r>
          </a:p>
        </p:txBody>
      </p:sp>
      <p:sp>
        <p:nvSpPr>
          <p:cNvPr id="73" name="Down Arrow 72"/>
          <p:cNvSpPr/>
          <p:nvPr/>
        </p:nvSpPr>
        <p:spPr>
          <a:xfrm rot="2469940">
            <a:off x="7806535" y="3656030"/>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Down Arrow 73"/>
          <p:cNvSpPr/>
          <p:nvPr/>
        </p:nvSpPr>
        <p:spPr>
          <a:xfrm rot="5639012">
            <a:off x="7395427" y="3427430"/>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3929361" y="1524953"/>
            <a:ext cx="153849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n279</a:t>
            </a:r>
          </a:p>
        </p:txBody>
      </p:sp>
      <p:sp>
        <p:nvSpPr>
          <p:cNvPr id="30" name="TextBox 29"/>
          <p:cNvSpPr txBox="1"/>
          <p:nvPr/>
        </p:nvSpPr>
        <p:spPr>
          <a:xfrm>
            <a:off x="7010400" y="1539634"/>
            <a:ext cx="153849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n282</a:t>
            </a:r>
          </a:p>
        </p:txBody>
      </p:sp>
      <p:sp>
        <p:nvSpPr>
          <p:cNvPr id="31" name="TextBox 30"/>
          <p:cNvSpPr txBox="1"/>
          <p:nvPr/>
        </p:nvSpPr>
        <p:spPr>
          <a:xfrm>
            <a:off x="1055464" y="1524000"/>
            <a:ext cx="1538498"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n277</a:t>
            </a:r>
          </a:p>
        </p:txBody>
      </p:sp>
    </p:spTree>
    <p:extLst>
      <p:ext uri="{BB962C8B-B14F-4D97-AF65-F5344CB8AC3E}">
        <p14:creationId xmlns:p14="http://schemas.microsoft.com/office/powerpoint/2010/main" val="3332662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95400" y="381000"/>
            <a:ext cx="7239000" cy="5078313"/>
          </a:xfrm>
          <a:prstGeom prst="rect">
            <a:avLst/>
          </a:prstGeom>
          <a:noFill/>
        </p:spPr>
        <p:txBody>
          <a:bodyPr wrap="square" rtlCol="0">
            <a:spAutoFit/>
          </a:bodyPr>
          <a:lstStyle/>
          <a:p>
            <a:r>
              <a:rPr lang="en-US" dirty="0">
                <a:solidFill>
                  <a:srgbClr val="FF0000"/>
                </a:solidFill>
              </a:rPr>
              <a:t>Generally speaking: The effects of prevention are better than  treatment. Early treatment is better than late treatment. </a:t>
            </a:r>
          </a:p>
          <a:p>
            <a:endParaRPr lang="en-US" dirty="0"/>
          </a:p>
          <a:p>
            <a:r>
              <a:rPr lang="en-US" dirty="0"/>
              <a:t>There are some variation between samples in the same groups: </a:t>
            </a:r>
          </a:p>
          <a:p>
            <a:br>
              <a:rPr lang="en-US" dirty="0"/>
            </a:br>
            <a:r>
              <a:rPr lang="en-US" dirty="0"/>
              <a:t>1. Negative control group, 4 samples one severe, one very mild. (took photos from the severe one  ) </a:t>
            </a:r>
          </a:p>
          <a:p>
            <a:endParaRPr lang="en-US" dirty="0"/>
          </a:p>
          <a:p>
            <a:r>
              <a:rPr lang="en-US" dirty="0"/>
              <a:t>2. -24h antibody treatment, 4 samples, one is very mild, two mild, </a:t>
            </a:r>
            <a:r>
              <a:rPr lang="en-US"/>
              <a:t>one moderate (</a:t>
            </a:r>
            <a:r>
              <a:rPr lang="en-US" dirty="0"/>
              <a:t>took photo the better one) </a:t>
            </a:r>
          </a:p>
          <a:p>
            <a:endParaRPr lang="en-US" dirty="0"/>
          </a:p>
          <a:p>
            <a:r>
              <a:rPr lang="en-US" dirty="0"/>
              <a:t>3.  24h treatment: 4 samples, one severe, two very mild (took photo the better one) </a:t>
            </a:r>
          </a:p>
          <a:p>
            <a:endParaRPr lang="en-US" dirty="0"/>
          </a:p>
          <a:p>
            <a:r>
              <a:rPr lang="en-US" dirty="0"/>
              <a:t>4.  48h treatment: one moderate, 3 mild (took photo the better one) </a:t>
            </a:r>
          </a:p>
          <a:p>
            <a:endParaRPr lang="en-US" dirty="0"/>
          </a:p>
          <a:p>
            <a:r>
              <a:rPr lang="en-US" dirty="0"/>
              <a:t>5. 72h treatment: 4 moderate (took photo the better one) </a:t>
            </a:r>
          </a:p>
          <a:p>
            <a:endParaRPr lang="en-US" dirty="0"/>
          </a:p>
        </p:txBody>
      </p:sp>
    </p:spTree>
    <p:extLst>
      <p:ext uri="{BB962C8B-B14F-4D97-AF65-F5344CB8AC3E}">
        <p14:creationId xmlns:p14="http://schemas.microsoft.com/office/powerpoint/2010/main" val="3321305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1143000"/>
            <a:ext cx="8251846" cy="3754874"/>
          </a:xfrm>
          <a:prstGeom prst="rect">
            <a:avLst/>
          </a:prstGeom>
          <a:noFill/>
        </p:spPr>
        <p:txBody>
          <a:bodyPr wrap="square" rtlCol="0">
            <a:spAutoFit/>
          </a:bodyPr>
          <a:lstStyle/>
          <a:p>
            <a:r>
              <a:rPr lang="en-US" sz="1400" dirty="0"/>
              <a:t>Representative images of hamster lung tissues. Hamsters were intranasally inoculated with 10^5 PFU of SARS-CoV-2 in 40µl, pre-antibody treatment was given 24 hours before  virus inoculation. The lung tissue were examined at  day 4 post virus infection. </a:t>
            </a:r>
          </a:p>
          <a:p>
            <a:endParaRPr lang="en-US" sz="1400" dirty="0"/>
          </a:p>
          <a:p>
            <a:r>
              <a:rPr lang="en-US" sz="1400" dirty="0"/>
              <a:t>The lung of negative control hamster showed large patchy alveolar wall and alveolar space infiltration and exudation (arrows); the two blood vessels in the lung section showed vasculitis and endotheliitis (“BV”, blood vessel). In high dose antibody treated hamster, the lung tissues showed no apparent </a:t>
            </a:r>
            <a:r>
              <a:rPr lang="en-US" sz="1400" dirty="0" err="1"/>
              <a:t>peribronchiolar</a:t>
            </a:r>
            <a:r>
              <a:rPr lang="en-US" sz="1400" dirty="0"/>
              <a:t> infiltration, the bronchiolar epithelium appeared normal (open arrows). Alveoli showed mild septal infiltration and congestion (arrows).  In low dose antibody treated hamster, some bronchiolar epithelial cell swollen and detached (open arrows) with mild </a:t>
            </a:r>
            <a:r>
              <a:rPr lang="en-US" sz="1400" dirty="0" err="1"/>
              <a:t>peribronchiolar</a:t>
            </a:r>
            <a:r>
              <a:rPr lang="en-US" sz="1400" dirty="0"/>
              <a:t> infiltration and mild alveolar septal infiltration. </a:t>
            </a:r>
          </a:p>
          <a:p>
            <a:endParaRPr lang="en-US" sz="1400" dirty="0"/>
          </a:p>
          <a:p>
            <a:r>
              <a:rPr lang="en-US" sz="1400" dirty="0"/>
              <a:t>Immunofluorescence stained viral NP antigen in the lung tissue. The lung of negative control hamster showed diffuse NP expression in large areas of alveoli (thick arrows) and in bronchiolar epithelium (thin arrows) . No NP expression was seen in high dose antibody treated hamster lung section.  In low dose antibody treated hamster, NP expression was occasionally observed in small area of alveoli (thick arrows); in the epithelium of a few bronchiolar sections (thin arrows). </a:t>
            </a:r>
          </a:p>
          <a:p>
            <a:endParaRPr lang="en-US" sz="1400" dirty="0"/>
          </a:p>
        </p:txBody>
      </p:sp>
    </p:spTree>
    <p:extLst>
      <p:ext uri="{BB962C8B-B14F-4D97-AF65-F5344CB8AC3E}">
        <p14:creationId xmlns:p14="http://schemas.microsoft.com/office/powerpoint/2010/main" val="28269763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71999" y="455657"/>
            <a:ext cx="2819014" cy="2122551"/>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67599" y="455657"/>
            <a:ext cx="2819014" cy="2122551"/>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71999" y="2895581"/>
            <a:ext cx="2819014" cy="2122551"/>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31"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67598" y="2905106"/>
            <a:ext cx="2819014" cy="2122551"/>
          </a:xfrm>
          <a:prstGeom prst="rect">
            <a:avLst/>
          </a:prstGeom>
          <a:noFill/>
          <a:ln w="12700">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 name="TextBox 1"/>
          <p:cNvSpPr txBox="1"/>
          <p:nvPr/>
        </p:nvSpPr>
        <p:spPr>
          <a:xfrm>
            <a:off x="1937503" y="74658"/>
            <a:ext cx="1600200" cy="307777"/>
          </a:xfrm>
          <a:prstGeom prst="rect">
            <a:avLst/>
          </a:prstGeom>
          <a:noFill/>
        </p:spPr>
        <p:txBody>
          <a:bodyPr wrap="square" rtlCol="0">
            <a:spAutoFit/>
          </a:bodyPr>
          <a:lstStyle/>
          <a:p>
            <a:r>
              <a:rPr lang="en-US" sz="1400" dirty="0"/>
              <a:t>Negative </a:t>
            </a:r>
            <a:r>
              <a:rPr lang="en-US" sz="1400" dirty="0" err="1"/>
              <a:t>ctl</a:t>
            </a:r>
            <a:endParaRPr lang="en-US" sz="1400" dirty="0"/>
          </a:p>
        </p:txBody>
      </p:sp>
      <p:sp>
        <p:nvSpPr>
          <p:cNvPr id="9" name="TextBox 8"/>
          <p:cNvSpPr txBox="1"/>
          <p:nvPr/>
        </p:nvSpPr>
        <p:spPr>
          <a:xfrm>
            <a:off x="4681553" y="147881"/>
            <a:ext cx="1600200" cy="307777"/>
          </a:xfrm>
          <a:prstGeom prst="rect">
            <a:avLst/>
          </a:prstGeom>
          <a:noFill/>
        </p:spPr>
        <p:txBody>
          <a:bodyPr wrap="square" rtlCol="0">
            <a:spAutoFit/>
          </a:bodyPr>
          <a:lstStyle/>
          <a:p>
            <a:r>
              <a:rPr lang="en-US" sz="1400" dirty="0"/>
              <a:t>Treatment 24hpi</a:t>
            </a:r>
          </a:p>
        </p:txBody>
      </p:sp>
      <p:sp>
        <p:nvSpPr>
          <p:cNvPr id="11" name="TextBox 10"/>
          <p:cNvSpPr txBox="1"/>
          <p:nvPr/>
        </p:nvSpPr>
        <p:spPr>
          <a:xfrm>
            <a:off x="1876413" y="2662481"/>
            <a:ext cx="2044168" cy="307777"/>
          </a:xfrm>
          <a:prstGeom prst="rect">
            <a:avLst/>
          </a:prstGeom>
          <a:noFill/>
        </p:spPr>
        <p:txBody>
          <a:bodyPr wrap="square" rtlCol="0">
            <a:spAutoFit/>
          </a:bodyPr>
          <a:lstStyle/>
          <a:p>
            <a:r>
              <a:rPr lang="en-US" sz="1400" dirty="0"/>
              <a:t>Treatment 48hpi</a:t>
            </a:r>
          </a:p>
        </p:txBody>
      </p:sp>
      <p:sp>
        <p:nvSpPr>
          <p:cNvPr id="12" name="TextBox 11"/>
          <p:cNvSpPr txBox="1"/>
          <p:nvPr/>
        </p:nvSpPr>
        <p:spPr>
          <a:xfrm>
            <a:off x="4662503" y="2662481"/>
            <a:ext cx="2044168" cy="307777"/>
          </a:xfrm>
          <a:prstGeom prst="rect">
            <a:avLst/>
          </a:prstGeom>
          <a:noFill/>
        </p:spPr>
        <p:txBody>
          <a:bodyPr wrap="square" rtlCol="0">
            <a:spAutoFit/>
          </a:bodyPr>
          <a:lstStyle/>
          <a:p>
            <a:r>
              <a:rPr lang="en-US" sz="1400" dirty="0"/>
              <a:t>Treatment 72hpi</a:t>
            </a:r>
          </a:p>
        </p:txBody>
      </p:sp>
      <p:sp>
        <p:nvSpPr>
          <p:cNvPr id="13" name="Down Arrow 12"/>
          <p:cNvSpPr/>
          <p:nvPr/>
        </p:nvSpPr>
        <p:spPr>
          <a:xfrm rot="16455601">
            <a:off x="2186098" y="2138845"/>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rot="5062253">
            <a:off x="1895633" y="2240966"/>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Down Arrow 26"/>
          <p:cNvSpPr/>
          <p:nvPr/>
        </p:nvSpPr>
        <p:spPr>
          <a:xfrm rot="16455601">
            <a:off x="5369601" y="712899"/>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6" name="Straight Arrow Connector 35"/>
          <p:cNvCxnSpPr>
            <a:cxnSpLocks noChangeAspect="1"/>
          </p:cNvCxnSpPr>
          <p:nvPr/>
        </p:nvCxnSpPr>
        <p:spPr>
          <a:xfrm flipH="1">
            <a:off x="4094633" y="1903458"/>
            <a:ext cx="173749" cy="13229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a:cxnSpLocks noChangeAspect="1"/>
          </p:cNvCxnSpPr>
          <p:nvPr/>
        </p:nvCxnSpPr>
        <p:spPr>
          <a:xfrm flipH="1">
            <a:off x="2838811" y="836658"/>
            <a:ext cx="173749" cy="132298"/>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6" name="Down Arrow 45"/>
          <p:cNvSpPr/>
          <p:nvPr/>
        </p:nvSpPr>
        <p:spPr>
          <a:xfrm rot="15951604">
            <a:off x="2683828" y="3663884"/>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Down Arrow 49"/>
          <p:cNvSpPr/>
          <p:nvPr/>
        </p:nvSpPr>
        <p:spPr>
          <a:xfrm rot="5062253">
            <a:off x="3383820" y="3513365"/>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Down Arrow 54"/>
          <p:cNvSpPr/>
          <p:nvPr/>
        </p:nvSpPr>
        <p:spPr>
          <a:xfrm rot="10800000">
            <a:off x="5684587" y="1065258"/>
            <a:ext cx="83741" cy="130854"/>
          </a:xfrm>
          <a:prstGeom prst="downArrow">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2" name="Straight Arrow Connector 61"/>
          <p:cNvCxnSpPr>
            <a:cxnSpLocks noChangeAspect="1"/>
          </p:cNvCxnSpPr>
          <p:nvPr/>
        </p:nvCxnSpPr>
        <p:spPr>
          <a:xfrm flipV="1">
            <a:off x="2554035" y="2360658"/>
            <a:ext cx="163111" cy="124197"/>
          </a:xfrm>
          <a:prstGeom prst="straightConnector1">
            <a:avLst/>
          </a:prstGeom>
          <a:ln w="2857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7" name="TextBox 56"/>
          <p:cNvSpPr txBox="1"/>
          <p:nvPr/>
        </p:nvSpPr>
        <p:spPr>
          <a:xfrm>
            <a:off x="2838811" y="1794912"/>
            <a:ext cx="381000" cy="261610"/>
          </a:xfrm>
          <a:prstGeom prst="rect">
            <a:avLst/>
          </a:prstGeom>
          <a:noFill/>
        </p:spPr>
        <p:txBody>
          <a:bodyPr wrap="square" rtlCol="0">
            <a:spAutoFit/>
          </a:bodyPr>
          <a:lstStyle/>
          <a:p>
            <a:r>
              <a:rPr lang="en-US" sz="1100" b="1" dirty="0"/>
              <a:t>BV</a:t>
            </a:r>
          </a:p>
        </p:txBody>
      </p:sp>
      <p:sp>
        <p:nvSpPr>
          <p:cNvPr id="78" name="TextBox 77"/>
          <p:cNvSpPr txBox="1"/>
          <p:nvPr/>
        </p:nvSpPr>
        <p:spPr>
          <a:xfrm>
            <a:off x="2707997" y="2994955"/>
            <a:ext cx="381000" cy="261610"/>
          </a:xfrm>
          <a:prstGeom prst="rect">
            <a:avLst/>
          </a:prstGeom>
          <a:noFill/>
        </p:spPr>
        <p:txBody>
          <a:bodyPr wrap="square" rtlCol="0">
            <a:spAutoFit/>
          </a:bodyPr>
          <a:lstStyle/>
          <a:p>
            <a:r>
              <a:rPr lang="en-US" sz="1100" b="1" dirty="0"/>
              <a:t>BV</a:t>
            </a:r>
          </a:p>
        </p:txBody>
      </p:sp>
      <p:sp>
        <p:nvSpPr>
          <p:cNvPr id="79" name="TextBox 78"/>
          <p:cNvSpPr txBox="1"/>
          <p:nvPr/>
        </p:nvSpPr>
        <p:spPr>
          <a:xfrm>
            <a:off x="4513146" y="1671108"/>
            <a:ext cx="381000" cy="261610"/>
          </a:xfrm>
          <a:prstGeom prst="rect">
            <a:avLst/>
          </a:prstGeom>
          <a:noFill/>
        </p:spPr>
        <p:txBody>
          <a:bodyPr wrap="square" rtlCol="0">
            <a:spAutoFit/>
          </a:bodyPr>
          <a:lstStyle/>
          <a:p>
            <a:r>
              <a:rPr lang="en-US" sz="1100" b="1" dirty="0"/>
              <a:t>BV</a:t>
            </a:r>
          </a:p>
        </p:txBody>
      </p:sp>
      <p:sp>
        <p:nvSpPr>
          <p:cNvPr id="80" name="TextBox 79"/>
          <p:cNvSpPr txBox="1"/>
          <p:nvPr/>
        </p:nvSpPr>
        <p:spPr>
          <a:xfrm>
            <a:off x="5991213" y="1562248"/>
            <a:ext cx="381000" cy="261610"/>
          </a:xfrm>
          <a:prstGeom prst="rect">
            <a:avLst/>
          </a:prstGeom>
          <a:noFill/>
        </p:spPr>
        <p:txBody>
          <a:bodyPr wrap="square" rtlCol="0">
            <a:spAutoFit/>
          </a:bodyPr>
          <a:lstStyle/>
          <a:p>
            <a:r>
              <a:rPr lang="en-US" sz="1100" b="1" dirty="0"/>
              <a:t>BV</a:t>
            </a:r>
          </a:p>
        </p:txBody>
      </p:sp>
      <p:sp>
        <p:nvSpPr>
          <p:cNvPr id="81" name="TextBox 80"/>
          <p:cNvSpPr txBox="1"/>
          <p:nvPr/>
        </p:nvSpPr>
        <p:spPr>
          <a:xfrm>
            <a:off x="4772013" y="4756522"/>
            <a:ext cx="381000" cy="261610"/>
          </a:xfrm>
          <a:prstGeom prst="rect">
            <a:avLst/>
          </a:prstGeom>
          <a:noFill/>
        </p:spPr>
        <p:txBody>
          <a:bodyPr wrap="square" rtlCol="0">
            <a:spAutoFit/>
          </a:bodyPr>
          <a:lstStyle/>
          <a:p>
            <a:r>
              <a:rPr lang="en-US" sz="1100" b="1" dirty="0"/>
              <a:t>BV</a:t>
            </a:r>
          </a:p>
        </p:txBody>
      </p:sp>
      <p:sp>
        <p:nvSpPr>
          <p:cNvPr id="82" name="TextBox 81"/>
          <p:cNvSpPr txBox="1"/>
          <p:nvPr/>
        </p:nvSpPr>
        <p:spPr>
          <a:xfrm>
            <a:off x="210861" y="5105400"/>
            <a:ext cx="8251846" cy="1938992"/>
          </a:xfrm>
          <a:prstGeom prst="rect">
            <a:avLst/>
          </a:prstGeom>
          <a:noFill/>
        </p:spPr>
        <p:txBody>
          <a:bodyPr wrap="square" rtlCol="0">
            <a:spAutoFit/>
          </a:bodyPr>
          <a:lstStyle/>
          <a:p>
            <a:r>
              <a:rPr lang="en-US" sz="1200" dirty="0"/>
              <a:t>Representative images of hamster lung tissues. Hamsters were intranasally inoculated with 10^5 PFU of SARS-CoV-2 in 40µl, antibody treatment were given 24 hours before, 24 hours, 48 hours or 72 hours after virus inoculation. The lung tissue were examined at  day 4 post virus infection. </a:t>
            </a:r>
          </a:p>
          <a:p>
            <a:endParaRPr lang="en-US" sz="1200" dirty="0"/>
          </a:p>
          <a:p>
            <a:r>
              <a:rPr lang="en-US" sz="1200" dirty="0"/>
              <a:t>The lung of negative control hamster showed </a:t>
            </a:r>
            <a:r>
              <a:rPr lang="en-US" sz="1200" dirty="0" err="1"/>
              <a:t>peribronchiolar</a:t>
            </a:r>
            <a:r>
              <a:rPr lang="en-US" sz="1200" dirty="0"/>
              <a:t> infiltration and bronchiolar epithelial cell death (open arrows);  diffuse alveolar wall thickening, patchy areas of alveolar space infiltration and exudation (arrows).  One blood vessel in the middle of the section showed vasculitis (“BV”, blood vessel). In antibody treated hamster, all the lung tissues showed much milder inflammation. No apparent </a:t>
            </a:r>
            <a:r>
              <a:rPr lang="en-US" sz="1200" dirty="0" err="1"/>
              <a:t>peribronchiolar</a:t>
            </a:r>
            <a:r>
              <a:rPr lang="en-US" sz="1200" dirty="0"/>
              <a:t> infiltration, the bronchiolar epithelium appeared normal with occasionally observed cell death (open arrows). Alveolar structure showed moderate degree of alveolar wall thickening and capillary congestion. No alveolar space infiltration or exudation, no vasculitis were observed. </a:t>
            </a:r>
          </a:p>
        </p:txBody>
      </p:sp>
      <p:sp>
        <p:nvSpPr>
          <p:cNvPr id="58" name="TextBox 57"/>
          <p:cNvSpPr txBox="1"/>
          <p:nvPr/>
        </p:nvSpPr>
        <p:spPr>
          <a:xfrm>
            <a:off x="0" y="13103"/>
            <a:ext cx="2667000" cy="369332"/>
          </a:xfrm>
          <a:prstGeom prst="rect">
            <a:avLst/>
          </a:prstGeom>
          <a:noFill/>
        </p:spPr>
        <p:txBody>
          <a:bodyPr wrap="square" rtlCol="0">
            <a:spAutoFit/>
          </a:bodyPr>
          <a:lstStyle/>
          <a:p>
            <a:r>
              <a:rPr lang="en-US" dirty="0">
                <a:solidFill>
                  <a:srgbClr val="FF0000"/>
                </a:solidFill>
              </a:rPr>
              <a:t>Antibody treatment</a:t>
            </a:r>
          </a:p>
        </p:txBody>
      </p:sp>
      <p:sp>
        <p:nvSpPr>
          <p:cNvPr id="3" name="TextBox 2"/>
          <p:cNvSpPr txBox="1"/>
          <p:nvPr/>
        </p:nvSpPr>
        <p:spPr>
          <a:xfrm>
            <a:off x="7391400" y="1065257"/>
            <a:ext cx="1071307"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Z4</a:t>
            </a:r>
          </a:p>
        </p:txBody>
      </p:sp>
      <p:sp>
        <p:nvSpPr>
          <p:cNvPr id="28" name="TextBox 27"/>
          <p:cNvSpPr txBox="1"/>
          <p:nvPr/>
        </p:nvSpPr>
        <p:spPr>
          <a:xfrm>
            <a:off x="7413492" y="3597049"/>
            <a:ext cx="1071307"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Z14</a:t>
            </a:r>
          </a:p>
        </p:txBody>
      </p:sp>
      <p:sp>
        <p:nvSpPr>
          <p:cNvPr id="4" name="TextBox 3"/>
          <p:cNvSpPr txBox="1"/>
          <p:nvPr/>
        </p:nvSpPr>
        <p:spPr>
          <a:xfrm>
            <a:off x="523501" y="3071899"/>
            <a:ext cx="809999"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Z9</a:t>
            </a:r>
          </a:p>
        </p:txBody>
      </p:sp>
      <p:sp>
        <p:nvSpPr>
          <p:cNvPr id="29" name="TextBox 28"/>
          <p:cNvSpPr txBox="1"/>
          <p:nvPr/>
        </p:nvSpPr>
        <p:spPr>
          <a:xfrm>
            <a:off x="412683" y="1196112"/>
            <a:ext cx="809999" cy="369332"/>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dirty="0"/>
              <a:t>Z18</a:t>
            </a:r>
          </a:p>
        </p:txBody>
      </p:sp>
    </p:spTree>
    <p:extLst>
      <p:ext uri="{BB962C8B-B14F-4D97-AF65-F5344CB8AC3E}">
        <p14:creationId xmlns:p14="http://schemas.microsoft.com/office/powerpoint/2010/main" val="1858141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85048" y="547165"/>
            <a:ext cx="2817496"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78744" y="552895"/>
            <a:ext cx="2817496"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85048" y="2960815"/>
            <a:ext cx="2817496"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4"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988269" y="2960815"/>
            <a:ext cx="2817496" cy="21214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2449801" y="263391"/>
            <a:ext cx="1600200" cy="307777"/>
          </a:xfrm>
          <a:prstGeom prst="rect">
            <a:avLst/>
          </a:prstGeom>
          <a:noFill/>
        </p:spPr>
        <p:txBody>
          <a:bodyPr wrap="square" rtlCol="0">
            <a:spAutoFit/>
          </a:bodyPr>
          <a:lstStyle/>
          <a:p>
            <a:r>
              <a:rPr lang="en-US" sz="1400" dirty="0"/>
              <a:t>Negative </a:t>
            </a:r>
            <a:r>
              <a:rPr lang="en-US" sz="1400" dirty="0" err="1"/>
              <a:t>ctl</a:t>
            </a:r>
            <a:endParaRPr lang="en-US" sz="1400" dirty="0"/>
          </a:p>
        </p:txBody>
      </p:sp>
      <p:sp>
        <p:nvSpPr>
          <p:cNvPr id="8" name="TextBox 7"/>
          <p:cNvSpPr txBox="1"/>
          <p:nvPr/>
        </p:nvSpPr>
        <p:spPr>
          <a:xfrm>
            <a:off x="5193084" y="278646"/>
            <a:ext cx="1600200" cy="307777"/>
          </a:xfrm>
          <a:prstGeom prst="rect">
            <a:avLst/>
          </a:prstGeom>
          <a:noFill/>
        </p:spPr>
        <p:txBody>
          <a:bodyPr wrap="square" rtlCol="0">
            <a:spAutoFit/>
          </a:bodyPr>
          <a:lstStyle/>
          <a:p>
            <a:r>
              <a:rPr lang="en-US" sz="1400" dirty="0"/>
              <a:t>Treatment 24hpi  </a:t>
            </a:r>
          </a:p>
        </p:txBody>
      </p:sp>
      <p:sp>
        <p:nvSpPr>
          <p:cNvPr id="10" name="TextBox 9"/>
          <p:cNvSpPr txBox="1"/>
          <p:nvPr/>
        </p:nvSpPr>
        <p:spPr>
          <a:xfrm>
            <a:off x="2387944" y="2717046"/>
            <a:ext cx="2044168" cy="307777"/>
          </a:xfrm>
          <a:prstGeom prst="rect">
            <a:avLst/>
          </a:prstGeom>
          <a:noFill/>
        </p:spPr>
        <p:txBody>
          <a:bodyPr wrap="square" rtlCol="0">
            <a:spAutoFit/>
          </a:bodyPr>
          <a:lstStyle/>
          <a:p>
            <a:r>
              <a:rPr lang="en-US" sz="1400" dirty="0"/>
              <a:t>Treatment 48hpi</a:t>
            </a:r>
          </a:p>
        </p:txBody>
      </p:sp>
      <p:sp>
        <p:nvSpPr>
          <p:cNvPr id="11" name="TextBox 10"/>
          <p:cNvSpPr txBox="1"/>
          <p:nvPr/>
        </p:nvSpPr>
        <p:spPr>
          <a:xfrm>
            <a:off x="5174034" y="2717046"/>
            <a:ext cx="2044168" cy="307777"/>
          </a:xfrm>
          <a:prstGeom prst="rect">
            <a:avLst/>
          </a:prstGeom>
          <a:noFill/>
        </p:spPr>
        <p:txBody>
          <a:bodyPr wrap="square" rtlCol="0">
            <a:spAutoFit/>
          </a:bodyPr>
          <a:lstStyle/>
          <a:p>
            <a:r>
              <a:rPr lang="en-US" sz="1400" dirty="0"/>
              <a:t>Treatment 72hpi</a:t>
            </a:r>
          </a:p>
        </p:txBody>
      </p:sp>
      <p:cxnSp>
        <p:nvCxnSpPr>
          <p:cNvPr id="12" name="Straight Arrow Connector 11"/>
          <p:cNvCxnSpPr>
            <a:cxnSpLocks noChangeAspect="1"/>
          </p:cNvCxnSpPr>
          <p:nvPr/>
        </p:nvCxnSpPr>
        <p:spPr>
          <a:xfrm>
            <a:off x="4083420" y="4050730"/>
            <a:ext cx="152400" cy="129410"/>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cxnSpLocks noChangeAspect="1"/>
          </p:cNvCxnSpPr>
          <p:nvPr/>
        </p:nvCxnSpPr>
        <p:spPr>
          <a:xfrm>
            <a:off x="3009753" y="2157357"/>
            <a:ext cx="16752" cy="20157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cxnSpLocks/>
          </p:cNvCxnSpPr>
          <p:nvPr/>
        </p:nvCxnSpPr>
        <p:spPr>
          <a:xfrm>
            <a:off x="3430113" y="1695678"/>
            <a:ext cx="148739" cy="152268"/>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Down Arrow 16"/>
          <p:cNvSpPr/>
          <p:nvPr/>
        </p:nvSpPr>
        <p:spPr>
          <a:xfrm rot="18833085">
            <a:off x="6431327" y="1275105"/>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Down Arrow 18"/>
          <p:cNvSpPr/>
          <p:nvPr/>
        </p:nvSpPr>
        <p:spPr>
          <a:xfrm rot="18833085">
            <a:off x="4414932" y="1922757"/>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Down Arrow 20"/>
          <p:cNvSpPr/>
          <p:nvPr/>
        </p:nvSpPr>
        <p:spPr>
          <a:xfrm rot="18813242">
            <a:off x="4329246" y="1259956"/>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Down Arrow 21"/>
          <p:cNvSpPr/>
          <p:nvPr/>
        </p:nvSpPr>
        <p:spPr>
          <a:xfrm rot="5400000">
            <a:off x="2720163" y="4677667"/>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Down Arrow 22"/>
          <p:cNvSpPr/>
          <p:nvPr/>
        </p:nvSpPr>
        <p:spPr>
          <a:xfrm rot="12973830">
            <a:off x="3404300" y="706477"/>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1" name="Straight Arrow Connector 30"/>
          <p:cNvCxnSpPr>
            <a:cxnSpLocks/>
          </p:cNvCxnSpPr>
          <p:nvPr/>
        </p:nvCxnSpPr>
        <p:spPr>
          <a:xfrm flipV="1">
            <a:off x="6399042" y="3446860"/>
            <a:ext cx="94520" cy="187563"/>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2" name="Down Arrow 31"/>
          <p:cNvSpPr/>
          <p:nvPr/>
        </p:nvSpPr>
        <p:spPr>
          <a:xfrm rot="18813242">
            <a:off x="2254849" y="3900005"/>
            <a:ext cx="83741" cy="130854"/>
          </a:xfrm>
          <a:prstGeom prst="downArrow">
            <a:avLst/>
          </a:prstGeom>
          <a:solidFill>
            <a:schemeClr val="bg1"/>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3" name="Straight Arrow Connector 32"/>
          <p:cNvCxnSpPr>
            <a:cxnSpLocks/>
          </p:cNvCxnSpPr>
          <p:nvPr/>
        </p:nvCxnSpPr>
        <p:spPr>
          <a:xfrm flipH="1" flipV="1">
            <a:off x="5682864" y="3722381"/>
            <a:ext cx="134080" cy="204435"/>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399404" y="5105400"/>
            <a:ext cx="8251846" cy="1569660"/>
          </a:xfrm>
          <a:prstGeom prst="rect">
            <a:avLst/>
          </a:prstGeom>
          <a:noFill/>
        </p:spPr>
        <p:txBody>
          <a:bodyPr wrap="square" rtlCol="0">
            <a:spAutoFit/>
          </a:bodyPr>
          <a:lstStyle/>
          <a:p>
            <a:r>
              <a:rPr lang="en-US" sz="1200" dirty="0"/>
              <a:t>Representative images of immunofluorescence stained SARS-CoV-2 N protein in hamster lung tissues. Hamsters were intranasally inoculated with 10^5 PFU of SARS-CoV-2 in 40µl, antibody treatment were given 24 hours before, 24 hours, 48 hours or 72 hours after virus inoculation. The lung tissue taken at  day 4 post virus infection were stained for viral antigen by immunofluorescence staining. </a:t>
            </a:r>
          </a:p>
          <a:p>
            <a:endParaRPr lang="en-US" sz="1200" dirty="0"/>
          </a:p>
          <a:p>
            <a:r>
              <a:rPr lang="en-US" sz="1200" dirty="0"/>
              <a:t>The lung of negative control hamster showed NP expression in bronchiolar epithelium (thin arrows) and diffuse NP expression in large areas of alveoli (thick arrows). In antibody treated hamster, NP expression was much confined to small area of alveoli (thick arrows); or only showed in the epithelium of bronchioles (thin arrows). </a:t>
            </a:r>
          </a:p>
        </p:txBody>
      </p:sp>
      <p:sp>
        <p:nvSpPr>
          <p:cNvPr id="41" name="TextBox 40"/>
          <p:cNvSpPr txBox="1"/>
          <p:nvPr/>
        </p:nvSpPr>
        <p:spPr>
          <a:xfrm>
            <a:off x="-6320" y="-58788"/>
            <a:ext cx="2667000" cy="369332"/>
          </a:xfrm>
          <a:prstGeom prst="rect">
            <a:avLst/>
          </a:prstGeom>
          <a:noFill/>
        </p:spPr>
        <p:txBody>
          <a:bodyPr wrap="square" rtlCol="0">
            <a:spAutoFit/>
          </a:bodyPr>
          <a:lstStyle/>
          <a:p>
            <a:r>
              <a:rPr lang="en-US" dirty="0">
                <a:solidFill>
                  <a:srgbClr val="FF0000"/>
                </a:solidFill>
              </a:rPr>
              <a:t>Antibody treatment</a:t>
            </a:r>
          </a:p>
        </p:txBody>
      </p:sp>
      <p:sp>
        <p:nvSpPr>
          <p:cNvPr id="24" name="TextBox 23"/>
          <p:cNvSpPr txBox="1"/>
          <p:nvPr/>
        </p:nvSpPr>
        <p:spPr>
          <a:xfrm>
            <a:off x="7593384" y="771904"/>
            <a:ext cx="16002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a:t>Z3</a:t>
            </a:r>
          </a:p>
        </p:txBody>
      </p:sp>
      <p:sp>
        <p:nvSpPr>
          <p:cNvPr id="25" name="TextBox 24"/>
          <p:cNvSpPr txBox="1"/>
          <p:nvPr/>
        </p:nvSpPr>
        <p:spPr>
          <a:xfrm>
            <a:off x="7783884" y="3751968"/>
            <a:ext cx="12192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a:t>Z13</a:t>
            </a:r>
          </a:p>
        </p:txBody>
      </p:sp>
      <p:sp>
        <p:nvSpPr>
          <p:cNvPr id="26" name="TextBox 25"/>
          <p:cNvSpPr txBox="1"/>
          <p:nvPr/>
        </p:nvSpPr>
        <p:spPr>
          <a:xfrm>
            <a:off x="649627" y="3619039"/>
            <a:ext cx="16002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a:t>Z10</a:t>
            </a:r>
          </a:p>
        </p:txBody>
      </p:sp>
      <p:sp>
        <p:nvSpPr>
          <p:cNvPr id="27" name="TextBox 26"/>
          <p:cNvSpPr txBox="1"/>
          <p:nvPr/>
        </p:nvSpPr>
        <p:spPr>
          <a:xfrm>
            <a:off x="484848" y="1343564"/>
            <a:ext cx="1600200" cy="307777"/>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r>
              <a:rPr lang="en-US" sz="1400" dirty="0"/>
              <a:t>Z15</a:t>
            </a:r>
          </a:p>
        </p:txBody>
      </p:sp>
    </p:spTree>
    <p:extLst>
      <p:ext uri="{BB962C8B-B14F-4D97-AF65-F5344CB8AC3E}">
        <p14:creationId xmlns:p14="http://schemas.microsoft.com/office/powerpoint/2010/main" val="17774015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748</TotalTime>
  <Words>694</Words>
  <Application>Microsoft Office PowerPoint</Application>
  <PresentationFormat>On-screen Show (4:3)</PresentationFormat>
  <Paragraphs>55</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Theme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Anna</dc:creator>
  <cp:lastModifiedBy>prow10a-gen</cp:lastModifiedBy>
  <cp:revision>42</cp:revision>
  <dcterms:created xsi:type="dcterms:W3CDTF">2020-07-30T07:50:11Z</dcterms:created>
  <dcterms:modified xsi:type="dcterms:W3CDTF">2021-07-19T02:22:10Z</dcterms:modified>
</cp:coreProperties>
</file>