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939DF-E934-4879-B269-70D6A4FEA4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DA5550-0176-465A-899C-5CEA72FB6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7B99CB-740F-495B-AED5-4D89A4DED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8F9638-D0F4-4F80-9A28-F96D4B827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4215C2-B5DE-4727-9250-E6BF04EFD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144316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9849C-7827-4C1A-9DD1-26D954718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591235-2880-4D16-AF5E-70C6B22325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3232E9-C947-4F43-AB7A-EF6581DD1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65446E-27E6-484B-9151-BD7EF0D1A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0FB1EF-E5A1-4F23-A2FF-7FDD02AE1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17961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0EF674-F816-43B6-9AF8-3E6D28A388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AE0773-E667-4618-944D-1BF2341290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66E5D-3978-4DD1-AB36-DB91ED2AD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7C237-AC53-460D-99A6-55A0A4B6D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95F7CD-C06B-4987-A6B2-6100AC673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70842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16DC0-A376-4396-8BBA-7C84BA74C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61F84-F85C-41A7-AE5C-B0B1423954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7CCCC3-917C-421A-A253-6F4DDEB11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57930B-13E1-495C-AAFA-AD6E0348B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FDA7B-E842-4337-A0D7-0BAF98CFE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415176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8501-9DD3-4B43-9D10-EDCE4007A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23D01E-4613-4A6A-B769-5951657C9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4A8AAF-8D9D-4430-8B77-6F803F1F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63869-583E-4FBF-86FA-23E03BB99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3797A-1C53-4119-B4CC-FB6D964E3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227399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91AF4-1CCD-4AF5-BD43-AD440887B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BACD9-7A44-4F96-8C09-72F17514E9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2B9DB7-B6C7-4386-9357-40BC03DC03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1BB0BE-CDC2-4C82-8A48-AA42E6F26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D776B8-4E20-4103-BAC9-40B6B8295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25075E-1237-4991-B940-E1B6E21C9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80065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6EA08-52A6-4500-B05D-BA51D0730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F48BB-C57E-4906-A091-6A49FB6005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31EB60-276F-4713-A74A-DCBCF84FEF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5BFFB9-A840-4200-9C2B-F035A3187E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34E8E1-B847-44A9-A8B4-D0ECA5A3E7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7AC6E0-11C9-479B-B5DF-15842BF4E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F1231F-A88C-41FA-A738-4F3CC8195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A3B47D-96A2-428B-B965-98699B809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55054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9F636-945E-4371-A041-0CF0E541D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B7050-1D38-4BF5-9635-49AEFCD69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0DB6D9-4798-411E-AFDC-8A08A0DF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BBE420-F061-43DB-890D-FCA57A11C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365672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883251-EA87-48DA-B677-5E4C7D3B7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1A0AAE-2DAE-43D2-8223-CE0EBCEB0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A1692-91BD-4F0C-B791-F49D19784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638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508CD-C25E-497C-9B1A-07EEBF295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0DBF1-1665-4572-8CFE-0B320AB8F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AC86B7-30A8-4822-A7DC-41C0EB75F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210BAA-6062-4C69-841E-FD8AE7D21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874608-B09C-4D7E-8432-2D2F93F62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62A871-9CAD-42EA-91E6-F1DF71D51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764732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773CA-AC1E-4DFB-8CDA-AEC385AE2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9CF86-D72D-4C98-971D-5E3F84307C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D3D6AE-3B24-4407-B07A-CC9CC4B290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635DEB-D329-4910-BD36-D93FD14C3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D450D6-CADD-43B1-A1F4-D5185C62E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F935F4-B89C-455A-996B-BF70B3B66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58158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2FF821-54D7-4C2F-8DCB-FDFA4C2CF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9C8386-536C-4255-86A2-E4C5DB145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8598E-3AB9-408A-A5FE-F656B5A2CB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1CFD5-2785-48CD-965D-3C2D63F9C54A}" type="datetimeFigureOut">
              <a:rPr lang="en-HK" smtClean="0"/>
              <a:t>24/8/2021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5ACE4-5FAF-40D8-8861-216EC7859B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AF783F-97FF-4E61-801B-9019E47013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7A144-630E-4C4A-87EB-F51C058E406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979971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CE45505-4CDD-40ED-89C3-43BEB544A4B7}"/>
              </a:ext>
            </a:extLst>
          </p:cNvPr>
          <p:cNvGrpSpPr/>
          <p:nvPr/>
        </p:nvGrpSpPr>
        <p:grpSpPr>
          <a:xfrm>
            <a:off x="1017851" y="1853967"/>
            <a:ext cx="1977019" cy="1410427"/>
            <a:chOff x="900060" y="820534"/>
            <a:chExt cx="2993099" cy="2123044"/>
          </a:xfrm>
        </p:grpSpPr>
        <p:pic>
          <p:nvPicPr>
            <p:cNvPr id="4" name="Picture 3" descr="A glass of water&#10;&#10;Description automatically generated with low confidence">
              <a:extLst>
                <a:ext uri="{FF2B5EF4-FFF2-40B4-BE49-F238E27FC236}">
                  <a16:creationId xmlns:a16="http://schemas.microsoft.com/office/drawing/2014/main" id="{A91AC656-3967-497B-979C-B4B513D12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060" y="820534"/>
              <a:ext cx="1457913" cy="2123044"/>
            </a:xfrm>
            <a:prstGeom prst="rect">
              <a:avLst/>
            </a:prstGeom>
          </p:spPr>
        </p:pic>
        <p:pic>
          <p:nvPicPr>
            <p:cNvPr id="5" name="Picture 4" descr="A picture containing dark, glass&#10;&#10;Description automatically generated">
              <a:extLst>
                <a:ext uri="{FF2B5EF4-FFF2-40B4-BE49-F238E27FC236}">
                  <a16:creationId xmlns:a16="http://schemas.microsoft.com/office/drawing/2014/main" id="{795CF271-36CE-4F52-9734-BD96CCB98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5245" y="820534"/>
              <a:ext cx="1457914" cy="2123044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C026695-9845-4E9A-9CF7-576199DD1F66}"/>
              </a:ext>
            </a:extLst>
          </p:cNvPr>
          <p:cNvSpPr txBox="1"/>
          <p:nvPr/>
        </p:nvSpPr>
        <p:spPr>
          <a:xfrm>
            <a:off x="7932641" y="372938"/>
            <a:ext cx="1160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[e+] =1.9 mM; </a:t>
            </a:r>
          </a:p>
          <a:p>
            <a:r>
              <a:rPr lang="en-US" sz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[e-]=2 mM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E204EF-25A5-44FA-911E-535605873918}"/>
              </a:ext>
            </a:extLst>
          </p:cNvPr>
          <p:cNvSpPr txBox="1"/>
          <p:nvPr/>
        </p:nvSpPr>
        <p:spPr>
          <a:xfrm>
            <a:off x="9115225" y="357064"/>
            <a:ext cx="1051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[e+] =0.9 mM; </a:t>
            </a:r>
          </a:p>
          <a:p>
            <a:r>
              <a:rPr lang="en-US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[e-]=1 mM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2FD1A-3FA0-4DEE-8AC4-A96B9871C7FA}"/>
              </a:ext>
            </a:extLst>
          </p:cNvPr>
          <p:cNvSpPr txBox="1"/>
          <p:nvPr/>
        </p:nvSpPr>
        <p:spPr>
          <a:xfrm>
            <a:off x="944650" y="3368615"/>
            <a:ext cx="1797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Centrifuge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12000 g; 20 mins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57084B-6449-4CDF-8B65-BEE4B1479BD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541" t="36175" r="55559" b="27436"/>
          <a:stretch/>
        </p:blipFill>
        <p:spPr>
          <a:xfrm>
            <a:off x="6683310" y="1456483"/>
            <a:ext cx="3353520" cy="39909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4311D6C-F646-44B7-80D4-2A7B703F978F}"/>
              </a:ext>
            </a:extLst>
          </p:cNvPr>
          <p:cNvSpPr txBox="1"/>
          <p:nvPr/>
        </p:nvSpPr>
        <p:spPr>
          <a:xfrm rot="17471015">
            <a:off x="7144690" y="712608"/>
            <a:ext cx="1015471" cy="472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Ladder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C4BF3D-6C4F-4BA6-B31B-249661ED50E4}"/>
              </a:ext>
            </a:extLst>
          </p:cNvPr>
          <p:cNvSpPr txBox="1"/>
          <p:nvPr/>
        </p:nvSpPr>
        <p:spPr>
          <a:xfrm rot="17646363">
            <a:off x="7840511" y="828808"/>
            <a:ext cx="760184" cy="472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rG4</a:t>
            </a: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F24B50-5649-43B9-8F1E-782B2A786E8D}"/>
              </a:ext>
            </a:extLst>
          </p:cNvPr>
          <p:cNvSpPr txBox="1"/>
          <p:nvPr/>
        </p:nvSpPr>
        <p:spPr>
          <a:xfrm rot="17646363">
            <a:off x="8161810" y="828811"/>
            <a:ext cx="760184" cy="472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C89E58-13B0-4879-9064-8F2886BA4D79}"/>
              </a:ext>
            </a:extLst>
          </p:cNvPr>
          <p:cNvSpPr txBox="1"/>
          <p:nvPr/>
        </p:nvSpPr>
        <p:spPr>
          <a:xfrm rot="17646363">
            <a:off x="8487007" y="844686"/>
            <a:ext cx="760184" cy="472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0BD96F-FFD5-47FE-9DE7-FE658D0E6BA7}"/>
              </a:ext>
            </a:extLst>
          </p:cNvPr>
          <p:cNvSpPr txBox="1"/>
          <p:nvPr/>
        </p:nvSpPr>
        <p:spPr>
          <a:xfrm rot="17646363">
            <a:off x="9186778" y="904227"/>
            <a:ext cx="760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625F0C-5C58-4619-B94F-8B327BD65DD6}"/>
              </a:ext>
            </a:extLst>
          </p:cNvPr>
          <p:cNvSpPr txBox="1"/>
          <p:nvPr/>
        </p:nvSpPr>
        <p:spPr>
          <a:xfrm rot="17646363">
            <a:off x="9570698" y="920101"/>
            <a:ext cx="760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719FFC-74FC-46BF-82B9-912FF4E1F3B8}"/>
              </a:ext>
            </a:extLst>
          </p:cNvPr>
          <p:cNvSpPr txBox="1"/>
          <p:nvPr/>
        </p:nvSpPr>
        <p:spPr>
          <a:xfrm rot="17646363">
            <a:off x="8805634" y="935976"/>
            <a:ext cx="760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rG4</a:t>
            </a:r>
            <a:endParaRPr lang="en-US" sz="1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D6F7E8-239C-4E02-A03F-43BA68C37A2F}"/>
              </a:ext>
            </a:extLst>
          </p:cNvPr>
          <p:cNvSpPr txBox="1"/>
          <p:nvPr/>
        </p:nvSpPr>
        <p:spPr>
          <a:xfrm>
            <a:off x="6279380" y="5497474"/>
            <a:ext cx="4624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amount of RNA remaining in the supernatant follows the order of rG4 &lt;&lt; M1 ~ M2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C91AF7-88AE-4474-908D-0E1772E14537}"/>
              </a:ext>
            </a:extLst>
          </p:cNvPr>
          <p:cNvSpPr txBox="1"/>
          <p:nvPr/>
        </p:nvSpPr>
        <p:spPr>
          <a:xfrm>
            <a:off x="3580120" y="6176385"/>
            <a:ext cx="6126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RNA with G-quadruplex, more RNA will be involved in the complex coacervation, driving the formation of solid-like structures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CBF7229-BDCF-47C8-9099-17CF968A1A00}"/>
              </a:ext>
            </a:extLst>
          </p:cNvPr>
          <p:cNvGrpSpPr/>
          <p:nvPr/>
        </p:nvGrpSpPr>
        <p:grpSpPr>
          <a:xfrm>
            <a:off x="3549771" y="1408458"/>
            <a:ext cx="1222767" cy="3813412"/>
            <a:chOff x="642385" y="780123"/>
            <a:chExt cx="1222767" cy="3813412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D2F86779-C87A-43C5-9B32-290BF94AF6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5025" t="28592" r="60582" b="23711"/>
            <a:stretch/>
          </p:blipFill>
          <p:spPr>
            <a:xfrm>
              <a:off x="642385" y="780126"/>
              <a:ext cx="624353" cy="3813409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923EF36-9D03-4C44-A9C4-BB1F09AC2B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4808" t="28592" r="53087" b="23711"/>
            <a:stretch/>
          </p:blipFill>
          <p:spPr>
            <a:xfrm>
              <a:off x="1266738" y="780123"/>
              <a:ext cx="299207" cy="381340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396A1E7-21F1-475E-A588-A9E3FE7E48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1616" t="28592" r="46279" b="23711"/>
            <a:stretch/>
          </p:blipFill>
          <p:spPr>
            <a:xfrm>
              <a:off x="1565945" y="780123"/>
              <a:ext cx="299207" cy="3813409"/>
            </a:xfrm>
            <a:prstGeom prst="rect">
              <a:avLst/>
            </a:prstGeom>
          </p:spPr>
        </p:pic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1B16D8BE-6ACB-440D-8CBD-6FE430D08262}"/>
              </a:ext>
            </a:extLst>
          </p:cNvPr>
          <p:cNvSpPr txBox="1"/>
          <p:nvPr/>
        </p:nvSpPr>
        <p:spPr>
          <a:xfrm>
            <a:off x="3916982" y="325768"/>
            <a:ext cx="1051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[e+] =5 mM; </a:t>
            </a:r>
          </a:p>
          <a:p>
            <a:r>
              <a:rPr lang="en-US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[e-]=5 mM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90E5569-79F2-4862-A801-DB2B0B5FDAC7}"/>
              </a:ext>
            </a:extLst>
          </p:cNvPr>
          <p:cNvSpPr txBox="1"/>
          <p:nvPr/>
        </p:nvSpPr>
        <p:spPr>
          <a:xfrm rot="17646363">
            <a:off x="4044826" y="872931"/>
            <a:ext cx="760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B58B6D-A8BF-457C-BF44-4B4796767102}"/>
              </a:ext>
            </a:extLst>
          </p:cNvPr>
          <p:cNvSpPr txBox="1"/>
          <p:nvPr/>
        </p:nvSpPr>
        <p:spPr>
          <a:xfrm rot="17646363">
            <a:off x="4328078" y="888805"/>
            <a:ext cx="760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2924CF-8D4A-4FD9-AD9C-5BAA37A509A1}"/>
              </a:ext>
            </a:extLst>
          </p:cNvPr>
          <p:cNvSpPr txBox="1"/>
          <p:nvPr/>
        </p:nvSpPr>
        <p:spPr>
          <a:xfrm rot="17646363">
            <a:off x="3722405" y="871124"/>
            <a:ext cx="760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rG4</a:t>
            </a:r>
            <a:endParaRPr lang="en-US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E43A8F-754E-4EAA-B552-2DEE8C53FF40}"/>
              </a:ext>
            </a:extLst>
          </p:cNvPr>
          <p:cNvSpPr txBox="1"/>
          <p:nvPr/>
        </p:nvSpPr>
        <p:spPr>
          <a:xfrm rot="17471015">
            <a:off x="3336575" y="776457"/>
            <a:ext cx="1015471" cy="472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Ladder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B1AA773-75E6-4569-9621-5CDE185BC7FF}"/>
              </a:ext>
            </a:extLst>
          </p:cNvPr>
          <p:cNvSpPr txBox="1"/>
          <p:nvPr/>
        </p:nvSpPr>
        <p:spPr>
          <a:xfrm>
            <a:off x="2427034" y="5509015"/>
            <a:ext cx="3793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amount of RNA remaining in the supernatant follows the order of rG4 &lt; M1 &lt; M2</a:t>
            </a:r>
          </a:p>
        </p:txBody>
      </p:sp>
    </p:spTree>
    <p:extLst>
      <p:ext uri="{BB962C8B-B14F-4D97-AF65-F5344CB8AC3E}">
        <p14:creationId xmlns:p14="http://schemas.microsoft.com/office/powerpoint/2010/main" val="2846476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24B87E0-ADB3-482A-902A-3A9D2AA6FE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025" t="28592" r="40542" b="23711"/>
          <a:stretch/>
        </p:blipFill>
        <p:spPr>
          <a:xfrm>
            <a:off x="6228822" y="1747410"/>
            <a:ext cx="3472729" cy="38134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9FE0F3-D3F8-4BF6-96C4-24C810C6ECF6}"/>
              </a:ext>
            </a:extLst>
          </p:cNvPr>
          <p:cNvSpPr txBox="1"/>
          <p:nvPr/>
        </p:nvSpPr>
        <p:spPr>
          <a:xfrm>
            <a:off x="5976911" y="1037658"/>
            <a:ext cx="1051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[e+] =5 mM; </a:t>
            </a:r>
          </a:p>
          <a:p>
            <a:r>
              <a:rPr lang="en-US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[e-]=5 mM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35D396-0CF2-4E50-9080-018B7E8CCCF0}"/>
              </a:ext>
            </a:extLst>
          </p:cNvPr>
          <p:cNvSpPr txBox="1"/>
          <p:nvPr/>
        </p:nvSpPr>
        <p:spPr>
          <a:xfrm>
            <a:off x="6913566" y="1037657"/>
            <a:ext cx="1051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[e+] =2.5 mM; </a:t>
            </a:r>
          </a:p>
          <a:p>
            <a:r>
              <a:rPr lang="en-US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[e-]=5 mM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64C69B-4F26-420D-AC51-E6CFDA5F3DE6}"/>
              </a:ext>
            </a:extLst>
          </p:cNvPr>
          <p:cNvSpPr txBox="1"/>
          <p:nvPr/>
        </p:nvSpPr>
        <p:spPr>
          <a:xfrm>
            <a:off x="8055699" y="1037657"/>
            <a:ext cx="1051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</a:t>
            </a:r>
            <a:r>
              <a:rPr lang="en-US" altLang="zh-CN" sz="12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+] =1 </a:t>
            </a:r>
            <a:r>
              <a:rPr lang="en-US" altLang="zh-CN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mM; </a:t>
            </a:r>
          </a:p>
          <a:p>
            <a:r>
              <a:rPr lang="en-US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[e-]=5 mM</a:t>
            </a:r>
          </a:p>
        </p:txBody>
      </p:sp>
    </p:spTree>
    <p:extLst>
      <p:ext uri="{BB962C8B-B14F-4D97-AF65-F5344CB8AC3E}">
        <p14:creationId xmlns:p14="http://schemas.microsoft.com/office/powerpoint/2010/main" val="3449215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144</Words>
  <Application>Microsoft Office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等线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Guo Wei</dc:creator>
  <cp:lastModifiedBy>hkume</cp:lastModifiedBy>
  <cp:revision>7</cp:revision>
  <dcterms:created xsi:type="dcterms:W3CDTF">2021-06-23T06:14:44Z</dcterms:created>
  <dcterms:modified xsi:type="dcterms:W3CDTF">2021-08-24T09:37:59Z</dcterms:modified>
</cp:coreProperties>
</file>