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60" r:id="rId1"/>
  </p:sldMasterIdLst>
  <p:notesMasterIdLst>
    <p:notesMasterId r:id="rId16"/>
  </p:notesMasterIdLst>
  <p:sldIdLst>
    <p:sldId id="256" r:id="rId2"/>
    <p:sldId id="258" r:id="rId3"/>
    <p:sldId id="274" r:id="rId4"/>
    <p:sldId id="269" r:id="rId5"/>
    <p:sldId id="267" r:id="rId6"/>
    <p:sldId id="260" r:id="rId7"/>
    <p:sldId id="261" r:id="rId8"/>
    <p:sldId id="270" r:id="rId9"/>
    <p:sldId id="271" r:id="rId10"/>
    <p:sldId id="272" r:id="rId11"/>
    <p:sldId id="273" r:id="rId12"/>
    <p:sldId id="264" r:id="rId13"/>
    <p:sldId id="275" r:id="rId14"/>
    <p:sldId id="268" r:id="rId15"/>
  </p:sldIdLst>
  <p:sldSz cx="6858000" cy="12192000"/>
  <p:notesSz cx="7315200" cy="12344400"/>
  <p:embeddedFontLst>
    <p:embeddedFont>
      <p:font typeface="Calibri" panose="020F0502020204030204" pitchFamily="34" charset="0"/>
      <p:regular r:id="rId17"/>
      <p:bold r:id="rId18"/>
      <p:italic r:id="rId19"/>
      <p:boldItalic r:id="rId20"/>
    </p:embeddedFont>
    <p:embeddedFont>
      <p:font typeface="Calibri Light" panose="020F0302020204030204" pitchFamily="34" charset="0"/>
      <p:regular r:id="rId21"/>
      <p:italic r:id="rId22"/>
    </p:embeddedFont>
    <p:embeddedFont>
      <p:font typeface="等线" panose="02010600030101010101" pitchFamily="2" charset="-122"/>
      <p:regular r:id="rId23"/>
      <p:bold r:id="rId2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3775" autoAdjust="0"/>
  </p:normalViewPr>
  <p:slideViewPr>
    <p:cSldViewPr snapToGrid="0">
      <p:cViewPr>
        <p:scale>
          <a:sx n="84" d="100"/>
          <a:sy n="84" d="100"/>
        </p:scale>
        <p:origin x="1364" y="-8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2"/>
            <a:ext cx="3169920" cy="619364"/>
          </a:xfrm>
          <a:prstGeom prst="rect">
            <a:avLst/>
          </a:prstGeom>
        </p:spPr>
        <p:txBody>
          <a:bodyPr vert="horz" lIns="110652" tIns="55326" rIns="110652" bIns="55326" rtlCol="0"/>
          <a:lstStyle>
            <a:lvl1pPr algn="l">
              <a:defRPr sz="1500"/>
            </a:lvl1pPr>
          </a:lstStyle>
          <a:p>
            <a:endParaRPr lang="zh-CN" altLang="en-US"/>
          </a:p>
        </p:txBody>
      </p:sp>
      <p:sp>
        <p:nvSpPr>
          <p:cNvPr id="3" name="日期占位符 2"/>
          <p:cNvSpPr>
            <a:spLocks noGrp="1"/>
          </p:cNvSpPr>
          <p:nvPr>
            <p:ph type="dt" idx="1"/>
          </p:nvPr>
        </p:nvSpPr>
        <p:spPr>
          <a:xfrm>
            <a:off x="4143588" y="2"/>
            <a:ext cx="3169920" cy="619364"/>
          </a:xfrm>
          <a:prstGeom prst="rect">
            <a:avLst/>
          </a:prstGeom>
        </p:spPr>
        <p:txBody>
          <a:bodyPr vert="horz" lIns="110652" tIns="55326" rIns="110652" bIns="55326" rtlCol="0"/>
          <a:lstStyle>
            <a:lvl1pPr algn="r">
              <a:defRPr sz="1500"/>
            </a:lvl1pPr>
          </a:lstStyle>
          <a:p>
            <a:fld id="{72DC6E2F-8ECE-4407-B3C6-EC001CAA1B4E}" type="datetimeFigureOut">
              <a:rPr lang="zh-CN" altLang="en-US" smtClean="0"/>
              <a:t>2021/8/19</a:t>
            </a:fld>
            <a:endParaRPr lang="zh-CN" altLang="en-US"/>
          </a:p>
        </p:txBody>
      </p:sp>
      <p:sp>
        <p:nvSpPr>
          <p:cNvPr id="4" name="幻灯片图像占位符 3"/>
          <p:cNvSpPr>
            <a:spLocks noGrp="1" noRot="1" noChangeAspect="1"/>
          </p:cNvSpPr>
          <p:nvPr>
            <p:ph type="sldImg" idx="2"/>
          </p:nvPr>
        </p:nvSpPr>
        <p:spPr>
          <a:xfrm>
            <a:off x="2486025" y="1541463"/>
            <a:ext cx="2343150" cy="4167187"/>
          </a:xfrm>
          <a:prstGeom prst="rect">
            <a:avLst/>
          </a:prstGeom>
          <a:noFill/>
          <a:ln w="12700">
            <a:solidFill>
              <a:prstClr val="black"/>
            </a:solidFill>
          </a:ln>
        </p:spPr>
        <p:txBody>
          <a:bodyPr vert="horz" lIns="110652" tIns="55326" rIns="110652" bIns="55326" rtlCol="0" anchor="ctr"/>
          <a:lstStyle/>
          <a:p>
            <a:endParaRPr lang="zh-CN" altLang="en-US"/>
          </a:p>
        </p:txBody>
      </p:sp>
      <p:sp>
        <p:nvSpPr>
          <p:cNvPr id="5" name="备注占位符 4"/>
          <p:cNvSpPr>
            <a:spLocks noGrp="1"/>
          </p:cNvSpPr>
          <p:nvPr>
            <p:ph type="body" sz="quarter" idx="3"/>
          </p:nvPr>
        </p:nvSpPr>
        <p:spPr>
          <a:xfrm>
            <a:off x="731520" y="5940743"/>
            <a:ext cx="5852160" cy="4860607"/>
          </a:xfrm>
          <a:prstGeom prst="rect">
            <a:avLst/>
          </a:prstGeom>
        </p:spPr>
        <p:txBody>
          <a:bodyPr vert="horz" lIns="110652" tIns="55326" rIns="110652" bIns="55326"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11725038"/>
            <a:ext cx="3169920" cy="619363"/>
          </a:xfrm>
          <a:prstGeom prst="rect">
            <a:avLst/>
          </a:prstGeom>
        </p:spPr>
        <p:txBody>
          <a:bodyPr vert="horz" lIns="110652" tIns="55326" rIns="110652" bIns="55326" rtlCol="0" anchor="b"/>
          <a:lstStyle>
            <a:lvl1pPr algn="l">
              <a:defRPr sz="1500"/>
            </a:lvl1pPr>
          </a:lstStyle>
          <a:p>
            <a:endParaRPr lang="zh-CN" altLang="en-US"/>
          </a:p>
        </p:txBody>
      </p:sp>
      <p:sp>
        <p:nvSpPr>
          <p:cNvPr id="7" name="灯片编号占位符 6"/>
          <p:cNvSpPr>
            <a:spLocks noGrp="1"/>
          </p:cNvSpPr>
          <p:nvPr>
            <p:ph type="sldNum" sz="quarter" idx="5"/>
          </p:nvPr>
        </p:nvSpPr>
        <p:spPr>
          <a:xfrm>
            <a:off x="4143588" y="11725038"/>
            <a:ext cx="3169920" cy="619363"/>
          </a:xfrm>
          <a:prstGeom prst="rect">
            <a:avLst/>
          </a:prstGeom>
        </p:spPr>
        <p:txBody>
          <a:bodyPr vert="horz" lIns="110652" tIns="55326" rIns="110652" bIns="55326" rtlCol="0" anchor="b"/>
          <a:lstStyle>
            <a:lvl1pPr algn="r">
              <a:defRPr sz="1500"/>
            </a:lvl1pPr>
          </a:lstStyle>
          <a:p>
            <a:fld id="{D1E0121F-3F3C-4C47-8D1A-00EDB95E612D}" type="slidenum">
              <a:rPr lang="zh-CN" altLang="en-US" smtClean="0"/>
              <a:t>‹#›</a:t>
            </a:fld>
            <a:endParaRPr lang="zh-CN" altLang="en-US"/>
          </a:p>
        </p:txBody>
      </p:sp>
    </p:spTree>
    <p:extLst>
      <p:ext uri="{BB962C8B-B14F-4D97-AF65-F5344CB8AC3E}">
        <p14:creationId xmlns:p14="http://schemas.microsoft.com/office/powerpoint/2010/main" val="2937285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995312"/>
            <a:ext cx="5829300" cy="4244622"/>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857250" y="6403623"/>
            <a:ext cx="5143500" cy="2943577"/>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4B6DE710-1350-4E92-A935-2483E8E67A24}" type="datetimeFigureOut">
              <a:rPr lang="zh-CN" altLang="en-US" smtClean="0"/>
              <a:t>2021/8/19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2050024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B6DE710-1350-4E92-A935-2483E8E67A24}" type="datetimeFigureOut">
              <a:rPr lang="zh-CN" altLang="en-US" smtClean="0"/>
              <a:t>2021/8/19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1719143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649111"/>
            <a:ext cx="1478756" cy="10332156"/>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71488" y="649111"/>
            <a:ext cx="4350544" cy="10332156"/>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B6DE710-1350-4E92-A935-2483E8E67A24}" type="datetimeFigureOut">
              <a:rPr lang="zh-CN" altLang="en-US" smtClean="0"/>
              <a:t>2021/8/19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3885180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4B6DE710-1350-4E92-A935-2483E8E67A24}" type="datetimeFigureOut">
              <a:rPr lang="zh-CN" altLang="en-US" smtClean="0"/>
              <a:t>2021/8/19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4138858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467916" y="3039537"/>
            <a:ext cx="5915025" cy="5071532"/>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467916" y="8159048"/>
            <a:ext cx="5915025" cy="266699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B6DE710-1350-4E92-A935-2483E8E67A24}" type="datetimeFigureOut">
              <a:rPr lang="zh-CN" altLang="en-US" smtClean="0"/>
              <a:t>2021/8/19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1843002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471488" y="3245556"/>
            <a:ext cx="2914650" cy="77357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3471863" y="3245556"/>
            <a:ext cx="2914650" cy="773571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p:txBody>
          <a:bodyPr/>
          <a:lstStyle/>
          <a:p>
            <a:fld id="{4B6DE710-1350-4E92-A935-2483E8E67A24}" type="datetimeFigureOut">
              <a:rPr lang="zh-CN" altLang="en-US" smtClean="0"/>
              <a:t>2021/8/19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826530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72381" y="649114"/>
            <a:ext cx="5915025" cy="2356556"/>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472381" y="2988734"/>
            <a:ext cx="2901255"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472381" y="4453467"/>
            <a:ext cx="2901255" cy="6550379"/>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3471863" y="2988734"/>
            <a:ext cx="2915543" cy="146473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3471863" y="4453467"/>
            <a:ext cx="2915543" cy="6550379"/>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4B6DE710-1350-4E92-A935-2483E8E67A24}" type="datetimeFigureOut">
              <a:rPr lang="zh-CN" altLang="en-US" smtClean="0"/>
              <a:t>2021/8/19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2715585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B6DE710-1350-4E92-A935-2483E8E67A24}" type="datetimeFigureOut">
              <a:rPr lang="zh-CN" altLang="en-US" smtClean="0"/>
              <a:t>2021/8/19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9957282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6DE710-1350-4E92-A935-2483E8E67A24}" type="datetimeFigureOut">
              <a:rPr lang="zh-CN" altLang="en-US" smtClean="0"/>
              <a:t>2021/8/19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14966569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2915543" y="1755425"/>
            <a:ext cx="3471863" cy="8664222"/>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B6DE710-1350-4E92-A935-2483E8E67A24}" type="datetimeFigureOut">
              <a:rPr lang="zh-CN" altLang="en-US" smtClean="0"/>
              <a:t>2021/8/19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3613447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381" y="812800"/>
            <a:ext cx="2211884" cy="284480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2915543" y="1755425"/>
            <a:ext cx="3471863" cy="8664222"/>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472381" y="3657600"/>
            <a:ext cx="2211884" cy="6776156"/>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B6DE710-1350-4E92-A935-2483E8E67A24}" type="datetimeFigureOut">
              <a:rPr lang="zh-CN" altLang="en-US" smtClean="0"/>
              <a:t>2021/8/19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41268482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649114"/>
            <a:ext cx="5915025" cy="2356556"/>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71488" y="3245556"/>
            <a:ext cx="5915025" cy="773571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471488" y="11300181"/>
            <a:ext cx="1543050" cy="649111"/>
          </a:xfrm>
          <a:prstGeom prst="rect">
            <a:avLst/>
          </a:prstGeom>
        </p:spPr>
        <p:txBody>
          <a:bodyPr vert="horz" lIns="91440" tIns="45720" rIns="91440" bIns="45720" rtlCol="0" anchor="ctr"/>
          <a:lstStyle>
            <a:lvl1pPr algn="l">
              <a:defRPr sz="900">
                <a:solidFill>
                  <a:schemeClr val="tx1">
                    <a:tint val="75000"/>
                  </a:schemeClr>
                </a:solidFill>
              </a:defRPr>
            </a:lvl1pPr>
          </a:lstStyle>
          <a:p>
            <a:fld id="{4B6DE710-1350-4E92-A935-2483E8E67A24}" type="datetimeFigureOut">
              <a:rPr lang="zh-CN" altLang="en-US" smtClean="0"/>
              <a:t>2021/8/19</a:t>
            </a:fld>
            <a:endParaRPr lang="zh-CN" altLang="en-US"/>
          </a:p>
        </p:txBody>
      </p:sp>
      <p:sp>
        <p:nvSpPr>
          <p:cNvPr id="5" name="Footer Placeholder 4"/>
          <p:cNvSpPr>
            <a:spLocks noGrp="1"/>
          </p:cNvSpPr>
          <p:nvPr>
            <p:ph type="ftr" sz="quarter" idx="3"/>
          </p:nvPr>
        </p:nvSpPr>
        <p:spPr>
          <a:xfrm>
            <a:off x="2271713" y="11300181"/>
            <a:ext cx="2314575" cy="649111"/>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4843463" y="11300181"/>
            <a:ext cx="1543050" cy="649111"/>
          </a:xfrm>
          <a:prstGeom prst="rect">
            <a:avLst/>
          </a:prstGeom>
        </p:spPr>
        <p:txBody>
          <a:bodyPr vert="horz" lIns="91440" tIns="45720" rIns="91440" bIns="45720" rtlCol="0" anchor="ctr"/>
          <a:lstStyle>
            <a:lvl1pPr algn="r">
              <a:defRPr sz="900">
                <a:solidFill>
                  <a:schemeClr val="tx1">
                    <a:tint val="75000"/>
                  </a:schemeClr>
                </a:solidFill>
              </a:defRPr>
            </a:lvl1pPr>
          </a:lstStyle>
          <a:p>
            <a:fld id="{E9B852A7-7CA4-4E9C-BB9A-32350CB37AE4}" type="slidenum">
              <a:rPr lang="zh-CN" altLang="en-US" smtClean="0"/>
              <a:t>‹#›</a:t>
            </a:fld>
            <a:endParaRPr lang="zh-CN" altLang="en-US"/>
          </a:p>
        </p:txBody>
      </p:sp>
    </p:spTree>
    <p:extLst>
      <p:ext uri="{BB962C8B-B14F-4D97-AF65-F5344CB8AC3E}">
        <p14:creationId xmlns:p14="http://schemas.microsoft.com/office/powerpoint/2010/main" val="1042612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0.emf"/><Relationship Id="rId13" Type="http://schemas.openxmlformats.org/officeDocument/2006/relationships/image" Target="../media/image75.emf"/><Relationship Id="rId3" Type="http://schemas.openxmlformats.org/officeDocument/2006/relationships/image" Target="../media/image65.emf"/><Relationship Id="rId7" Type="http://schemas.openxmlformats.org/officeDocument/2006/relationships/image" Target="../media/image69.emf"/><Relationship Id="rId12" Type="http://schemas.openxmlformats.org/officeDocument/2006/relationships/image" Target="../media/image74.emf"/><Relationship Id="rId17" Type="http://schemas.openxmlformats.org/officeDocument/2006/relationships/image" Target="../media/image79.emf"/><Relationship Id="rId2" Type="http://schemas.openxmlformats.org/officeDocument/2006/relationships/image" Target="../media/image64.emf"/><Relationship Id="rId16" Type="http://schemas.openxmlformats.org/officeDocument/2006/relationships/image" Target="../media/image78.emf"/><Relationship Id="rId1" Type="http://schemas.openxmlformats.org/officeDocument/2006/relationships/slideLayout" Target="../slideLayouts/slideLayout2.xml"/><Relationship Id="rId6" Type="http://schemas.openxmlformats.org/officeDocument/2006/relationships/image" Target="../media/image68.emf"/><Relationship Id="rId11" Type="http://schemas.openxmlformats.org/officeDocument/2006/relationships/image" Target="../media/image73.emf"/><Relationship Id="rId5" Type="http://schemas.openxmlformats.org/officeDocument/2006/relationships/image" Target="../media/image67.png"/><Relationship Id="rId15" Type="http://schemas.openxmlformats.org/officeDocument/2006/relationships/image" Target="../media/image77.emf"/><Relationship Id="rId10" Type="http://schemas.openxmlformats.org/officeDocument/2006/relationships/image" Target="../media/image72.emf"/><Relationship Id="rId4" Type="http://schemas.openxmlformats.org/officeDocument/2006/relationships/image" Target="../media/image66.png"/><Relationship Id="rId9" Type="http://schemas.openxmlformats.org/officeDocument/2006/relationships/image" Target="../media/image71.emf"/><Relationship Id="rId14" Type="http://schemas.openxmlformats.org/officeDocument/2006/relationships/image" Target="../media/image7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86.emf"/><Relationship Id="rId13" Type="http://schemas.openxmlformats.org/officeDocument/2006/relationships/image" Target="../media/image91.emf"/><Relationship Id="rId18" Type="http://schemas.openxmlformats.org/officeDocument/2006/relationships/image" Target="../media/image96.png"/><Relationship Id="rId3" Type="http://schemas.openxmlformats.org/officeDocument/2006/relationships/image" Target="../media/image81.emf"/><Relationship Id="rId7" Type="http://schemas.openxmlformats.org/officeDocument/2006/relationships/image" Target="../media/image85.emf"/><Relationship Id="rId12" Type="http://schemas.openxmlformats.org/officeDocument/2006/relationships/image" Target="../media/image90.emf"/><Relationship Id="rId17" Type="http://schemas.openxmlformats.org/officeDocument/2006/relationships/image" Target="../media/image95.emf"/><Relationship Id="rId2" Type="http://schemas.openxmlformats.org/officeDocument/2006/relationships/image" Target="../media/image80.png"/><Relationship Id="rId16" Type="http://schemas.openxmlformats.org/officeDocument/2006/relationships/image" Target="../media/image94.emf"/><Relationship Id="rId1" Type="http://schemas.openxmlformats.org/officeDocument/2006/relationships/slideLayout" Target="../slideLayouts/slideLayout2.xml"/><Relationship Id="rId6" Type="http://schemas.openxmlformats.org/officeDocument/2006/relationships/image" Target="../media/image84.emf"/><Relationship Id="rId11" Type="http://schemas.openxmlformats.org/officeDocument/2006/relationships/image" Target="../media/image89.emf"/><Relationship Id="rId5" Type="http://schemas.openxmlformats.org/officeDocument/2006/relationships/image" Target="../media/image83.emf"/><Relationship Id="rId15" Type="http://schemas.openxmlformats.org/officeDocument/2006/relationships/image" Target="../media/image93.emf"/><Relationship Id="rId10" Type="http://schemas.openxmlformats.org/officeDocument/2006/relationships/image" Target="../media/image88.emf"/><Relationship Id="rId4" Type="http://schemas.openxmlformats.org/officeDocument/2006/relationships/image" Target="../media/image82.emf"/><Relationship Id="rId9" Type="http://schemas.openxmlformats.org/officeDocument/2006/relationships/image" Target="../media/image87.emf"/><Relationship Id="rId14" Type="http://schemas.openxmlformats.org/officeDocument/2006/relationships/image" Target="../media/image92.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2.emf"/><Relationship Id="rId7"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Layout" Target="../slideLayouts/slideLayout2.xml"/><Relationship Id="rId6" Type="http://schemas.openxmlformats.org/officeDocument/2006/relationships/image" Target="../media/image5.emf"/><Relationship Id="rId5" Type="http://schemas.openxmlformats.org/officeDocument/2006/relationships/image" Target="../media/image4.emf"/><Relationship Id="rId10" Type="http://schemas.openxmlformats.org/officeDocument/2006/relationships/image" Target="../media/image9.emf"/><Relationship Id="rId4" Type="http://schemas.openxmlformats.org/officeDocument/2006/relationships/image" Target="../media/image3.emf"/><Relationship Id="rId9" Type="http://schemas.openxmlformats.org/officeDocument/2006/relationships/image" Target="../media/image8.emf"/></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9.emf"/><Relationship Id="rId13" Type="http://schemas.openxmlformats.org/officeDocument/2006/relationships/image" Target="../media/image24.emf"/><Relationship Id="rId3" Type="http://schemas.openxmlformats.org/officeDocument/2006/relationships/image" Target="../media/image15.emf"/><Relationship Id="rId7" Type="http://schemas.microsoft.com/office/2007/relationships/hdphoto" Target="../media/hdphoto1.wdp"/><Relationship Id="rId12" Type="http://schemas.openxmlformats.org/officeDocument/2006/relationships/image" Target="../media/image23.emf"/><Relationship Id="rId2" Type="http://schemas.openxmlformats.org/officeDocument/2006/relationships/image" Target="../media/image14.emf"/><Relationship Id="rId16" Type="http://schemas.openxmlformats.org/officeDocument/2006/relationships/image" Target="../media/image27.emf"/><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2.emf"/><Relationship Id="rId5" Type="http://schemas.openxmlformats.org/officeDocument/2006/relationships/image" Target="../media/image17.emf"/><Relationship Id="rId15" Type="http://schemas.openxmlformats.org/officeDocument/2006/relationships/image" Target="../media/image26.emf"/><Relationship Id="rId10" Type="http://schemas.openxmlformats.org/officeDocument/2006/relationships/image" Target="../media/image21.png"/><Relationship Id="rId4" Type="http://schemas.openxmlformats.org/officeDocument/2006/relationships/image" Target="../media/image16.emf"/><Relationship Id="rId9" Type="http://schemas.openxmlformats.org/officeDocument/2006/relationships/image" Target="../media/image20.png"/><Relationship Id="rId14" Type="http://schemas.openxmlformats.org/officeDocument/2006/relationships/image" Target="../media/image25.emf"/></Relationships>
</file>

<file path=ppt/slides/_rels/slide5.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 Id="rId5" Type="http://schemas.openxmlformats.org/officeDocument/2006/relationships/image" Target="../media/image31.emf"/><Relationship Id="rId4" Type="http://schemas.openxmlformats.org/officeDocument/2006/relationships/image" Target="../media/image30.emf"/></Relationships>
</file>

<file path=ppt/slides/_rels/slide6.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oleObject" Target="../embeddings/oleObject1.bin"/><Relationship Id="rId18" Type="http://schemas.openxmlformats.org/officeDocument/2006/relationships/image" Target="../media/image46.emf"/><Relationship Id="rId3" Type="http://schemas.openxmlformats.org/officeDocument/2006/relationships/image" Target="../media/image33.png"/><Relationship Id="rId21" Type="http://schemas.openxmlformats.org/officeDocument/2006/relationships/image" Target="../media/image49.png"/><Relationship Id="rId7" Type="http://schemas.openxmlformats.org/officeDocument/2006/relationships/image" Target="../media/image36.png"/><Relationship Id="rId12" Type="http://schemas.openxmlformats.org/officeDocument/2006/relationships/image" Target="../media/image41.emf"/><Relationship Id="rId17" Type="http://schemas.openxmlformats.org/officeDocument/2006/relationships/image" Target="../media/image45.emf"/><Relationship Id="rId2" Type="http://schemas.openxmlformats.org/officeDocument/2006/relationships/image" Target="../media/image32.emf"/><Relationship Id="rId16" Type="http://schemas.openxmlformats.org/officeDocument/2006/relationships/image" Target="../media/image44.emf"/><Relationship Id="rId20" Type="http://schemas.openxmlformats.org/officeDocument/2006/relationships/image" Target="../media/image48.emf"/><Relationship Id="rId1" Type="http://schemas.openxmlformats.org/officeDocument/2006/relationships/slideLayout" Target="../slideLayouts/slideLayout2.xml"/><Relationship Id="rId6" Type="http://schemas.openxmlformats.org/officeDocument/2006/relationships/image" Target="../media/image35.png"/><Relationship Id="rId11" Type="http://schemas.openxmlformats.org/officeDocument/2006/relationships/image" Target="../media/image40.emf"/><Relationship Id="rId5" Type="http://schemas.microsoft.com/office/2007/relationships/hdphoto" Target="../media/hdphoto2.wdp"/><Relationship Id="rId15" Type="http://schemas.openxmlformats.org/officeDocument/2006/relationships/image" Target="../media/image43.emf"/><Relationship Id="rId10" Type="http://schemas.openxmlformats.org/officeDocument/2006/relationships/image" Target="../media/image39.emf"/><Relationship Id="rId19" Type="http://schemas.openxmlformats.org/officeDocument/2006/relationships/image" Target="../media/image47.emf"/><Relationship Id="rId4" Type="http://schemas.openxmlformats.org/officeDocument/2006/relationships/image" Target="../media/image34.png"/><Relationship Id="rId9" Type="http://schemas.openxmlformats.org/officeDocument/2006/relationships/image" Target="../media/image38.emf"/><Relationship Id="rId14" Type="http://schemas.openxmlformats.org/officeDocument/2006/relationships/image" Target="../media/image42.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emf"/><Relationship Id="rId3" Type="http://schemas.openxmlformats.org/officeDocument/2006/relationships/image" Target="../media/image51.png"/><Relationship Id="rId7" Type="http://schemas.openxmlformats.org/officeDocument/2006/relationships/image" Target="../media/image55.png"/><Relationship Id="rId12" Type="http://schemas.openxmlformats.org/officeDocument/2006/relationships/image" Target="../media/image60.emf"/><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emf"/><Relationship Id="rId11" Type="http://schemas.openxmlformats.org/officeDocument/2006/relationships/image" Target="../media/image59.emf"/><Relationship Id="rId5" Type="http://schemas.openxmlformats.org/officeDocument/2006/relationships/image" Target="../media/image53.emf"/><Relationship Id="rId15" Type="http://schemas.openxmlformats.org/officeDocument/2006/relationships/image" Target="../media/image63.png"/><Relationship Id="rId10" Type="http://schemas.openxmlformats.org/officeDocument/2006/relationships/image" Target="../media/image58.emf"/><Relationship Id="rId4" Type="http://schemas.openxmlformats.org/officeDocument/2006/relationships/image" Target="../media/image52.emf"/><Relationship Id="rId9" Type="http://schemas.openxmlformats.org/officeDocument/2006/relationships/image" Target="../media/image57.png"/><Relationship Id="rId14" Type="http://schemas.openxmlformats.org/officeDocument/2006/relationships/image" Target="../media/image6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0D8E1E-4DBB-4CF3-8A04-897012064D02}"/>
              </a:ext>
            </a:extLst>
          </p:cNvPr>
          <p:cNvSpPr>
            <a:spLocks noGrp="1"/>
          </p:cNvSpPr>
          <p:nvPr>
            <p:ph type="ctrTitle"/>
          </p:nvPr>
        </p:nvSpPr>
        <p:spPr>
          <a:xfrm>
            <a:off x="412750" y="4350981"/>
            <a:ext cx="5924550" cy="1343025"/>
          </a:xfrm>
        </p:spPr>
        <p:txBody>
          <a:bodyPr>
            <a:noAutofit/>
          </a:bodyPr>
          <a:lstStyle/>
          <a:p>
            <a:r>
              <a:rPr lang="en-US" altLang="zh-CN" sz="3000" b="1" dirty="0" err="1"/>
              <a:t>Autotaxin</a:t>
            </a:r>
            <a:r>
              <a:rPr lang="en-US" altLang="zh-CN" sz="3000" b="1" dirty="0"/>
              <a:t> exacerbates NAFLD by its autocrine actions to inhibit hepatic FGF21 expression</a:t>
            </a:r>
            <a:endParaRPr lang="zh-CN" altLang="en-US" sz="3000" b="1" dirty="0"/>
          </a:p>
        </p:txBody>
      </p:sp>
      <p:sp>
        <p:nvSpPr>
          <p:cNvPr id="3" name="副标题 2">
            <a:extLst>
              <a:ext uri="{FF2B5EF4-FFF2-40B4-BE49-F238E27FC236}">
                <a16:creationId xmlns:a16="http://schemas.microsoft.com/office/drawing/2014/main" id="{000BCB99-8B77-4982-A440-4DAA04C7FC94}"/>
              </a:ext>
            </a:extLst>
          </p:cNvPr>
          <p:cNvSpPr>
            <a:spLocks noGrp="1"/>
          </p:cNvSpPr>
          <p:nvPr>
            <p:ph type="subTitle" idx="1"/>
          </p:nvPr>
        </p:nvSpPr>
        <p:spPr>
          <a:xfrm>
            <a:off x="857250" y="7357384"/>
            <a:ext cx="5143500" cy="383786"/>
          </a:xfrm>
        </p:spPr>
        <p:txBody>
          <a:bodyPr>
            <a:noAutofit/>
          </a:bodyPr>
          <a:lstStyle/>
          <a:p>
            <a:r>
              <a:rPr lang="en-US" altLang="zh-CN" sz="1500" dirty="0"/>
              <a:t>Qiu Han</a:t>
            </a:r>
          </a:p>
          <a:p>
            <a:r>
              <a:rPr lang="en-US" altLang="zh-CN" sz="1500" dirty="0"/>
              <a:t>20210726 version</a:t>
            </a:r>
            <a:endParaRPr lang="zh-CN" altLang="en-US" sz="1500" dirty="0"/>
          </a:p>
        </p:txBody>
      </p:sp>
    </p:spTree>
    <p:extLst>
      <p:ext uri="{BB962C8B-B14F-4D97-AF65-F5344CB8AC3E}">
        <p14:creationId xmlns:p14="http://schemas.microsoft.com/office/powerpoint/2010/main" val="34428905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66BB814-96DA-441C-B274-1D83CE768660}"/>
              </a:ext>
            </a:extLst>
          </p:cNvPr>
          <p:cNvSpPr txBox="1"/>
          <p:nvPr/>
        </p:nvSpPr>
        <p:spPr>
          <a:xfrm>
            <a:off x="107950" y="-2016"/>
            <a:ext cx="304800" cy="292388"/>
          </a:xfrm>
          <a:prstGeom prst="rect">
            <a:avLst/>
          </a:prstGeom>
          <a:noFill/>
        </p:spPr>
        <p:txBody>
          <a:bodyPr wrap="square" rtlCol="0">
            <a:spAutoFit/>
          </a:bodyPr>
          <a:lstStyle/>
          <a:p>
            <a:r>
              <a:rPr lang="en-US" altLang="zh-CN" sz="1300" dirty="0"/>
              <a:t>A</a:t>
            </a:r>
            <a:endParaRPr lang="zh-CN" altLang="en-US" sz="1300" dirty="0"/>
          </a:p>
        </p:txBody>
      </p:sp>
      <p:sp>
        <p:nvSpPr>
          <p:cNvPr id="5" name="文本框 4">
            <a:extLst>
              <a:ext uri="{FF2B5EF4-FFF2-40B4-BE49-F238E27FC236}">
                <a16:creationId xmlns:a16="http://schemas.microsoft.com/office/drawing/2014/main" id="{DBF301CA-914B-499D-AF30-DE6829D4DD52}"/>
              </a:ext>
            </a:extLst>
          </p:cNvPr>
          <p:cNvSpPr txBox="1"/>
          <p:nvPr/>
        </p:nvSpPr>
        <p:spPr>
          <a:xfrm>
            <a:off x="2083087" y="-2016"/>
            <a:ext cx="304800" cy="292388"/>
          </a:xfrm>
          <a:prstGeom prst="rect">
            <a:avLst/>
          </a:prstGeom>
          <a:noFill/>
        </p:spPr>
        <p:txBody>
          <a:bodyPr wrap="square" rtlCol="0">
            <a:spAutoFit/>
          </a:bodyPr>
          <a:lstStyle/>
          <a:p>
            <a:r>
              <a:rPr lang="en-US" altLang="zh-CN" sz="1300" dirty="0"/>
              <a:t>B</a:t>
            </a:r>
            <a:endParaRPr lang="zh-CN" altLang="en-US" sz="1300" dirty="0"/>
          </a:p>
        </p:txBody>
      </p:sp>
      <p:sp>
        <p:nvSpPr>
          <p:cNvPr id="6" name="文本框 5">
            <a:extLst>
              <a:ext uri="{FF2B5EF4-FFF2-40B4-BE49-F238E27FC236}">
                <a16:creationId xmlns:a16="http://schemas.microsoft.com/office/drawing/2014/main" id="{193140E3-CAF4-4A57-8E88-13EEFE42B463}"/>
              </a:ext>
            </a:extLst>
          </p:cNvPr>
          <p:cNvSpPr txBox="1"/>
          <p:nvPr/>
        </p:nvSpPr>
        <p:spPr>
          <a:xfrm>
            <a:off x="3798361" y="0"/>
            <a:ext cx="304800" cy="292388"/>
          </a:xfrm>
          <a:prstGeom prst="rect">
            <a:avLst/>
          </a:prstGeom>
          <a:noFill/>
        </p:spPr>
        <p:txBody>
          <a:bodyPr wrap="square" rtlCol="0">
            <a:spAutoFit/>
          </a:bodyPr>
          <a:lstStyle/>
          <a:p>
            <a:r>
              <a:rPr lang="en-US" altLang="zh-CN" sz="1300" dirty="0"/>
              <a:t>C</a:t>
            </a:r>
            <a:endParaRPr lang="zh-CN" altLang="en-US" sz="1300" dirty="0"/>
          </a:p>
        </p:txBody>
      </p:sp>
      <p:pic>
        <p:nvPicPr>
          <p:cNvPr id="13" name="图片 12">
            <a:extLst>
              <a:ext uri="{FF2B5EF4-FFF2-40B4-BE49-F238E27FC236}">
                <a16:creationId xmlns:a16="http://schemas.microsoft.com/office/drawing/2014/main" id="{0057457E-DF47-4F1E-9DC3-F630D816425C}"/>
              </a:ext>
            </a:extLst>
          </p:cNvPr>
          <p:cNvPicPr>
            <a:picLocks noChangeAspect="1"/>
          </p:cNvPicPr>
          <p:nvPr/>
        </p:nvPicPr>
        <p:blipFill>
          <a:blip r:embed="rId2"/>
          <a:stretch>
            <a:fillRect/>
          </a:stretch>
        </p:blipFill>
        <p:spPr>
          <a:xfrm>
            <a:off x="2179787" y="28846"/>
            <a:ext cx="1648263" cy="2128283"/>
          </a:xfrm>
          <a:prstGeom prst="rect">
            <a:avLst/>
          </a:prstGeom>
        </p:spPr>
      </p:pic>
      <p:sp>
        <p:nvSpPr>
          <p:cNvPr id="15" name="文本框 14">
            <a:extLst>
              <a:ext uri="{FF2B5EF4-FFF2-40B4-BE49-F238E27FC236}">
                <a16:creationId xmlns:a16="http://schemas.microsoft.com/office/drawing/2014/main" id="{D9D52D3D-42F0-4680-BBF7-C6BF85EB96CD}"/>
              </a:ext>
            </a:extLst>
          </p:cNvPr>
          <p:cNvSpPr txBox="1"/>
          <p:nvPr/>
        </p:nvSpPr>
        <p:spPr>
          <a:xfrm>
            <a:off x="432139" y="1848112"/>
            <a:ext cx="304800" cy="292388"/>
          </a:xfrm>
          <a:prstGeom prst="rect">
            <a:avLst/>
          </a:prstGeom>
          <a:noFill/>
        </p:spPr>
        <p:txBody>
          <a:bodyPr wrap="square" rtlCol="0">
            <a:spAutoFit/>
          </a:bodyPr>
          <a:lstStyle/>
          <a:p>
            <a:r>
              <a:rPr lang="en-US" altLang="zh-CN" sz="1300" dirty="0"/>
              <a:t>D</a:t>
            </a:r>
            <a:endParaRPr lang="zh-CN" altLang="en-US" sz="1300" dirty="0"/>
          </a:p>
        </p:txBody>
      </p:sp>
      <p:pic>
        <p:nvPicPr>
          <p:cNvPr id="16" name="图片 15">
            <a:extLst>
              <a:ext uri="{FF2B5EF4-FFF2-40B4-BE49-F238E27FC236}">
                <a16:creationId xmlns:a16="http://schemas.microsoft.com/office/drawing/2014/main" id="{C4A7258D-965E-4953-8B01-2DD22A1223A8}"/>
              </a:ext>
            </a:extLst>
          </p:cNvPr>
          <p:cNvPicPr>
            <a:picLocks noChangeAspect="1"/>
          </p:cNvPicPr>
          <p:nvPr/>
        </p:nvPicPr>
        <p:blipFill>
          <a:blip r:embed="rId3"/>
          <a:stretch>
            <a:fillRect/>
          </a:stretch>
        </p:blipFill>
        <p:spPr>
          <a:xfrm>
            <a:off x="3948442" y="1856123"/>
            <a:ext cx="1584834" cy="2105483"/>
          </a:xfrm>
          <a:prstGeom prst="rect">
            <a:avLst/>
          </a:prstGeom>
        </p:spPr>
      </p:pic>
      <p:sp>
        <p:nvSpPr>
          <p:cNvPr id="17" name="文本框 16">
            <a:extLst>
              <a:ext uri="{FF2B5EF4-FFF2-40B4-BE49-F238E27FC236}">
                <a16:creationId xmlns:a16="http://schemas.microsoft.com/office/drawing/2014/main" id="{A56EFA5B-6D88-47FD-AEC4-5DF0580660BC}"/>
              </a:ext>
            </a:extLst>
          </p:cNvPr>
          <p:cNvSpPr txBox="1"/>
          <p:nvPr/>
        </p:nvSpPr>
        <p:spPr>
          <a:xfrm>
            <a:off x="3860703" y="1848112"/>
            <a:ext cx="304800" cy="292388"/>
          </a:xfrm>
          <a:prstGeom prst="rect">
            <a:avLst/>
          </a:prstGeom>
          <a:noFill/>
        </p:spPr>
        <p:txBody>
          <a:bodyPr wrap="square" rtlCol="0">
            <a:spAutoFit/>
          </a:bodyPr>
          <a:lstStyle/>
          <a:p>
            <a:r>
              <a:rPr lang="en-US" altLang="zh-CN" sz="1300" dirty="0"/>
              <a:t>E</a:t>
            </a:r>
            <a:endParaRPr lang="zh-CN" altLang="en-US" sz="1300" dirty="0"/>
          </a:p>
        </p:txBody>
      </p:sp>
      <p:sp>
        <p:nvSpPr>
          <p:cNvPr id="18" name="文本框 17">
            <a:extLst>
              <a:ext uri="{FF2B5EF4-FFF2-40B4-BE49-F238E27FC236}">
                <a16:creationId xmlns:a16="http://schemas.microsoft.com/office/drawing/2014/main" id="{26CBD132-9B0D-4852-A563-34BFCC88522D}"/>
              </a:ext>
            </a:extLst>
          </p:cNvPr>
          <p:cNvSpPr txBox="1"/>
          <p:nvPr/>
        </p:nvSpPr>
        <p:spPr>
          <a:xfrm>
            <a:off x="85776" y="3732673"/>
            <a:ext cx="304800" cy="292388"/>
          </a:xfrm>
          <a:prstGeom prst="rect">
            <a:avLst/>
          </a:prstGeom>
          <a:noFill/>
        </p:spPr>
        <p:txBody>
          <a:bodyPr wrap="square" rtlCol="0">
            <a:spAutoFit/>
          </a:bodyPr>
          <a:lstStyle/>
          <a:p>
            <a:r>
              <a:rPr lang="en-US" altLang="zh-CN" sz="1300" dirty="0"/>
              <a:t>F</a:t>
            </a:r>
            <a:endParaRPr lang="zh-CN" altLang="en-US" sz="1300" dirty="0"/>
          </a:p>
        </p:txBody>
      </p:sp>
      <p:sp>
        <p:nvSpPr>
          <p:cNvPr id="24" name="文本框 23">
            <a:extLst>
              <a:ext uri="{FF2B5EF4-FFF2-40B4-BE49-F238E27FC236}">
                <a16:creationId xmlns:a16="http://schemas.microsoft.com/office/drawing/2014/main" id="{8C145396-4F44-4CCC-81D6-4275CC726BF6}"/>
              </a:ext>
            </a:extLst>
          </p:cNvPr>
          <p:cNvSpPr txBox="1"/>
          <p:nvPr/>
        </p:nvSpPr>
        <p:spPr>
          <a:xfrm flipH="1">
            <a:off x="4995871" y="3785777"/>
            <a:ext cx="331768" cy="292388"/>
          </a:xfrm>
          <a:prstGeom prst="rect">
            <a:avLst/>
          </a:prstGeom>
          <a:noFill/>
        </p:spPr>
        <p:txBody>
          <a:bodyPr wrap="square" rtlCol="0">
            <a:spAutoFit/>
          </a:bodyPr>
          <a:lstStyle/>
          <a:p>
            <a:r>
              <a:rPr lang="en-US" altLang="zh-CN" sz="1300" dirty="0"/>
              <a:t>G</a:t>
            </a:r>
            <a:endParaRPr lang="zh-CN" altLang="en-US" sz="1300" dirty="0"/>
          </a:p>
        </p:txBody>
      </p:sp>
      <p:pic>
        <p:nvPicPr>
          <p:cNvPr id="28" name="图片 27">
            <a:extLst>
              <a:ext uri="{FF2B5EF4-FFF2-40B4-BE49-F238E27FC236}">
                <a16:creationId xmlns:a16="http://schemas.microsoft.com/office/drawing/2014/main" id="{97DFFA7F-AAD0-40DA-84FA-C050E0C5BF14}"/>
              </a:ext>
            </a:extLst>
          </p:cNvPr>
          <p:cNvPicPr>
            <a:picLocks noChangeAspect="1"/>
          </p:cNvPicPr>
          <p:nvPr/>
        </p:nvPicPr>
        <p:blipFill>
          <a:blip r:embed="rId4"/>
          <a:stretch>
            <a:fillRect/>
          </a:stretch>
        </p:blipFill>
        <p:spPr>
          <a:xfrm>
            <a:off x="177185" y="6209966"/>
            <a:ext cx="1134664" cy="1070513"/>
          </a:xfrm>
          <a:prstGeom prst="rect">
            <a:avLst/>
          </a:prstGeom>
        </p:spPr>
      </p:pic>
      <p:sp>
        <p:nvSpPr>
          <p:cNvPr id="32" name="文本框 31">
            <a:extLst>
              <a:ext uri="{FF2B5EF4-FFF2-40B4-BE49-F238E27FC236}">
                <a16:creationId xmlns:a16="http://schemas.microsoft.com/office/drawing/2014/main" id="{B10211E0-2FEC-4AE8-8E2D-8D1BC7459001}"/>
              </a:ext>
            </a:extLst>
          </p:cNvPr>
          <p:cNvSpPr txBox="1"/>
          <p:nvPr/>
        </p:nvSpPr>
        <p:spPr>
          <a:xfrm>
            <a:off x="116068" y="5813603"/>
            <a:ext cx="304800" cy="292388"/>
          </a:xfrm>
          <a:prstGeom prst="rect">
            <a:avLst/>
          </a:prstGeom>
          <a:noFill/>
        </p:spPr>
        <p:txBody>
          <a:bodyPr wrap="square" rtlCol="0">
            <a:spAutoFit/>
          </a:bodyPr>
          <a:lstStyle/>
          <a:p>
            <a:r>
              <a:rPr lang="en-US" altLang="zh-CN" sz="1300" dirty="0"/>
              <a:t>H</a:t>
            </a:r>
            <a:endParaRPr lang="zh-CN" altLang="en-US" sz="1300" dirty="0"/>
          </a:p>
        </p:txBody>
      </p:sp>
      <p:sp>
        <p:nvSpPr>
          <p:cNvPr id="33" name="文本框 32">
            <a:extLst>
              <a:ext uri="{FF2B5EF4-FFF2-40B4-BE49-F238E27FC236}">
                <a16:creationId xmlns:a16="http://schemas.microsoft.com/office/drawing/2014/main" id="{F1465A2F-6A69-4F6F-8F31-52EA7BBB64A1}"/>
              </a:ext>
            </a:extLst>
          </p:cNvPr>
          <p:cNvSpPr txBox="1"/>
          <p:nvPr/>
        </p:nvSpPr>
        <p:spPr>
          <a:xfrm>
            <a:off x="1554997" y="5700953"/>
            <a:ext cx="304800" cy="292388"/>
          </a:xfrm>
          <a:prstGeom prst="rect">
            <a:avLst/>
          </a:prstGeom>
          <a:noFill/>
        </p:spPr>
        <p:txBody>
          <a:bodyPr wrap="square" rtlCol="0">
            <a:spAutoFit/>
          </a:bodyPr>
          <a:lstStyle/>
          <a:p>
            <a:r>
              <a:rPr lang="en-US" altLang="zh-CN" sz="1300" dirty="0"/>
              <a:t>I</a:t>
            </a:r>
            <a:endParaRPr lang="zh-CN" altLang="en-US" sz="1300" dirty="0"/>
          </a:p>
        </p:txBody>
      </p:sp>
      <p:sp>
        <p:nvSpPr>
          <p:cNvPr id="34" name="文本框 33">
            <a:extLst>
              <a:ext uri="{FF2B5EF4-FFF2-40B4-BE49-F238E27FC236}">
                <a16:creationId xmlns:a16="http://schemas.microsoft.com/office/drawing/2014/main" id="{4C4E6A3E-1211-4662-8EDB-E43B8107507F}"/>
              </a:ext>
            </a:extLst>
          </p:cNvPr>
          <p:cNvSpPr txBox="1"/>
          <p:nvPr/>
        </p:nvSpPr>
        <p:spPr>
          <a:xfrm>
            <a:off x="439717" y="7869792"/>
            <a:ext cx="304800" cy="292388"/>
          </a:xfrm>
          <a:prstGeom prst="rect">
            <a:avLst/>
          </a:prstGeom>
          <a:noFill/>
        </p:spPr>
        <p:txBody>
          <a:bodyPr wrap="square" rtlCol="0">
            <a:spAutoFit/>
          </a:bodyPr>
          <a:lstStyle/>
          <a:p>
            <a:r>
              <a:rPr lang="en-US" altLang="zh-CN" sz="1300" dirty="0"/>
              <a:t>J</a:t>
            </a:r>
            <a:endParaRPr lang="zh-CN" altLang="en-US" sz="1300" dirty="0"/>
          </a:p>
        </p:txBody>
      </p:sp>
      <p:sp>
        <p:nvSpPr>
          <p:cNvPr id="35" name="文本框 34">
            <a:extLst>
              <a:ext uri="{FF2B5EF4-FFF2-40B4-BE49-F238E27FC236}">
                <a16:creationId xmlns:a16="http://schemas.microsoft.com/office/drawing/2014/main" id="{2E337B94-B626-486F-8E76-117B64E51921}"/>
              </a:ext>
            </a:extLst>
          </p:cNvPr>
          <p:cNvSpPr txBox="1"/>
          <p:nvPr/>
        </p:nvSpPr>
        <p:spPr>
          <a:xfrm>
            <a:off x="2344309" y="7868472"/>
            <a:ext cx="304800" cy="292388"/>
          </a:xfrm>
          <a:prstGeom prst="rect">
            <a:avLst/>
          </a:prstGeom>
          <a:noFill/>
        </p:spPr>
        <p:txBody>
          <a:bodyPr wrap="square" rtlCol="0">
            <a:spAutoFit/>
          </a:bodyPr>
          <a:lstStyle/>
          <a:p>
            <a:r>
              <a:rPr lang="en-US" altLang="zh-CN" sz="1300" dirty="0"/>
              <a:t>K</a:t>
            </a:r>
            <a:endParaRPr lang="zh-CN" altLang="en-US" sz="1300" dirty="0"/>
          </a:p>
        </p:txBody>
      </p:sp>
      <p:sp>
        <p:nvSpPr>
          <p:cNvPr id="38" name="文本框 37">
            <a:extLst>
              <a:ext uri="{FF2B5EF4-FFF2-40B4-BE49-F238E27FC236}">
                <a16:creationId xmlns:a16="http://schemas.microsoft.com/office/drawing/2014/main" id="{0E5FD7AE-26F2-4652-AE47-25127A774FD7}"/>
              </a:ext>
            </a:extLst>
          </p:cNvPr>
          <p:cNvSpPr txBox="1"/>
          <p:nvPr/>
        </p:nvSpPr>
        <p:spPr>
          <a:xfrm>
            <a:off x="439717" y="9847701"/>
            <a:ext cx="304800" cy="292388"/>
          </a:xfrm>
          <a:prstGeom prst="rect">
            <a:avLst/>
          </a:prstGeom>
          <a:noFill/>
        </p:spPr>
        <p:txBody>
          <a:bodyPr wrap="square" rtlCol="0">
            <a:spAutoFit/>
          </a:bodyPr>
          <a:lstStyle/>
          <a:p>
            <a:r>
              <a:rPr lang="en-US" altLang="zh-CN" sz="1300" dirty="0"/>
              <a:t>L</a:t>
            </a:r>
            <a:endParaRPr lang="zh-CN" altLang="en-US" sz="1300" dirty="0"/>
          </a:p>
        </p:txBody>
      </p:sp>
      <p:sp>
        <p:nvSpPr>
          <p:cNvPr id="39" name="文本框 38">
            <a:extLst>
              <a:ext uri="{FF2B5EF4-FFF2-40B4-BE49-F238E27FC236}">
                <a16:creationId xmlns:a16="http://schemas.microsoft.com/office/drawing/2014/main" id="{8195DFE6-881A-43BE-83BC-3301F67599AE}"/>
              </a:ext>
            </a:extLst>
          </p:cNvPr>
          <p:cNvSpPr txBox="1"/>
          <p:nvPr/>
        </p:nvSpPr>
        <p:spPr>
          <a:xfrm>
            <a:off x="2445754" y="9819423"/>
            <a:ext cx="304800" cy="292388"/>
          </a:xfrm>
          <a:prstGeom prst="rect">
            <a:avLst/>
          </a:prstGeom>
          <a:noFill/>
        </p:spPr>
        <p:txBody>
          <a:bodyPr wrap="square" rtlCol="0">
            <a:spAutoFit/>
          </a:bodyPr>
          <a:lstStyle/>
          <a:p>
            <a:r>
              <a:rPr lang="en-US" altLang="zh-CN" sz="1300" dirty="0"/>
              <a:t>M</a:t>
            </a:r>
            <a:endParaRPr lang="zh-CN" altLang="en-US" sz="1300" dirty="0"/>
          </a:p>
        </p:txBody>
      </p:sp>
      <p:sp>
        <p:nvSpPr>
          <p:cNvPr id="41" name="文本框 40">
            <a:extLst>
              <a:ext uri="{FF2B5EF4-FFF2-40B4-BE49-F238E27FC236}">
                <a16:creationId xmlns:a16="http://schemas.microsoft.com/office/drawing/2014/main" id="{F1108F36-803C-4FE3-9BE2-F9741924B445}"/>
              </a:ext>
            </a:extLst>
          </p:cNvPr>
          <p:cNvSpPr txBox="1"/>
          <p:nvPr/>
        </p:nvSpPr>
        <p:spPr>
          <a:xfrm>
            <a:off x="4295489" y="9847701"/>
            <a:ext cx="304800" cy="292388"/>
          </a:xfrm>
          <a:prstGeom prst="rect">
            <a:avLst/>
          </a:prstGeom>
          <a:noFill/>
        </p:spPr>
        <p:txBody>
          <a:bodyPr wrap="square" rtlCol="0">
            <a:spAutoFit/>
          </a:bodyPr>
          <a:lstStyle/>
          <a:p>
            <a:r>
              <a:rPr lang="en-US" altLang="zh-CN" sz="1300" dirty="0"/>
              <a:t>N</a:t>
            </a:r>
            <a:endParaRPr lang="zh-CN" altLang="en-US" sz="1300" dirty="0"/>
          </a:p>
        </p:txBody>
      </p:sp>
      <p:pic>
        <p:nvPicPr>
          <p:cNvPr id="2" name="图片 1">
            <a:extLst>
              <a:ext uri="{FF2B5EF4-FFF2-40B4-BE49-F238E27FC236}">
                <a16:creationId xmlns:a16="http://schemas.microsoft.com/office/drawing/2014/main" id="{2D1D890A-EBB1-4381-A141-D314B9126DBD}"/>
              </a:ext>
            </a:extLst>
          </p:cNvPr>
          <p:cNvPicPr>
            <a:picLocks noChangeAspect="1"/>
          </p:cNvPicPr>
          <p:nvPr/>
        </p:nvPicPr>
        <p:blipFill>
          <a:blip r:embed="rId5"/>
          <a:stretch>
            <a:fillRect/>
          </a:stretch>
        </p:blipFill>
        <p:spPr>
          <a:xfrm>
            <a:off x="376343" y="108425"/>
            <a:ext cx="1168400" cy="1865538"/>
          </a:xfrm>
          <a:prstGeom prst="rect">
            <a:avLst/>
          </a:prstGeom>
        </p:spPr>
      </p:pic>
      <p:pic>
        <p:nvPicPr>
          <p:cNvPr id="3" name="图片 2">
            <a:extLst>
              <a:ext uri="{FF2B5EF4-FFF2-40B4-BE49-F238E27FC236}">
                <a16:creationId xmlns:a16="http://schemas.microsoft.com/office/drawing/2014/main" id="{4FAE48A0-533F-4F21-A637-1BF7CC32D7BE}"/>
              </a:ext>
            </a:extLst>
          </p:cNvPr>
          <p:cNvPicPr>
            <a:picLocks noChangeAspect="1"/>
          </p:cNvPicPr>
          <p:nvPr/>
        </p:nvPicPr>
        <p:blipFill>
          <a:blip r:embed="rId6"/>
          <a:stretch>
            <a:fillRect/>
          </a:stretch>
        </p:blipFill>
        <p:spPr>
          <a:xfrm>
            <a:off x="3909011" y="101151"/>
            <a:ext cx="2948989" cy="1626239"/>
          </a:xfrm>
          <a:prstGeom prst="rect">
            <a:avLst/>
          </a:prstGeom>
        </p:spPr>
      </p:pic>
      <p:pic>
        <p:nvPicPr>
          <p:cNvPr id="11" name="图片 10">
            <a:extLst>
              <a:ext uri="{FF2B5EF4-FFF2-40B4-BE49-F238E27FC236}">
                <a16:creationId xmlns:a16="http://schemas.microsoft.com/office/drawing/2014/main" id="{FB05B0A5-82BC-4715-978C-FA577742E4C5}"/>
              </a:ext>
            </a:extLst>
          </p:cNvPr>
          <p:cNvPicPr>
            <a:picLocks noChangeAspect="1"/>
          </p:cNvPicPr>
          <p:nvPr/>
        </p:nvPicPr>
        <p:blipFill>
          <a:blip r:embed="rId7"/>
          <a:stretch>
            <a:fillRect/>
          </a:stretch>
        </p:blipFill>
        <p:spPr>
          <a:xfrm>
            <a:off x="624104" y="2038446"/>
            <a:ext cx="3009273" cy="1669206"/>
          </a:xfrm>
          <a:prstGeom prst="rect">
            <a:avLst/>
          </a:prstGeom>
        </p:spPr>
      </p:pic>
      <p:pic>
        <p:nvPicPr>
          <p:cNvPr id="12" name="图片 11">
            <a:extLst>
              <a:ext uri="{FF2B5EF4-FFF2-40B4-BE49-F238E27FC236}">
                <a16:creationId xmlns:a16="http://schemas.microsoft.com/office/drawing/2014/main" id="{9EC9FACD-3CBE-4423-8878-47E32F75F6B6}"/>
              </a:ext>
            </a:extLst>
          </p:cNvPr>
          <p:cNvPicPr>
            <a:picLocks noChangeAspect="1"/>
          </p:cNvPicPr>
          <p:nvPr/>
        </p:nvPicPr>
        <p:blipFill>
          <a:blip r:embed="rId8"/>
          <a:stretch>
            <a:fillRect/>
          </a:stretch>
        </p:blipFill>
        <p:spPr>
          <a:xfrm>
            <a:off x="197327" y="3746236"/>
            <a:ext cx="1572446" cy="2037535"/>
          </a:xfrm>
          <a:prstGeom prst="rect">
            <a:avLst/>
          </a:prstGeom>
        </p:spPr>
      </p:pic>
      <p:pic>
        <p:nvPicPr>
          <p:cNvPr id="14" name="图片 13">
            <a:extLst>
              <a:ext uri="{FF2B5EF4-FFF2-40B4-BE49-F238E27FC236}">
                <a16:creationId xmlns:a16="http://schemas.microsoft.com/office/drawing/2014/main" id="{C53F2D24-399E-49D6-965E-FBB7870589BB}"/>
              </a:ext>
            </a:extLst>
          </p:cNvPr>
          <p:cNvPicPr>
            <a:picLocks noChangeAspect="1"/>
          </p:cNvPicPr>
          <p:nvPr/>
        </p:nvPicPr>
        <p:blipFill>
          <a:blip r:embed="rId9"/>
          <a:stretch>
            <a:fillRect/>
          </a:stretch>
        </p:blipFill>
        <p:spPr>
          <a:xfrm>
            <a:off x="1815628" y="3707652"/>
            <a:ext cx="1658040" cy="2111276"/>
          </a:xfrm>
          <a:prstGeom prst="rect">
            <a:avLst/>
          </a:prstGeom>
        </p:spPr>
      </p:pic>
      <p:pic>
        <p:nvPicPr>
          <p:cNvPr id="20" name="图片 19">
            <a:extLst>
              <a:ext uri="{FF2B5EF4-FFF2-40B4-BE49-F238E27FC236}">
                <a16:creationId xmlns:a16="http://schemas.microsoft.com/office/drawing/2014/main" id="{107AC0BE-6448-4C81-BD54-D37EB5804F77}"/>
              </a:ext>
            </a:extLst>
          </p:cNvPr>
          <p:cNvPicPr>
            <a:picLocks noChangeAspect="1"/>
          </p:cNvPicPr>
          <p:nvPr/>
        </p:nvPicPr>
        <p:blipFill>
          <a:blip r:embed="rId10"/>
          <a:stretch>
            <a:fillRect/>
          </a:stretch>
        </p:blipFill>
        <p:spPr>
          <a:xfrm>
            <a:off x="3573321" y="3796125"/>
            <a:ext cx="1516504" cy="1937755"/>
          </a:xfrm>
          <a:prstGeom prst="rect">
            <a:avLst/>
          </a:prstGeom>
        </p:spPr>
      </p:pic>
      <p:pic>
        <p:nvPicPr>
          <p:cNvPr id="21" name="图片 20">
            <a:extLst>
              <a:ext uri="{FF2B5EF4-FFF2-40B4-BE49-F238E27FC236}">
                <a16:creationId xmlns:a16="http://schemas.microsoft.com/office/drawing/2014/main" id="{F014B5D2-542E-4C88-9FCB-AB27DE7BC9EA}"/>
              </a:ext>
            </a:extLst>
          </p:cNvPr>
          <p:cNvPicPr>
            <a:picLocks noChangeAspect="1"/>
          </p:cNvPicPr>
          <p:nvPr/>
        </p:nvPicPr>
        <p:blipFill>
          <a:blip r:embed="rId11"/>
          <a:stretch>
            <a:fillRect/>
          </a:stretch>
        </p:blipFill>
        <p:spPr>
          <a:xfrm>
            <a:off x="5161284" y="3828570"/>
            <a:ext cx="1519531" cy="1955201"/>
          </a:xfrm>
          <a:prstGeom prst="rect">
            <a:avLst/>
          </a:prstGeom>
        </p:spPr>
      </p:pic>
      <p:pic>
        <p:nvPicPr>
          <p:cNvPr id="25" name="图片 24">
            <a:extLst>
              <a:ext uri="{FF2B5EF4-FFF2-40B4-BE49-F238E27FC236}">
                <a16:creationId xmlns:a16="http://schemas.microsoft.com/office/drawing/2014/main" id="{4188A2E8-179C-4F83-9848-D60B2DD13E55}"/>
              </a:ext>
            </a:extLst>
          </p:cNvPr>
          <p:cNvPicPr>
            <a:picLocks noChangeAspect="1"/>
          </p:cNvPicPr>
          <p:nvPr/>
        </p:nvPicPr>
        <p:blipFill>
          <a:blip r:embed="rId12"/>
          <a:stretch>
            <a:fillRect/>
          </a:stretch>
        </p:blipFill>
        <p:spPr>
          <a:xfrm>
            <a:off x="661913" y="7902215"/>
            <a:ext cx="1559313" cy="1971915"/>
          </a:xfrm>
          <a:prstGeom prst="rect">
            <a:avLst/>
          </a:prstGeom>
        </p:spPr>
      </p:pic>
      <p:pic>
        <p:nvPicPr>
          <p:cNvPr id="26" name="图片 25">
            <a:extLst>
              <a:ext uri="{FF2B5EF4-FFF2-40B4-BE49-F238E27FC236}">
                <a16:creationId xmlns:a16="http://schemas.microsoft.com/office/drawing/2014/main" id="{79E7D45F-DE56-4674-8CBE-09C37EFB2BFD}"/>
              </a:ext>
            </a:extLst>
          </p:cNvPr>
          <p:cNvPicPr>
            <a:picLocks noChangeAspect="1"/>
          </p:cNvPicPr>
          <p:nvPr/>
        </p:nvPicPr>
        <p:blipFill>
          <a:blip r:embed="rId13"/>
          <a:stretch>
            <a:fillRect/>
          </a:stretch>
        </p:blipFill>
        <p:spPr>
          <a:xfrm>
            <a:off x="536221" y="9874130"/>
            <a:ext cx="1851666" cy="2163216"/>
          </a:xfrm>
          <a:prstGeom prst="rect">
            <a:avLst/>
          </a:prstGeom>
        </p:spPr>
      </p:pic>
      <p:pic>
        <p:nvPicPr>
          <p:cNvPr id="40" name="图片 39">
            <a:extLst>
              <a:ext uri="{FF2B5EF4-FFF2-40B4-BE49-F238E27FC236}">
                <a16:creationId xmlns:a16="http://schemas.microsoft.com/office/drawing/2014/main" id="{4886D038-78CA-482B-993B-22FB9CBB36A5}"/>
              </a:ext>
            </a:extLst>
          </p:cNvPr>
          <p:cNvPicPr>
            <a:picLocks noChangeAspect="1"/>
          </p:cNvPicPr>
          <p:nvPr/>
        </p:nvPicPr>
        <p:blipFill>
          <a:blip r:embed="rId14"/>
          <a:stretch>
            <a:fillRect/>
          </a:stretch>
        </p:blipFill>
        <p:spPr>
          <a:xfrm>
            <a:off x="1678167" y="5727885"/>
            <a:ext cx="4689429" cy="1937754"/>
          </a:xfrm>
          <a:prstGeom prst="rect">
            <a:avLst/>
          </a:prstGeom>
        </p:spPr>
      </p:pic>
      <p:pic>
        <p:nvPicPr>
          <p:cNvPr id="44" name="图片 43">
            <a:extLst>
              <a:ext uri="{FF2B5EF4-FFF2-40B4-BE49-F238E27FC236}">
                <a16:creationId xmlns:a16="http://schemas.microsoft.com/office/drawing/2014/main" id="{2C7CACA8-B8E9-4CA7-A3AA-4C2BF75E4594}"/>
              </a:ext>
            </a:extLst>
          </p:cNvPr>
          <p:cNvPicPr>
            <a:picLocks noChangeAspect="1"/>
          </p:cNvPicPr>
          <p:nvPr/>
        </p:nvPicPr>
        <p:blipFill>
          <a:blip r:embed="rId15"/>
          <a:stretch>
            <a:fillRect/>
          </a:stretch>
        </p:blipFill>
        <p:spPr>
          <a:xfrm>
            <a:off x="2502552" y="7835060"/>
            <a:ext cx="3925146" cy="2234958"/>
          </a:xfrm>
          <a:prstGeom prst="rect">
            <a:avLst/>
          </a:prstGeom>
        </p:spPr>
      </p:pic>
      <p:pic>
        <p:nvPicPr>
          <p:cNvPr id="45" name="图片 44">
            <a:extLst>
              <a:ext uri="{FF2B5EF4-FFF2-40B4-BE49-F238E27FC236}">
                <a16:creationId xmlns:a16="http://schemas.microsoft.com/office/drawing/2014/main" id="{648DE3EB-FEF4-44A2-B8EF-91A82C102D64}"/>
              </a:ext>
            </a:extLst>
          </p:cNvPr>
          <p:cNvPicPr>
            <a:picLocks noChangeAspect="1"/>
          </p:cNvPicPr>
          <p:nvPr/>
        </p:nvPicPr>
        <p:blipFill>
          <a:blip r:embed="rId16"/>
          <a:stretch>
            <a:fillRect/>
          </a:stretch>
        </p:blipFill>
        <p:spPr>
          <a:xfrm>
            <a:off x="4465125" y="9928196"/>
            <a:ext cx="1583863" cy="2023825"/>
          </a:xfrm>
          <a:prstGeom prst="rect">
            <a:avLst/>
          </a:prstGeom>
        </p:spPr>
      </p:pic>
      <p:pic>
        <p:nvPicPr>
          <p:cNvPr id="46" name="图片 45">
            <a:extLst>
              <a:ext uri="{FF2B5EF4-FFF2-40B4-BE49-F238E27FC236}">
                <a16:creationId xmlns:a16="http://schemas.microsoft.com/office/drawing/2014/main" id="{C441E64D-8A53-4FA8-AC0D-1769639B30C0}"/>
              </a:ext>
            </a:extLst>
          </p:cNvPr>
          <p:cNvPicPr>
            <a:picLocks noChangeAspect="1"/>
          </p:cNvPicPr>
          <p:nvPr/>
        </p:nvPicPr>
        <p:blipFill>
          <a:blip r:embed="rId17"/>
          <a:stretch>
            <a:fillRect/>
          </a:stretch>
        </p:blipFill>
        <p:spPr>
          <a:xfrm>
            <a:off x="2500891" y="9928196"/>
            <a:ext cx="1749098" cy="2234958"/>
          </a:xfrm>
          <a:prstGeom prst="rect">
            <a:avLst/>
          </a:prstGeom>
        </p:spPr>
      </p:pic>
    </p:spTree>
    <p:extLst>
      <p:ext uri="{BB962C8B-B14F-4D97-AF65-F5344CB8AC3E}">
        <p14:creationId xmlns:p14="http://schemas.microsoft.com/office/powerpoint/2010/main" val="2208040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CFB5C5A-CAA8-4195-A813-559AAC30194C}"/>
              </a:ext>
            </a:extLst>
          </p:cNvPr>
          <p:cNvSpPr txBox="1"/>
          <p:nvPr/>
        </p:nvSpPr>
        <p:spPr>
          <a:xfrm>
            <a:off x="134137" y="280487"/>
            <a:ext cx="6723863" cy="3693319"/>
          </a:xfrm>
          <a:prstGeom prst="rect">
            <a:avLst/>
          </a:prstGeom>
          <a:noFill/>
        </p:spPr>
        <p:txBody>
          <a:bodyPr wrap="square" rtlCol="0">
            <a:spAutoFit/>
          </a:bodyPr>
          <a:lstStyle/>
          <a:p>
            <a:r>
              <a:rPr lang="en-US" altLang="zh-CN" sz="1300" b="1" dirty="0"/>
              <a:t>Fig.6: Therapeutic effect of anti-</a:t>
            </a:r>
            <a:r>
              <a:rPr lang="en-US" altLang="zh-CN" sz="1300" b="1" dirty="0" err="1"/>
              <a:t>autotaxin</a:t>
            </a:r>
            <a:r>
              <a:rPr lang="en-US" altLang="zh-CN" sz="1300" b="1" dirty="0"/>
              <a:t> neutralizing antibody on fatty liver was absent in FGF21-KO mice.  </a:t>
            </a:r>
            <a:r>
              <a:rPr lang="en-US" altLang="zh-CN" sz="1300" dirty="0"/>
              <a:t>8-week-old C57BL/6N male FGF21 global knock-out (FGF21-KO) mice and their wild type(WT) littermates (n=6-8) were fed with 8-week HFD, and subsequently subjected to antibody injection intravenously through tail vein (anti-</a:t>
            </a:r>
            <a:r>
              <a:rPr lang="en-US" altLang="zh-CN" sz="1300" dirty="0" err="1"/>
              <a:t>autotaxin</a:t>
            </a:r>
            <a:r>
              <a:rPr lang="en-US" altLang="zh-CN" sz="1300" dirty="0"/>
              <a:t> IgG or non-immune IgG as a control, 1mg/kg body weight for every 10 days) for another 7 weeks (five injections in total). Metabolic parameters were measured at indicated time points after the initiation of study. </a:t>
            </a:r>
          </a:p>
          <a:p>
            <a:r>
              <a:rPr lang="en-US" altLang="zh-CN" sz="1300" dirty="0"/>
              <a:t>A:</a:t>
            </a:r>
            <a:r>
              <a:rPr lang="zh-CN" altLang="en-US" sz="1300" dirty="0"/>
              <a:t> </a:t>
            </a:r>
            <a:r>
              <a:rPr lang="en-US" altLang="zh-CN" sz="1300" dirty="0"/>
              <a:t>Serum FGF21 level for the proof of knock-out model before the experiment started. B: </a:t>
            </a:r>
            <a:r>
              <a:rPr lang="en-US" altLang="zh-CN" sz="1300" dirty="0" err="1"/>
              <a:t>LysoPLD</a:t>
            </a:r>
            <a:r>
              <a:rPr lang="en-US" altLang="zh-CN" sz="1300" dirty="0"/>
              <a:t> (LPD) activity of mice serum measured by TOOS assay to prove successful treatment of antibody. C-E: Body weight (g) (C), fat mass (%) (D), and food intake (kcal) (E) measured at indicated time points. F: serum lipid profiles including triglyceride, cholesterol level and free fatty acid level. G-H: weight of liver tissue (G) and gross morphological photos taken for liver tissue (H). I: representative pictures of H&amp;E staining and Oil Red O staining of liver sections (200x, Scale bar: 200um). J: hepatic triglyceride content (shown in fold change) measured by biochemical method. K: quantitative real-time PCR analysis of genes involved in fatty acid oxidation, fatty acid synthesis and lipid transportation. All target genes are normalized with beta-actin and expressed as fold change over gene expression of WT-Control group.  L: Hepatic fatty acid oxidation rate (shown in fold change) measured by biochemical method. M: Serum ALT level. N: Serum AST level. </a:t>
            </a:r>
            <a:r>
              <a:rPr lang="zh-CN" altLang="en-US" sz="1300" dirty="0"/>
              <a:t>*</a:t>
            </a:r>
            <a:r>
              <a:rPr lang="en-US" altLang="zh-CN" sz="1300" dirty="0"/>
              <a:t>p&lt;0.05, **p&lt;0.01, ***p&lt;0.001, data are presented as the mean ± SEM.</a:t>
            </a:r>
          </a:p>
        </p:txBody>
      </p:sp>
    </p:spTree>
    <p:extLst>
      <p:ext uri="{BB962C8B-B14F-4D97-AF65-F5344CB8AC3E}">
        <p14:creationId xmlns:p14="http://schemas.microsoft.com/office/powerpoint/2010/main" val="1987751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9C02185E-ADA9-4087-976A-65E0A1583BFB}"/>
              </a:ext>
            </a:extLst>
          </p:cNvPr>
          <p:cNvSpPr txBox="1"/>
          <p:nvPr/>
        </p:nvSpPr>
        <p:spPr>
          <a:xfrm>
            <a:off x="0" y="0"/>
            <a:ext cx="304800" cy="292388"/>
          </a:xfrm>
          <a:prstGeom prst="rect">
            <a:avLst/>
          </a:prstGeom>
          <a:noFill/>
        </p:spPr>
        <p:txBody>
          <a:bodyPr wrap="square" rtlCol="0">
            <a:spAutoFit/>
          </a:bodyPr>
          <a:lstStyle/>
          <a:p>
            <a:r>
              <a:rPr lang="en-US" altLang="zh-CN" sz="1300" dirty="0"/>
              <a:t>A</a:t>
            </a:r>
            <a:endParaRPr lang="zh-CN" altLang="en-US" sz="1300" dirty="0"/>
          </a:p>
        </p:txBody>
      </p:sp>
      <p:sp>
        <p:nvSpPr>
          <p:cNvPr id="17" name="文本框 16">
            <a:extLst>
              <a:ext uri="{FF2B5EF4-FFF2-40B4-BE49-F238E27FC236}">
                <a16:creationId xmlns:a16="http://schemas.microsoft.com/office/drawing/2014/main" id="{198467BC-D322-4193-AD8E-3EA26F9CD6FE}"/>
              </a:ext>
            </a:extLst>
          </p:cNvPr>
          <p:cNvSpPr txBox="1"/>
          <p:nvPr/>
        </p:nvSpPr>
        <p:spPr>
          <a:xfrm>
            <a:off x="1413825" y="-4083"/>
            <a:ext cx="304800" cy="292388"/>
          </a:xfrm>
          <a:prstGeom prst="rect">
            <a:avLst/>
          </a:prstGeom>
          <a:noFill/>
        </p:spPr>
        <p:txBody>
          <a:bodyPr wrap="square" rtlCol="0">
            <a:spAutoFit/>
          </a:bodyPr>
          <a:lstStyle/>
          <a:p>
            <a:r>
              <a:rPr lang="en-US" altLang="zh-CN" sz="1300" dirty="0"/>
              <a:t>B</a:t>
            </a:r>
            <a:endParaRPr lang="zh-CN" altLang="en-US" sz="1300" dirty="0"/>
          </a:p>
        </p:txBody>
      </p:sp>
      <p:sp>
        <p:nvSpPr>
          <p:cNvPr id="19" name="文本框 18">
            <a:extLst>
              <a:ext uri="{FF2B5EF4-FFF2-40B4-BE49-F238E27FC236}">
                <a16:creationId xmlns:a16="http://schemas.microsoft.com/office/drawing/2014/main" id="{69CF7AF0-2D72-48E5-BCF3-0CD410657695}"/>
              </a:ext>
            </a:extLst>
          </p:cNvPr>
          <p:cNvSpPr txBox="1"/>
          <p:nvPr/>
        </p:nvSpPr>
        <p:spPr>
          <a:xfrm>
            <a:off x="0" y="2016078"/>
            <a:ext cx="304800" cy="292388"/>
          </a:xfrm>
          <a:prstGeom prst="rect">
            <a:avLst/>
          </a:prstGeom>
          <a:noFill/>
        </p:spPr>
        <p:txBody>
          <a:bodyPr wrap="square" rtlCol="0">
            <a:spAutoFit/>
          </a:bodyPr>
          <a:lstStyle/>
          <a:p>
            <a:r>
              <a:rPr lang="en-US" altLang="zh-CN" sz="1300" dirty="0"/>
              <a:t>D</a:t>
            </a:r>
            <a:endParaRPr lang="zh-CN" altLang="en-US" sz="1300" dirty="0"/>
          </a:p>
        </p:txBody>
      </p:sp>
      <p:sp>
        <p:nvSpPr>
          <p:cNvPr id="23" name="文本框 22">
            <a:extLst>
              <a:ext uri="{FF2B5EF4-FFF2-40B4-BE49-F238E27FC236}">
                <a16:creationId xmlns:a16="http://schemas.microsoft.com/office/drawing/2014/main" id="{A66F3F81-1AC2-4A83-9CD6-B03B465C8B39}"/>
              </a:ext>
            </a:extLst>
          </p:cNvPr>
          <p:cNvSpPr txBox="1"/>
          <p:nvPr/>
        </p:nvSpPr>
        <p:spPr>
          <a:xfrm>
            <a:off x="1236453" y="2013634"/>
            <a:ext cx="241047" cy="292388"/>
          </a:xfrm>
          <a:prstGeom prst="rect">
            <a:avLst/>
          </a:prstGeom>
          <a:noFill/>
        </p:spPr>
        <p:txBody>
          <a:bodyPr wrap="square" rtlCol="0">
            <a:spAutoFit/>
          </a:bodyPr>
          <a:lstStyle/>
          <a:p>
            <a:r>
              <a:rPr lang="en-US" altLang="zh-CN" sz="1300" dirty="0"/>
              <a:t>E</a:t>
            </a:r>
            <a:endParaRPr lang="zh-CN" altLang="en-US" sz="1300" dirty="0"/>
          </a:p>
        </p:txBody>
      </p:sp>
      <p:pic>
        <p:nvPicPr>
          <p:cNvPr id="3" name="图片 2">
            <a:extLst>
              <a:ext uri="{FF2B5EF4-FFF2-40B4-BE49-F238E27FC236}">
                <a16:creationId xmlns:a16="http://schemas.microsoft.com/office/drawing/2014/main" id="{60D1B5B3-6DCD-49A4-9508-520487A66747}"/>
              </a:ext>
            </a:extLst>
          </p:cNvPr>
          <p:cNvPicPr>
            <a:picLocks noChangeAspect="1"/>
          </p:cNvPicPr>
          <p:nvPr/>
        </p:nvPicPr>
        <p:blipFill>
          <a:blip r:embed="rId2"/>
          <a:stretch>
            <a:fillRect/>
          </a:stretch>
        </p:blipFill>
        <p:spPr>
          <a:xfrm>
            <a:off x="590045" y="6267347"/>
            <a:ext cx="1021850" cy="1074253"/>
          </a:xfrm>
          <a:prstGeom prst="rect">
            <a:avLst/>
          </a:prstGeom>
        </p:spPr>
      </p:pic>
      <p:pic>
        <p:nvPicPr>
          <p:cNvPr id="4" name="图片 3">
            <a:extLst>
              <a:ext uri="{FF2B5EF4-FFF2-40B4-BE49-F238E27FC236}">
                <a16:creationId xmlns:a16="http://schemas.microsoft.com/office/drawing/2014/main" id="{09B33111-9ABC-4C57-9B8E-CAA7EEDC74CB}"/>
              </a:ext>
            </a:extLst>
          </p:cNvPr>
          <p:cNvPicPr>
            <a:picLocks noChangeAspect="1"/>
          </p:cNvPicPr>
          <p:nvPr/>
        </p:nvPicPr>
        <p:blipFill>
          <a:blip r:embed="rId3"/>
          <a:stretch>
            <a:fillRect/>
          </a:stretch>
        </p:blipFill>
        <p:spPr>
          <a:xfrm>
            <a:off x="152518" y="62043"/>
            <a:ext cx="1374597" cy="2131898"/>
          </a:xfrm>
          <a:prstGeom prst="rect">
            <a:avLst/>
          </a:prstGeom>
        </p:spPr>
      </p:pic>
      <p:pic>
        <p:nvPicPr>
          <p:cNvPr id="5" name="图片 4">
            <a:extLst>
              <a:ext uri="{FF2B5EF4-FFF2-40B4-BE49-F238E27FC236}">
                <a16:creationId xmlns:a16="http://schemas.microsoft.com/office/drawing/2014/main" id="{AB91FA66-253B-4819-A6CB-31D1ED2994C8}"/>
              </a:ext>
            </a:extLst>
          </p:cNvPr>
          <p:cNvPicPr>
            <a:picLocks noChangeAspect="1"/>
          </p:cNvPicPr>
          <p:nvPr/>
        </p:nvPicPr>
        <p:blipFill>
          <a:blip r:embed="rId4"/>
          <a:stretch>
            <a:fillRect/>
          </a:stretch>
        </p:blipFill>
        <p:spPr>
          <a:xfrm>
            <a:off x="31876" y="2035145"/>
            <a:ext cx="1337863" cy="2154731"/>
          </a:xfrm>
          <a:prstGeom prst="rect">
            <a:avLst/>
          </a:prstGeom>
        </p:spPr>
      </p:pic>
      <p:sp>
        <p:nvSpPr>
          <p:cNvPr id="33" name="文本框 32">
            <a:extLst>
              <a:ext uri="{FF2B5EF4-FFF2-40B4-BE49-F238E27FC236}">
                <a16:creationId xmlns:a16="http://schemas.microsoft.com/office/drawing/2014/main" id="{9FDBBABE-49B4-446A-B03A-32BE9214573C}"/>
              </a:ext>
            </a:extLst>
          </p:cNvPr>
          <p:cNvSpPr txBox="1"/>
          <p:nvPr/>
        </p:nvSpPr>
        <p:spPr>
          <a:xfrm>
            <a:off x="5292728" y="2026408"/>
            <a:ext cx="241047" cy="292388"/>
          </a:xfrm>
          <a:prstGeom prst="rect">
            <a:avLst/>
          </a:prstGeom>
          <a:noFill/>
        </p:spPr>
        <p:txBody>
          <a:bodyPr wrap="square" rtlCol="0">
            <a:spAutoFit/>
          </a:bodyPr>
          <a:lstStyle/>
          <a:p>
            <a:r>
              <a:rPr lang="en-US" altLang="zh-CN" sz="1300" dirty="0"/>
              <a:t>F</a:t>
            </a:r>
            <a:endParaRPr lang="zh-CN" altLang="en-US" sz="1300" dirty="0"/>
          </a:p>
        </p:txBody>
      </p:sp>
      <p:sp>
        <p:nvSpPr>
          <p:cNvPr id="34" name="文本框 33">
            <a:extLst>
              <a:ext uri="{FF2B5EF4-FFF2-40B4-BE49-F238E27FC236}">
                <a16:creationId xmlns:a16="http://schemas.microsoft.com/office/drawing/2014/main" id="{44F8EBE4-3F7F-40E9-8531-0EA5309D8D85}"/>
              </a:ext>
            </a:extLst>
          </p:cNvPr>
          <p:cNvSpPr txBox="1"/>
          <p:nvPr/>
        </p:nvSpPr>
        <p:spPr>
          <a:xfrm>
            <a:off x="1992492" y="4070413"/>
            <a:ext cx="241047" cy="292388"/>
          </a:xfrm>
          <a:prstGeom prst="rect">
            <a:avLst/>
          </a:prstGeom>
          <a:noFill/>
        </p:spPr>
        <p:txBody>
          <a:bodyPr wrap="square" rtlCol="0">
            <a:spAutoFit/>
          </a:bodyPr>
          <a:lstStyle/>
          <a:p>
            <a:r>
              <a:rPr lang="en-US" altLang="zh-CN" sz="1300" dirty="0"/>
              <a:t>I</a:t>
            </a:r>
            <a:endParaRPr lang="zh-CN" altLang="en-US" sz="1300" dirty="0"/>
          </a:p>
        </p:txBody>
      </p:sp>
      <p:sp>
        <p:nvSpPr>
          <p:cNvPr id="36" name="文本框 35">
            <a:extLst>
              <a:ext uri="{FF2B5EF4-FFF2-40B4-BE49-F238E27FC236}">
                <a16:creationId xmlns:a16="http://schemas.microsoft.com/office/drawing/2014/main" id="{C78316D3-719C-4D78-9D14-D4C59F16E4C4}"/>
              </a:ext>
            </a:extLst>
          </p:cNvPr>
          <p:cNvSpPr txBox="1"/>
          <p:nvPr/>
        </p:nvSpPr>
        <p:spPr>
          <a:xfrm>
            <a:off x="57645" y="4083036"/>
            <a:ext cx="177579" cy="292388"/>
          </a:xfrm>
          <a:prstGeom prst="rect">
            <a:avLst/>
          </a:prstGeom>
          <a:noFill/>
        </p:spPr>
        <p:txBody>
          <a:bodyPr wrap="square" rtlCol="0">
            <a:spAutoFit/>
          </a:bodyPr>
          <a:lstStyle/>
          <a:p>
            <a:r>
              <a:rPr lang="en-US" altLang="zh-CN" sz="1300" dirty="0"/>
              <a:t>G</a:t>
            </a:r>
            <a:endParaRPr lang="zh-CN" altLang="en-US" sz="1300" dirty="0"/>
          </a:p>
        </p:txBody>
      </p:sp>
      <p:pic>
        <p:nvPicPr>
          <p:cNvPr id="16" name="图片 15">
            <a:extLst>
              <a:ext uri="{FF2B5EF4-FFF2-40B4-BE49-F238E27FC236}">
                <a16:creationId xmlns:a16="http://schemas.microsoft.com/office/drawing/2014/main" id="{74CB996A-8DB5-4291-BA7C-2A5370988971}"/>
              </a:ext>
            </a:extLst>
          </p:cNvPr>
          <p:cNvPicPr>
            <a:picLocks noChangeAspect="1"/>
          </p:cNvPicPr>
          <p:nvPr/>
        </p:nvPicPr>
        <p:blipFill>
          <a:blip r:embed="rId5"/>
          <a:stretch>
            <a:fillRect/>
          </a:stretch>
        </p:blipFill>
        <p:spPr>
          <a:xfrm>
            <a:off x="1795029" y="7698742"/>
            <a:ext cx="1397929" cy="1951276"/>
          </a:xfrm>
          <a:prstGeom prst="rect">
            <a:avLst/>
          </a:prstGeom>
        </p:spPr>
      </p:pic>
      <p:pic>
        <p:nvPicPr>
          <p:cNvPr id="24" name="图片 23">
            <a:extLst>
              <a:ext uri="{FF2B5EF4-FFF2-40B4-BE49-F238E27FC236}">
                <a16:creationId xmlns:a16="http://schemas.microsoft.com/office/drawing/2014/main" id="{8CF4A944-DADF-480A-AE65-A738DD010BA3}"/>
              </a:ext>
            </a:extLst>
          </p:cNvPr>
          <p:cNvPicPr>
            <a:picLocks noChangeAspect="1"/>
          </p:cNvPicPr>
          <p:nvPr/>
        </p:nvPicPr>
        <p:blipFill>
          <a:blip r:embed="rId6"/>
          <a:stretch>
            <a:fillRect/>
          </a:stretch>
        </p:blipFill>
        <p:spPr>
          <a:xfrm>
            <a:off x="1514501" y="124271"/>
            <a:ext cx="2737302" cy="1822706"/>
          </a:xfrm>
          <a:prstGeom prst="rect">
            <a:avLst/>
          </a:prstGeom>
        </p:spPr>
      </p:pic>
      <p:pic>
        <p:nvPicPr>
          <p:cNvPr id="25" name="图片 24">
            <a:extLst>
              <a:ext uri="{FF2B5EF4-FFF2-40B4-BE49-F238E27FC236}">
                <a16:creationId xmlns:a16="http://schemas.microsoft.com/office/drawing/2014/main" id="{9F4D6151-9AFF-448F-BE5A-3FA7975842EB}"/>
              </a:ext>
            </a:extLst>
          </p:cNvPr>
          <p:cNvPicPr>
            <a:picLocks noChangeAspect="1"/>
          </p:cNvPicPr>
          <p:nvPr/>
        </p:nvPicPr>
        <p:blipFill>
          <a:blip r:embed="rId7"/>
          <a:stretch>
            <a:fillRect/>
          </a:stretch>
        </p:blipFill>
        <p:spPr>
          <a:xfrm>
            <a:off x="4209550" y="53287"/>
            <a:ext cx="2648450" cy="1912052"/>
          </a:xfrm>
          <a:prstGeom prst="rect">
            <a:avLst/>
          </a:prstGeom>
        </p:spPr>
      </p:pic>
      <p:sp>
        <p:nvSpPr>
          <p:cNvPr id="29" name="文本框 28">
            <a:extLst>
              <a:ext uri="{FF2B5EF4-FFF2-40B4-BE49-F238E27FC236}">
                <a16:creationId xmlns:a16="http://schemas.microsoft.com/office/drawing/2014/main" id="{1BF45BED-8F8E-4F91-80EB-75634937FE77}"/>
              </a:ext>
            </a:extLst>
          </p:cNvPr>
          <p:cNvSpPr txBox="1"/>
          <p:nvPr/>
        </p:nvSpPr>
        <p:spPr>
          <a:xfrm>
            <a:off x="4099403" y="3021"/>
            <a:ext cx="304800" cy="292388"/>
          </a:xfrm>
          <a:prstGeom prst="rect">
            <a:avLst/>
          </a:prstGeom>
          <a:noFill/>
        </p:spPr>
        <p:txBody>
          <a:bodyPr wrap="square" rtlCol="0">
            <a:spAutoFit/>
          </a:bodyPr>
          <a:lstStyle/>
          <a:p>
            <a:r>
              <a:rPr lang="en-US" altLang="zh-CN" sz="1300" dirty="0"/>
              <a:t>C</a:t>
            </a:r>
            <a:endParaRPr lang="zh-CN" altLang="en-US" sz="1300" dirty="0"/>
          </a:p>
        </p:txBody>
      </p:sp>
      <p:sp>
        <p:nvSpPr>
          <p:cNvPr id="31" name="文本框 30">
            <a:extLst>
              <a:ext uri="{FF2B5EF4-FFF2-40B4-BE49-F238E27FC236}">
                <a16:creationId xmlns:a16="http://schemas.microsoft.com/office/drawing/2014/main" id="{94196B38-F457-44A7-8420-44250F2D77D3}"/>
              </a:ext>
            </a:extLst>
          </p:cNvPr>
          <p:cNvSpPr txBox="1"/>
          <p:nvPr/>
        </p:nvSpPr>
        <p:spPr>
          <a:xfrm>
            <a:off x="198412" y="6155707"/>
            <a:ext cx="177579" cy="292388"/>
          </a:xfrm>
          <a:prstGeom prst="rect">
            <a:avLst/>
          </a:prstGeom>
          <a:noFill/>
        </p:spPr>
        <p:txBody>
          <a:bodyPr wrap="square" rtlCol="0">
            <a:spAutoFit/>
          </a:bodyPr>
          <a:lstStyle/>
          <a:p>
            <a:r>
              <a:rPr lang="en-US" altLang="zh-CN" sz="1300" dirty="0"/>
              <a:t>H</a:t>
            </a:r>
            <a:endParaRPr lang="zh-CN" altLang="en-US" sz="1300" dirty="0"/>
          </a:p>
        </p:txBody>
      </p:sp>
      <p:sp>
        <p:nvSpPr>
          <p:cNvPr id="32" name="文本框 31">
            <a:extLst>
              <a:ext uri="{FF2B5EF4-FFF2-40B4-BE49-F238E27FC236}">
                <a16:creationId xmlns:a16="http://schemas.microsoft.com/office/drawing/2014/main" id="{9419F1F2-77CC-43F5-B2DB-73964874F9E9}"/>
              </a:ext>
            </a:extLst>
          </p:cNvPr>
          <p:cNvSpPr txBox="1"/>
          <p:nvPr/>
        </p:nvSpPr>
        <p:spPr>
          <a:xfrm>
            <a:off x="184133" y="7615637"/>
            <a:ext cx="177579" cy="292388"/>
          </a:xfrm>
          <a:prstGeom prst="rect">
            <a:avLst/>
          </a:prstGeom>
          <a:noFill/>
        </p:spPr>
        <p:txBody>
          <a:bodyPr wrap="square" rtlCol="0">
            <a:spAutoFit/>
          </a:bodyPr>
          <a:lstStyle/>
          <a:p>
            <a:r>
              <a:rPr lang="en-US" altLang="zh-CN" sz="1300" dirty="0"/>
              <a:t>J</a:t>
            </a:r>
            <a:endParaRPr lang="zh-CN" altLang="en-US" sz="1300" dirty="0"/>
          </a:p>
        </p:txBody>
      </p:sp>
      <p:sp>
        <p:nvSpPr>
          <p:cNvPr id="35" name="文本框 34">
            <a:extLst>
              <a:ext uri="{FF2B5EF4-FFF2-40B4-BE49-F238E27FC236}">
                <a16:creationId xmlns:a16="http://schemas.microsoft.com/office/drawing/2014/main" id="{878E7A94-3CD7-4D5A-AAEE-90043D5270AE}"/>
              </a:ext>
            </a:extLst>
          </p:cNvPr>
          <p:cNvSpPr txBox="1"/>
          <p:nvPr/>
        </p:nvSpPr>
        <p:spPr>
          <a:xfrm>
            <a:off x="1746329" y="7624535"/>
            <a:ext cx="177579" cy="292388"/>
          </a:xfrm>
          <a:prstGeom prst="rect">
            <a:avLst/>
          </a:prstGeom>
          <a:noFill/>
        </p:spPr>
        <p:txBody>
          <a:bodyPr wrap="square" rtlCol="0">
            <a:spAutoFit/>
          </a:bodyPr>
          <a:lstStyle/>
          <a:p>
            <a:r>
              <a:rPr lang="en-US" altLang="zh-CN" sz="1300" dirty="0"/>
              <a:t>K</a:t>
            </a:r>
            <a:endParaRPr lang="zh-CN" altLang="en-US" sz="1300" dirty="0"/>
          </a:p>
        </p:txBody>
      </p:sp>
      <p:sp>
        <p:nvSpPr>
          <p:cNvPr id="37" name="文本框 36">
            <a:extLst>
              <a:ext uri="{FF2B5EF4-FFF2-40B4-BE49-F238E27FC236}">
                <a16:creationId xmlns:a16="http://schemas.microsoft.com/office/drawing/2014/main" id="{6E9E5B64-E70C-4E70-B97A-B9DC58DD7E92}"/>
              </a:ext>
            </a:extLst>
          </p:cNvPr>
          <p:cNvSpPr txBox="1"/>
          <p:nvPr/>
        </p:nvSpPr>
        <p:spPr>
          <a:xfrm>
            <a:off x="3215669" y="7624535"/>
            <a:ext cx="177579" cy="292388"/>
          </a:xfrm>
          <a:prstGeom prst="rect">
            <a:avLst/>
          </a:prstGeom>
          <a:noFill/>
        </p:spPr>
        <p:txBody>
          <a:bodyPr wrap="square" rtlCol="0">
            <a:spAutoFit/>
          </a:bodyPr>
          <a:lstStyle/>
          <a:p>
            <a:r>
              <a:rPr lang="en-US" altLang="zh-CN" sz="1300" dirty="0"/>
              <a:t>L</a:t>
            </a:r>
            <a:endParaRPr lang="zh-CN" altLang="en-US" sz="1300" dirty="0"/>
          </a:p>
        </p:txBody>
      </p:sp>
      <p:sp>
        <p:nvSpPr>
          <p:cNvPr id="38" name="文本框 37">
            <a:extLst>
              <a:ext uri="{FF2B5EF4-FFF2-40B4-BE49-F238E27FC236}">
                <a16:creationId xmlns:a16="http://schemas.microsoft.com/office/drawing/2014/main" id="{7B41E92F-5AF4-4AB5-918D-243C49591CEC}"/>
              </a:ext>
            </a:extLst>
          </p:cNvPr>
          <p:cNvSpPr txBox="1"/>
          <p:nvPr/>
        </p:nvSpPr>
        <p:spPr>
          <a:xfrm>
            <a:off x="162004" y="9772427"/>
            <a:ext cx="177579" cy="292388"/>
          </a:xfrm>
          <a:prstGeom prst="rect">
            <a:avLst/>
          </a:prstGeom>
          <a:noFill/>
        </p:spPr>
        <p:txBody>
          <a:bodyPr wrap="square" rtlCol="0">
            <a:spAutoFit/>
          </a:bodyPr>
          <a:lstStyle/>
          <a:p>
            <a:r>
              <a:rPr lang="en-US" altLang="zh-CN" sz="1300" dirty="0"/>
              <a:t>M</a:t>
            </a:r>
            <a:endParaRPr lang="zh-CN" altLang="en-US" sz="1300" dirty="0"/>
          </a:p>
        </p:txBody>
      </p:sp>
      <p:sp>
        <p:nvSpPr>
          <p:cNvPr id="39" name="文本框 38">
            <a:extLst>
              <a:ext uri="{FF2B5EF4-FFF2-40B4-BE49-F238E27FC236}">
                <a16:creationId xmlns:a16="http://schemas.microsoft.com/office/drawing/2014/main" id="{227A759D-3685-4163-B72C-A7DDDA00482F}"/>
              </a:ext>
            </a:extLst>
          </p:cNvPr>
          <p:cNvSpPr txBox="1"/>
          <p:nvPr/>
        </p:nvSpPr>
        <p:spPr>
          <a:xfrm>
            <a:off x="1477500" y="9724474"/>
            <a:ext cx="177579" cy="292388"/>
          </a:xfrm>
          <a:prstGeom prst="rect">
            <a:avLst/>
          </a:prstGeom>
          <a:noFill/>
        </p:spPr>
        <p:txBody>
          <a:bodyPr wrap="square" rtlCol="0">
            <a:spAutoFit/>
          </a:bodyPr>
          <a:lstStyle/>
          <a:p>
            <a:r>
              <a:rPr lang="en-US" altLang="zh-CN" sz="1300" dirty="0"/>
              <a:t>N</a:t>
            </a:r>
            <a:endParaRPr lang="zh-CN" altLang="en-US" sz="1300" dirty="0"/>
          </a:p>
        </p:txBody>
      </p:sp>
      <p:pic>
        <p:nvPicPr>
          <p:cNvPr id="2" name="图片 1">
            <a:extLst>
              <a:ext uri="{FF2B5EF4-FFF2-40B4-BE49-F238E27FC236}">
                <a16:creationId xmlns:a16="http://schemas.microsoft.com/office/drawing/2014/main" id="{1DE9445A-2DDF-443D-9DCB-AAF0F9505A54}"/>
              </a:ext>
            </a:extLst>
          </p:cNvPr>
          <p:cNvPicPr>
            <a:picLocks noChangeAspect="1"/>
          </p:cNvPicPr>
          <p:nvPr/>
        </p:nvPicPr>
        <p:blipFill>
          <a:blip r:embed="rId8"/>
          <a:stretch>
            <a:fillRect/>
          </a:stretch>
        </p:blipFill>
        <p:spPr>
          <a:xfrm>
            <a:off x="4021278" y="2062882"/>
            <a:ext cx="1271979" cy="1963654"/>
          </a:xfrm>
          <a:prstGeom prst="rect">
            <a:avLst/>
          </a:prstGeom>
        </p:spPr>
      </p:pic>
      <p:pic>
        <p:nvPicPr>
          <p:cNvPr id="18" name="图片 17">
            <a:extLst>
              <a:ext uri="{FF2B5EF4-FFF2-40B4-BE49-F238E27FC236}">
                <a16:creationId xmlns:a16="http://schemas.microsoft.com/office/drawing/2014/main" id="{F1FA1CE9-53CB-4314-AB28-28D4CF9CCAEA}"/>
              </a:ext>
            </a:extLst>
          </p:cNvPr>
          <p:cNvPicPr>
            <a:picLocks noChangeAspect="1"/>
          </p:cNvPicPr>
          <p:nvPr/>
        </p:nvPicPr>
        <p:blipFill>
          <a:blip r:embed="rId9"/>
          <a:stretch>
            <a:fillRect/>
          </a:stretch>
        </p:blipFill>
        <p:spPr>
          <a:xfrm>
            <a:off x="1356583" y="2024401"/>
            <a:ext cx="1385983" cy="2110474"/>
          </a:xfrm>
          <a:prstGeom prst="rect">
            <a:avLst/>
          </a:prstGeom>
        </p:spPr>
      </p:pic>
      <p:pic>
        <p:nvPicPr>
          <p:cNvPr id="21" name="图片 20">
            <a:extLst>
              <a:ext uri="{FF2B5EF4-FFF2-40B4-BE49-F238E27FC236}">
                <a16:creationId xmlns:a16="http://schemas.microsoft.com/office/drawing/2014/main" id="{9CD19BA8-0560-4C17-B07F-98137686A6B7}"/>
              </a:ext>
            </a:extLst>
          </p:cNvPr>
          <p:cNvPicPr>
            <a:picLocks noChangeAspect="1"/>
          </p:cNvPicPr>
          <p:nvPr/>
        </p:nvPicPr>
        <p:blipFill>
          <a:blip r:embed="rId10"/>
          <a:stretch>
            <a:fillRect/>
          </a:stretch>
        </p:blipFill>
        <p:spPr>
          <a:xfrm>
            <a:off x="2648451" y="2032852"/>
            <a:ext cx="1390486" cy="2070279"/>
          </a:xfrm>
          <a:prstGeom prst="rect">
            <a:avLst/>
          </a:prstGeom>
        </p:spPr>
      </p:pic>
      <p:pic>
        <p:nvPicPr>
          <p:cNvPr id="22" name="图片 21">
            <a:extLst>
              <a:ext uri="{FF2B5EF4-FFF2-40B4-BE49-F238E27FC236}">
                <a16:creationId xmlns:a16="http://schemas.microsoft.com/office/drawing/2014/main" id="{C251DEB2-580E-4E87-AC5B-183AEA173023}"/>
              </a:ext>
            </a:extLst>
          </p:cNvPr>
          <p:cNvPicPr>
            <a:picLocks noChangeAspect="1"/>
          </p:cNvPicPr>
          <p:nvPr/>
        </p:nvPicPr>
        <p:blipFill>
          <a:blip r:embed="rId11"/>
          <a:stretch>
            <a:fillRect/>
          </a:stretch>
        </p:blipFill>
        <p:spPr>
          <a:xfrm>
            <a:off x="240356" y="9803830"/>
            <a:ext cx="1409356" cy="2136354"/>
          </a:xfrm>
          <a:prstGeom prst="rect">
            <a:avLst/>
          </a:prstGeom>
        </p:spPr>
      </p:pic>
      <p:pic>
        <p:nvPicPr>
          <p:cNvPr id="26" name="图片 25">
            <a:extLst>
              <a:ext uri="{FF2B5EF4-FFF2-40B4-BE49-F238E27FC236}">
                <a16:creationId xmlns:a16="http://schemas.microsoft.com/office/drawing/2014/main" id="{A0C43028-8BA7-44B8-81E8-792575FD63DD}"/>
              </a:ext>
            </a:extLst>
          </p:cNvPr>
          <p:cNvPicPr>
            <a:picLocks noChangeAspect="1"/>
          </p:cNvPicPr>
          <p:nvPr/>
        </p:nvPicPr>
        <p:blipFill>
          <a:blip r:embed="rId12"/>
          <a:stretch>
            <a:fillRect/>
          </a:stretch>
        </p:blipFill>
        <p:spPr>
          <a:xfrm>
            <a:off x="1587211" y="9812728"/>
            <a:ext cx="1409356" cy="2136354"/>
          </a:xfrm>
          <a:prstGeom prst="rect">
            <a:avLst/>
          </a:prstGeom>
        </p:spPr>
      </p:pic>
      <p:pic>
        <p:nvPicPr>
          <p:cNvPr id="40" name="图片 39">
            <a:extLst>
              <a:ext uri="{FF2B5EF4-FFF2-40B4-BE49-F238E27FC236}">
                <a16:creationId xmlns:a16="http://schemas.microsoft.com/office/drawing/2014/main" id="{DC337F8B-FFE2-4E3E-9C80-E65DBE8DCB5B}"/>
              </a:ext>
            </a:extLst>
          </p:cNvPr>
          <p:cNvPicPr>
            <a:picLocks noChangeAspect="1"/>
          </p:cNvPicPr>
          <p:nvPr/>
        </p:nvPicPr>
        <p:blipFill>
          <a:blip r:embed="rId13"/>
          <a:stretch>
            <a:fillRect/>
          </a:stretch>
        </p:blipFill>
        <p:spPr>
          <a:xfrm>
            <a:off x="3121701" y="9793086"/>
            <a:ext cx="3327253" cy="2108158"/>
          </a:xfrm>
          <a:prstGeom prst="rect">
            <a:avLst/>
          </a:prstGeom>
        </p:spPr>
      </p:pic>
      <p:pic>
        <p:nvPicPr>
          <p:cNvPr id="27" name="图片 26">
            <a:extLst>
              <a:ext uri="{FF2B5EF4-FFF2-40B4-BE49-F238E27FC236}">
                <a16:creationId xmlns:a16="http://schemas.microsoft.com/office/drawing/2014/main" id="{CC92369A-EB9D-4AE2-8D52-9FAA792C4743}"/>
              </a:ext>
            </a:extLst>
          </p:cNvPr>
          <p:cNvPicPr>
            <a:picLocks noChangeAspect="1"/>
          </p:cNvPicPr>
          <p:nvPr/>
        </p:nvPicPr>
        <p:blipFill>
          <a:blip r:embed="rId14"/>
          <a:stretch>
            <a:fillRect/>
          </a:stretch>
        </p:blipFill>
        <p:spPr>
          <a:xfrm>
            <a:off x="350063" y="7698743"/>
            <a:ext cx="1251026" cy="1940250"/>
          </a:xfrm>
          <a:prstGeom prst="rect">
            <a:avLst/>
          </a:prstGeom>
        </p:spPr>
      </p:pic>
      <p:pic>
        <p:nvPicPr>
          <p:cNvPr id="28" name="图片 27">
            <a:extLst>
              <a:ext uri="{FF2B5EF4-FFF2-40B4-BE49-F238E27FC236}">
                <a16:creationId xmlns:a16="http://schemas.microsoft.com/office/drawing/2014/main" id="{038CF34F-C32E-4662-86CD-EE4121615839}"/>
              </a:ext>
            </a:extLst>
          </p:cNvPr>
          <p:cNvPicPr>
            <a:picLocks noChangeAspect="1"/>
          </p:cNvPicPr>
          <p:nvPr/>
        </p:nvPicPr>
        <p:blipFill>
          <a:blip r:embed="rId15"/>
          <a:stretch>
            <a:fillRect/>
          </a:stretch>
        </p:blipFill>
        <p:spPr>
          <a:xfrm>
            <a:off x="3394841" y="7698742"/>
            <a:ext cx="3327254" cy="1672337"/>
          </a:xfrm>
          <a:prstGeom prst="rect">
            <a:avLst/>
          </a:prstGeom>
        </p:spPr>
      </p:pic>
      <p:pic>
        <p:nvPicPr>
          <p:cNvPr id="30" name="图片 29">
            <a:extLst>
              <a:ext uri="{FF2B5EF4-FFF2-40B4-BE49-F238E27FC236}">
                <a16:creationId xmlns:a16="http://schemas.microsoft.com/office/drawing/2014/main" id="{06819529-B793-4BCB-A682-8E2A60BD6E5F}"/>
              </a:ext>
            </a:extLst>
          </p:cNvPr>
          <p:cNvPicPr>
            <a:picLocks noChangeAspect="1"/>
          </p:cNvPicPr>
          <p:nvPr/>
        </p:nvPicPr>
        <p:blipFill>
          <a:blip r:embed="rId16"/>
          <a:stretch>
            <a:fillRect/>
          </a:stretch>
        </p:blipFill>
        <p:spPr>
          <a:xfrm>
            <a:off x="272923" y="4229230"/>
            <a:ext cx="1374597" cy="2083665"/>
          </a:xfrm>
          <a:prstGeom prst="rect">
            <a:avLst/>
          </a:prstGeom>
        </p:spPr>
      </p:pic>
      <p:pic>
        <p:nvPicPr>
          <p:cNvPr id="43" name="图片 42">
            <a:extLst>
              <a:ext uri="{FF2B5EF4-FFF2-40B4-BE49-F238E27FC236}">
                <a16:creationId xmlns:a16="http://schemas.microsoft.com/office/drawing/2014/main" id="{32351374-51AA-4D41-94F5-89D4C8FA3B64}"/>
              </a:ext>
            </a:extLst>
          </p:cNvPr>
          <p:cNvPicPr>
            <a:picLocks noChangeAspect="1"/>
          </p:cNvPicPr>
          <p:nvPr/>
        </p:nvPicPr>
        <p:blipFill>
          <a:blip r:embed="rId17"/>
          <a:stretch>
            <a:fillRect/>
          </a:stretch>
        </p:blipFill>
        <p:spPr>
          <a:xfrm>
            <a:off x="5293257" y="2062882"/>
            <a:ext cx="1536992" cy="1894299"/>
          </a:xfrm>
          <a:prstGeom prst="rect">
            <a:avLst/>
          </a:prstGeom>
        </p:spPr>
      </p:pic>
      <p:sp>
        <p:nvSpPr>
          <p:cNvPr id="44" name="文本框 43">
            <a:extLst>
              <a:ext uri="{FF2B5EF4-FFF2-40B4-BE49-F238E27FC236}">
                <a16:creationId xmlns:a16="http://schemas.microsoft.com/office/drawing/2014/main" id="{13F15030-B579-4859-AD14-3BB40ABDC038}"/>
              </a:ext>
            </a:extLst>
          </p:cNvPr>
          <p:cNvSpPr txBox="1"/>
          <p:nvPr/>
        </p:nvSpPr>
        <p:spPr>
          <a:xfrm>
            <a:off x="3038278" y="9697252"/>
            <a:ext cx="177579" cy="292388"/>
          </a:xfrm>
          <a:prstGeom prst="rect">
            <a:avLst/>
          </a:prstGeom>
          <a:noFill/>
        </p:spPr>
        <p:txBody>
          <a:bodyPr wrap="square" rtlCol="0">
            <a:spAutoFit/>
          </a:bodyPr>
          <a:lstStyle/>
          <a:p>
            <a:r>
              <a:rPr lang="en-US" altLang="zh-CN" sz="1300" dirty="0"/>
              <a:t>O</a:t>
            </a:r>
            <a:endParaRPr lang="zh-CN" altLang="en-US" sz="1300" dirty="0"/>
          </a:p>
        </p:txBody>
      </p:sp>
      <p:pic>
        <p:nvPicPr>
          <p:cNvPr id="45" name="图片 44">
            <a:extLst>
              <a:ext uri="{FF2B5EF4-FFF2-40B4-BE49-F238E27FC236}">
                <a16:creationId xmlns:a16="http://schemas.microsoft.com/office/drawing/2014/main" id="{A5483D62-7EAD-4963-B677-21ABD2E6ABC1}"/>
              </a:ext>
            </a:extLst>
          </p:cNvPr>
          <p:cNvPicPr>
            <a:picLocks noChangeAspect="1"/>
          </p:cNvPicPr>
          <p:nvPr/>
        </p:nvPicPr>
        <p:blipFill>
          <a:blip r:embed="rId18"/>
          <a:stretch>
            <a:fillRect/>
          </a:stretch>
        </p:blipFill>
        <p:spPr>
          <a:xfrm>
            <a:off x="2048353" y="4182907"/>
            <a:ext cx="4711700" cy="2960312"/>
          </a:xfrm>
          <a:prstGeom prst="rect">
            <a:avLst/>
          </a:prstGeom>
        </p:spPr>
      </p:pic>
    </p:spTree>
    <p:extLst>
      <p:ext uri="{BB962C8B-B14F-4D97-AF65-F5344CB8AC3E}">
        <p14:creationId xmlns:p14="http://schemas.microsoft.com/office/powerpoint/2010/main" val="2140153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C239939B-1693-494C-885D-644D77D99317}"/>
              </a:ext>
            </a:extLst>
          </p:cNvPr>
          <p:cNvSpPr txBox="1"/>
          <p:nvPr/>
        </p:nvSpPr>
        <p:spPr>
          <a:xfrm>
            <a:off x="122554" y="165077"/>
            <a:ext cx="6612892" cy="4093428"/>
          </a:xfrm>
          <a:prstGeom prst="rect">
            <a:avLst/>
          </a:prstGeom>
          <a:noFill/>
        </p:spPr>
        <p:txBody>
          <a:bodyPr wrap="square" rtlCol="0">
            <a:spAutoFit/>
          </a:bodyPr>
          <a:lstStyle/>
          <a:p>
            <a:r>
              <a:rPr lang="en-US" altLang="zh-CN" sz="1300" b="1" dirty="0"/>
              <a:t>Fig.7: Therapeutic effect of anti-</a:t>
            </a:r>
            <a:r>
              <a:rPr lang="en-US" altLang="zh-CN" sz="1300" b="1" dirty="0" err="1"/>
              <a:t>autotaxin</a:t>
            </a:r>
            <a:r>
              <a:rPr lang="en-US" altLang="zh-CN" sz="1300" b="1" dirty="0"/>
              <a:t> neutralizing antibody on CDAHF60 diet induced Nonalcoholic steatohepatitis (NASH) was absent in FGF21-KO mice.  </a:t>
            </a:r>
            <a:r>
              <a:rPr lang="en-US" altLang="zh-CN" sz="1300" dirty="0"/>
              <a:t>10-week-old C57BL/6N male FGF21 global knock-out (FGF21-KO) mice and their wild type(WT) littermates (n=6-8) were fed with 10-week CDAHF60 diet and simultaneously subjected to antibody injection intravenously through tail vein (anti-</a:t>
            </a:r>
            <a:r>
              <a:rPr lang="en-US" altLang="zh-CN" sz="1300" dirty="0" err="1"/>
              <a:t>autotaxin</a:t>
            </a:r>
            <a:r>
              <a:rPr lang="en-US" altLang="zh-CN" sz="1300" dirty="0"/>
              <a:t> IgG or non-immune IgG as a control, 1mg/kg body weight for every 10 days). Metabolic parameters were measured at indicated time points after the initiation of study. </a:t>
            </a:r>
          </a:p>
          <a:p>
            <a:r>
              <a:rPr lang="en-US" altLang="zh-CN" sz="1300" dirty="0"/>
              <a:t>A:</a:t>
            </a:r>
            <a:r>
              <a:rPr lang="zh-CN" altLang="en-US" sz="1300" dirty="0"/>
              <a:t> </a:t>
            </a:r>
            <a:r>
              <a:rPr lang="en-US" altLang="zh-CN" sz="1300" dirty="0" err="1"/>
              <a:t>LysoPLD</a:t>
            </a:r>
            <a:r>
              <a:rPr lang="en-US" altLang="zh-CN" sz="1300" dirty="0"/>
              <a:t> (LPD) activity of mice serum measured by TOOS assay to prove successful treatment of antibody. B-D: Body weight (g) (B), fat mass (%) (C), and food intake (kcal) (D) measured at indicated time points. E: serum lipid profiles including triglyceride, cholesterol level and free fatty acid level. F:</a:t>
            </a:r>
            <a:r>
              <a:rPr lang="zh-CN" altLang="en-US" sz="1300" dirty="0"/>
              <a:t> </a:t>
            </a:r>
            <a:r>
              <a:rPr lang="en-US" altLang="zh-CN" sz="1300" dirty="0"/>
              <a:t>serum</a:t>
            </a:r>
            <a:r>
              <a:rPr lang="zh-CN" altLang="en-US" sz="1300" dirty="0"/>
              <a:t> </a:t>
            </a:r>
            <a:r>
              <a:rPr lang="en-US" altLang="zh-CN" sz="1300" dirty="0"/>
              <a:t>adiponectin</a:t>
            </a:r>
            <a:r>
              <a:rPr lang="zh-CN" altLang="en-US" sz="1300" dirty="0"/>
              <a:t> </a:t>
            </a:r>
            <a:r>
              <a:rPr lang="en-US" altLang="zh-CN" sz="1300" dirty="0"/>
              <a:t>levels</a:t>
            </a:r>
            <a:r>
              <a:rPr lang="zh-CN" altLang="en-US" sz="1300" dirty="0"/>
              <a:t> </a:t>
            </a:r>
            <a:r>
              <a:rPr lang="en-US" altLang="zh-CN" sz="1300" dirty="0"/>
              <a:t>measured</a:t>
            </a:r>
            <a:r>
              <a:rPr lang="zh-CN" altLang="en-US" sz="1300" dirty="0"/>
              <a:t> </a:t>
            </a:r>
            <a:r>
              <a:rPr lang="en-US" altLang="zh-CN" sz="1300" dirty="0"/>
              <a:t>by</a:t>
            </a:r>
            <a:r>
              <a:rPr lang="zh-CN" altLang="en-US" sz="1300" dirty="0"/>
              <a:t> </a:t>
            </a:r>
            <a:r>
              <a:rPr lang="en-US" altLang="zh-CN" sz="1300" dirty="0"/>
              <a:t>ELISA. G-H: weight of liver tissue (G) and gross morphological photos taken for liver tissue (H). I: representative pictures of H&amp;E staining , Oil Red O staining and Sirius red staining of liver sections (200x, Scale bar: 100um). J: hepatic triglyceride content (shown in fold change) measured by biochemical method. K: Hepatic fatty acid oxidation rate (shown in fold change) measured by biochemical method. L: Scoring of steatosis, cellular injury and inflammation. M: Serum AST level. N: Serum ALT level. O: quantitative real-time PCR analysis of genes involved in fatty acid oxidation, fatty acid synthesis, inflammatory response, fibrosis and lipid transportation. All target genes are normalized with beta-actin and expressed as fold change over gene expression of WT-Control group.  L: </a:t>
            </a:r>
            <a:r>
              <a:rPr lang="zh-CN" altLang="en-US" sz="1300" dirty="0"/>
              <a:t>*</a:t>
            </a:r>
            <a:r>
              <a:rPr lang="en-US" altLang="zh-CN" sz="1300" dirty="0"/>
              <a:t>p&lt;0.05, **p&lt;0.01, ***p&lt;0.001, data are presented as the mean ± SEM.</a:t>
            </a:r>
          </a:p>
        </p:txBody>
      </p:sp>
    </p:spTree>
    <p:extLst>
      <p:ext uri="{BB962C8B-B14F-4D97-AF65-F5344CB8AC3E}">
        <p14:creationId xmlns:p14="http://schemas.microsoft.com/office/powerpoint/2010/main" val="2777229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a:extLst>
              <a:ext uri="{FF2B5EF4-FFF2-40B4-BE49-F238E27FC236}">
                <a16:creationId xmlns:a16="http://schemas.microsoft.com/office/drawing/2014/main" id="{CE8616CC-CAF0-4536-A816-5704AA18A454}"/>
              </a:ext>
            </a:extLst>
          </p:cNvPr>
          <p:cNvSpPr/>
          <p:nvPr/>
        </p:nvSpPr>
        <p:spPr>
          <a:xfrm>
            <a:off x="103851" y="5483460"/>
            <a:ext cx="6650298" cy="2092881"/>
          </a:xfrm>
          <a:prstGeom prst="rect">
            <a:avLst/>
          </a:prstGeom>
        </p:spPr>
        <p:txBody>
          <a:bodyPr wrap="square">
            <a:spAutoFit/>
          </a:bodyPr>
          <a:lstStyle/>
          <a:p>
            <a:r>
              <a:rPr lang="en-US" altLang="zh-CN" sz="1300" b="1" dirty="0"/>
              <a:t>Figure 8 </a:t>
            </a:r>
            <a:r>
              <a:rPr lang="en-US" altLang="zh-CN" sz="1300" b="1" dirty="0" err="1"/>
              <a:t>Autotaxin</a:t>
            </a:r>
            <a:r>
              <a:rPr lang="en-US" altLang="zh-CN" sz="1300" b="1" dirty="0"/>
              <a:t> exacerbates NAFLD by its autocrine actions to inhibit FGF21 expression in liver. </a:t>
            </a:r>
            <a:r>
              <a:rPr lang="en-US" altLang="zh-CN" sz="1300" dirty="0"/>
              <a:t>In response to NAFLD development, liver secretes excessive </a:t>
            </a:r>
            <a:r>
              <a:rPr lang="en-US" altLang="zh-CN" sz="1300" dirty="0" err="1"/>
              <a:t>autotaxin</a:t>
            </a:r>
            <a:r>
              <a:rPr lang="en-US" altLang="zh-CN" sz="1300" dirty="0"/>
              <a:t> from hepatocytes, leading to increased LPA production, which further activates downstream </a:t>
            </a:r>
            <a:r>
              <a:rPr lang="en-US" altLang="zh-CN" sz="1300" dirty="0" err="1"/>
              <a:t>Erk</a:t>
            </a:r>
            <a:r>
              <a:rPr lang="en-US" altLang="zh-CN" sz="1300" dirty="0"/>
              <a:t> signaling pathway. Activity of PPARα, the key regulator for FGF21 expression, is negatively regulated at the posttranscriptional level via phosphorylation on Ser 21 site by p-</a:t>
            </a:r>
            <a:r>
              <a:rPr lang="en-US" altLang="zh-CN" sz="1300" dirty="0" err="1"/>
              <a:t>Erk</a:t>
            </a:r>
            <a:r>
              <a:rPr lang="en-US" altLang="zh-CN" sz="1300" dirty="0"/>
              <a:t>. As a result of decreased hepatic FGF21 expression, non-alcoholic fatty liver or non-alcoholic steatohepatitis is directly or indirectly exacerbated due to decreased fatty acid oxidation rate, increased fat accumulation and increased inflammatory infiltration. Anti-</a:t>
            </a:r>
            <a:r>
              <a:rPr lang="en-US" altLang="zh-CN" sz="1300" dirty="0" err="1"/>
              <a:t>autotaxin</a:t>
            </a:r>
            <a:r>
              <a:rPr lang="en-US" altLang="zh-CN" sz="1300" dirty="0"/>
              <a:t> neutralizing antibody is able to suppress the excessive </a:t>
            </a:r>
            <a:r>
              <a:rPr lang="en-US" altLang="zh-CN" sz="1300" dirty="0" err="1"/>
              <a:t>autotaxin</a:t>
            </a:r>
            <a:r>
              <a:rPr lang="en-US" altLang="zh-CN" sz="1300" dirty="0"/>
              <a:t> activity during fatty liver, blocking the generation of LPA and activation of </a:t>
            </a:r>
            <a:r>
              <a:rPr lang="en-US" altLang="zh-CN" sz="1300" dirty="0" err="1"/>
              <a:t>Erk</a:t>
            </a:r>
            <a:r>
              <a:rPr lang="en-US" altLang="zh-CN" sz="1300" dirty="0"/>
              <a:t>, which can further restore the PPARα-regulated FGF21 expression and alleviate NAFLD.</a:t>
            </a:r>
            <a:endParaRPr lang="en-US" sz="1300" dirty="0"/>
          </a:p>
        </p:txBody>
      </p:sp>
      <p:pic>
        <p:nvPicPr>
          <p:cNvPr id="2" name="图片 1">
            <a:extLst>
              <a:ext uri="{FF2B5EF4-FFF2-40B4-BE49-F238E27FC236}">
                <a16:creationId xmlns:a16="http://schemas.microsoft.com/office/drawing/2014/main" id="{FC63EFC4-8733-41AC-8FFF-EF25B9FD91D5}"/>
              </a:ext>
            </a:extLst>
          </p:cNvPr>
          <p:cNvPicPr>
            <a:picLocks noChangeAspect="1"/>
          </p:cNvPicPr>
          <p:nvPr/>
        </p:nvPicPr>
        <p:blipFill>
          <a:blip r:embed="rId2"/>
          <a:stretch>
            <a:fillRect/>
          </a:stretch>
        </p:blipFill>
        <p:spPr>
          <a:xfrm>
            <a:off x="653576" y="1545169"/>
            <a:ext cx="5078408" cy="3859102"/>
          </a:xfrm>
          <a:prstGeom prst="rect">
            <a:avLst/>
          </a:prstGeom>
        </p:spPr>
      </p:pic>
    </p:spTree>
    <p:extLst>
      <p:ext uri="{BB962C8B-B14F-4D97-AF65-F5344CB8AC3E}">
        <p14:creationId xmlns:p14="http://schemas.microsoft.com/office/powerpoint/2010/main" val="240906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id="{78983547-A30A-4687-8B7D-84E8082FF831}"/>
              </a:ext>
            </a:extLst>
          </p:cNvPr>
          <p:cNvSpPr txBox="1"/>
          <p:nvPr/>
        </p:nvSpPr>
        <p:spPr>
          <a:xfrm>
            <a:off x="155575" y="97228"/>
            <a:ext cx="304800" cy="292388"/>
          </a:xfrm>
          <a:prstGeom prst="rect">
            <a:avLst/>
          </a:prstGeom>
          <a:noFill/>
        </p:spPr>
        <p:txBody>
          <a:bodyPr wrap="square" rtlCol="0">
            <a:spAutoFit/>
          </a:bodyPr>
          <a:lstStyle/>
          <a:p>
            <a:r>
              <a:rPr lang="en-US" altLang="zh-CN" sz="1300" dirty="0"/>
              <a:t>A</a:t>
            </a:r>
            <a:endParaRPr lang="zh-CN" altLang="en-US" sz="1300" dirty="0"/>
          </a:p>
        </p:txBody>
      </p:sp>
      <p:sp>
        <p:nvSpPr>
          <p:cNvPr id="13" name="文本框 12">
            <a:extLst>
              <a:ext uri="{FF2B5EF4-FFF2-40B4-BE49-F238E27FC236}">
                <a16:creationId xmlns:a16="http://schemas.microsoft.com/office/drawing/2014/main" id="{2D7094BF-8C83-4E64-8AAF-E76B7AD3E827}"/>
              </a:ext>
            </a:extLst>
          </p:cNvPr>
          <p:cNvSpPr txBox="1"/>
          <p:nvPr/>
        </p:nvSpPr>
        <p:spPr>
          <a:xfrm>
            <a:off x="2511933" y="97228"/>
            <a:ext cx="304800" cy="292388"/>
          </a:xfrm>
          <a:prstGeom prst="rect">
            <a:avLst/>
          </a:prstGeom>
          <a:noFill/>
        </p:spPr>
        <p:txBody>
          <a:bodyPr wrap="square" rtlCol="0">
            <a:spAutoFit/>
          </a:bodyPr>
          <a:lstStyle/>
          <a:p>
            <a:r>
              <a:rPr lang="en-US" altLang="zh-CN" sz="1300" dirty="0"/>
              <a:t>B</a:t>
            </a:r>
            <a:endParaRPr lang="zh-CN" altLang="en-US" sz="1300" dirty="0"/>
          </a:p>
        </p:txBody>
      </p:sp>
      <p:sp>
        <p:nvSpPr>
          <p:cNvPr id="15" name="文本框 14">
            <a:extLst>
              <a:ext uri="{FF2B5EF4-FFF2-40B4-BE49-F238E27FC236}">
                <a16:creationId xmlns:a16="http://schemas.microsoft.com/office/drawing/2014/main" id="{3774C932-CCA1-46BC-A74B-C4506DBA0A7F}"/>
              </a:ext>
            </a:extLst>
          </p:cNvPr>
          <p:cNvSpPr txBox="1"/>
          <p:nvPr/>
        </p:nvSpPr>
        <p:spPr>
          <a:xfrm>
            <a:off x="5009736" y="103807"/>
            <a:ext cx="304800" cy="292388"/>
          </a:xfrm>
          <a:prstGeom prst="rect">
            <a:avLst/>
          </a:prstGeom>
          <a:noFill/>
        </p:spPr>
        <p:txBody>
          <a:bodyPr wrap="square" rtlCol="0">
            <a:spAutoFit/>
          </a:bodyPr>
          <a:lstStyle/>
          <a:p>
            <a:r>
              <a:rPr lang="en-US" altLang="zh-CN" sz="1300" dirty="0"/>
              <a:t>C</a:t>
            </a:r>
            <a:endParaRPr lang="zh-CN" altLang="en-US" sz="1300" dirty="0"/>
          </a:p>
        </p:txBody>
      </p:sp>
      <p:sp>
        <p:nvSpPr>
          <p:cNvPr id="17" name="文本框 16">
            <a:extLst>
              <a:ext uri="{FF2B5EF4-FFF2-40B4-BE49-F238E27FC236}">
                <a16:creationId xmlns:a16="http://schemas.microsoft.com/office/drawing/2014/main" id="{D86909BC-65AE-42AB-9DDB-C044B6B82656}"/>
              </a:ext>
            </a:extLst>
          </p:cNvPr>
          <p:cNvSpPr txBox="1"/>
          <p:nvPr/>
        </p:nvSpPr>
        <p:spPr>
          <a:xfrm>
            <a:off x="567387" y="2201219"/>
            <a:ext cx="304800" cy="292388"/>
          </a:xfrm>
          <a:prstGeom prst="rect">
            <a:avLst/>
          </a:prstGeom>
          <a:noFill/>
        </p:spPr>
        <p:txBody>
          <a:bodyPr wrap="square" rtlCol="0">
            <a:spAutoFit/>
          </a:bodyPr>
          <a:lstStyle/>
          <a:p>
            <a:r>
              <a:rPr lang="en-US" altLang="zh-CN" sz="1300" dirty="0"/>
              <a:t>D</a:t>
            </a:r>
            <a:endParaRPr lang="zh-CN" altLang="en-US" sz="1300" dirty="0"/>
          </a:p>
        </p:txBody>
      </p:sp>
      <p:sp>
        <p:nvSpPr>
          <p:cNvPr id="23" name="文本框 22">
            <a:extLst>
              <a:ext uri="{FF2B5EF4-FFF2-40B4-BE49-F238E27FC236}">
                <a16:creationId xmlns:a16="http://schemas.microsoft.com/office/drawing/2014/main" id="{D5772A76-6D0A-4509-A372-CCE4DCA0920B}"/>
              </a:ext>
            </a:extLst>
          </p:cNvPr>
          <p:cNvSpPr txBox="1"/>
          <p:nvPr/>
        </p:nvSpPr>
        <p:spPr>
          <a:xfrm>
            <a:off x="1981837" y="2174601"/>
            <a:ext cx="304800" cy="292388"/>
          </a:xfrm>
          <a:prstGeom prst="rect">
            <a:avLst/>
          </a:prstGeom>
          <a:noFill/>
        </p:spPr>
        <p:txBody>
          <a:bodyPr wrap="square" rtlCol="0">
            <a:spAutoFit/>
          </a:bodyPr>
          <a:lstStyle/>
          <a:p>
            <a:r>
              <a:rPr lang="en-US" altLang="zh-CN" sz="1300" dirty="0"/>
              <a:t>E</a:t>
            </a:r>
            <a:endParaRPr lang="zh-CN" altLang="en-US" sz="1300" dirty="0"/>
          </a:p>
        </p:txBody>
      </p:sp>
      <p:sp>
        <p:nvSpPr>
          <p:cNvPr id="33" name="文本框 32">
            <a:extLst>
              <a:ext uri="{FF2B5EF4-FFF2-40B4-BE49-F238E27FC236}">
                <a16:creationId xmlns:a16="http://schemas.microsoft.com/office/drawing/2014/main" id="{CC6E366A-2645-4319-B57A-81702FCC5647}"/>
              </a:ext>
            </a:extLst>
          </p:cNvPr>
          <p:cNvSpPr txBox="1"/>
          <p:nvPr/>
        </p:nvSpPr>
        <p:spPr>
          <a:xfrm>
            <a:off x="57150" y="8633069"/>
            <a:ext cx="6858000" cy="3493264"/>
          </a:xfrm>
          <a:prstGeom prst="rect">
            <a:avLst/>
          </a:prstGeom>
          <a:noFill/>
        </p:spPr>
        <p:txBody>
          <a:bodyPr wrap="square" rtlCol="0">
            <a:spAutoFit/>
          </a:bodyPr>
          <a:lstStyle/>
          <a:p>
            <a:r>
              <a:rPr lang="en-US" altLang="zh-CN" sz="1300" b="1" dirty="0"/>
              <a:t>Fig.1: Liver but not adipose tissue contributes to the increased circulating </a:t>
            </a:r>
            <a:r>
              <a:rPr lang="en-US" altLang="zh-CN" sz="1300" b="1" dirty="0" err="1"/>
              <a:t>autotaxin</a:t>
            </a:r>
            <a:r>
              <a:rPr lang="en-US" altLang="zh-CN" sz="1300" b="1" dirty="0"/>
              <a:t> in high-fat diet (HFD)-induced obesity </a:t>
            </a:r>
          </a:p>
          <a:p>
            <a:r>
              <a:rPr lang="en-US" altLang="zh-CN" sz="1300" dirty="0"/>
              <a:t>A-C: 6-week-old C57BL/6N male mice (n=5) were fed with HFD for 20 weeks and their serum </a:t>
            </a:r>
            <a:r>
              <a:rPr lang="en-US" altLang="zh-CN" sz="1300" dirty="0" err="1"/>
              <a:t>autotaxin</a:t>
            </a:r>
            <a:r>
              <a:rPr lang="en-US" altLang="zh-CN" sz="1300" dirty="0"/>
              <a:t> level (A) measured by ELISA, serum </a:t>
            </a:r>
            <a:r>
              <a:rPr lang="en-US" altLang="zh-CN" sz="1300" dirty="0" err="1"/>
              <a:t>lysoPLD</a:t>
            </a:r>
            <a:r>
              <a:rPr lang="en-US" altLang="zh-CN" sz="1300" dirty="0"/>
              <a:t> activity (B) measured by biochemical assay and serum lysophosphatidic acid (LPA) (C) measured by HPLC-MS at indicated time points. </a:t>
            </a:r>
            <a:r>
              <a:rPr lang="zh-CN" altLang="en-US" sz="1300" dirty="0"/>
              <a:t>*</a:t>
            </a:r>
            <a:r>
              <a:rPr lang="en-US" altLang="zh-CN" sz="1300" dirty="0"/>
              <a:t>p&lt;0.05, **p&lt;0.01, ***p&lt;0.001 versus starting point. Data are presented as the mean ± SEM.</a:t>
            </a:r>
          </a:p>
          <a:p>
            <a:r>
              <a:rPr lang="en-US" altLang="zh-CN" sz="1300" dirty="0"/>
              <a:t>D-E: 6-week-old C57BL/6N male mice (n=5) were fed with standard chew diet (STC) or HFD for 20 weeks, and then they were sacrificed to collect serum and various tissues for the measurement of serum </a:t>
            </a:r>
            <a:r>
              <a:rPr lang="en-US" altLang="zh-CN" sz="1300" dirty="0" err="1"/>
              <a:t>autotaxin</a:t>
            </a:r>
            <a:r>
              <a:rPr lang="en-US" altLang="zh-CN" sz="1300" dirty="0"/>
              <a:t> (D) and m</a:t>
            </a:r>
            <a:r>
              <a:rPr lang="en-US" altLang="zh-CN" sz="1300" i="1" dirty="0"/>
              <a:t>Enpp2</a:t>
            </a:r>
            <a:r>
              <a:rPr lang="en-US" altLang="zh-CN" sz="1300" dirty="0"/>
              <a:t> level (by quantitative real time-PCR) (E). Gene expression level is normalized with </a:t>
            </a:r>
            <a:r>
              <a:rPr lang="en-US" altLang="zh-CN" sz="1300" i="1" dirty="0"/>
              <a:t>beta-actin </a:t>
            </a:r>
            <a:r>
              <a:rPr lang="en-US" altLang="zh-CN" sz="1300" dirty="0"/>
              <a:t>and shown as fold change against </a:t>
            </a:r>
            <a:r>
              <a:rPr lang="en-US" altLang="zh-CN" sz="1300" i="1" dirty="0"/>
              <a:t>mEnpp2</a:t>
            </a:r>
            <a:r>
              <a:rPr lang="en-US" altLang="zh-CN" sz="1300" dirty="0"/>
              <a:t> level in BAT from STC-fed mice</a:t>
            </a:r>
            <a:r>
              <a:rPr lang="en-US" altLang="zh-CN" sz="1300" i="1" dirty="0"/>
              <a:t>.</a:t>
            </a:r>
            <a:r>
              <a:rPr lang="en-US" altLang="zh-CN" sz="1300" dirty="0"/>
              <a:t> F: Quantitative real time-PCR analysis for mRNA expression of </a:t>
            </a:r>
            <a:r>
              <a:rPr lang="en-US" altLang="zh-CN" sz="1300" dirty="0" err="1"/>
              <a:t>autotaxin</a:t>
            </a:r>
            <a:r>
              <a:rPr lang="en-US" altLang="zh-CN" sz="1300" dirty="0"/>
              <a:t> in hepatocytes, Kupffer cells and liver sinusoidal endothelial cell. </a:t>
            </a:r>
            <a:r>
              <a:rPr lang="zh-CN" altLang="en-US" sz="1300" dirty="0"/>
              <a:t>*</a:t>
            </a:r>
            <a:r>
              <a:rPr lang="en-US" altLang="zh-CN" sz="1300" dirty="0"/>
              <a:t>p&lt;0.05, **p&lt;0.01, ***p&lt;0.001. Data are presented as the mean ± SEM. </a:t>
            </a:r>
          </a:p>
          <a:p>
            <a:r>
              <a:rPr lang="en-US" altLang="zh-CN" sz="1300" dirty="0"/>
              <a:t>G-I: 12-week-old male MDM2-WT mice and MDM2-KO mice (n=8-11) are used. Serum </a:t>
            </a:r>
            <a:r>
              <a:rPr lang="en-US" altLang="zh-CN" sz="1300" dirty="0" err="1"/>
              <a:t>autotaxin</a:t>
            </a:r>
            <a:r>
              <a:rPr lang="en-US" altLang="zh-CN" sz="1300" dirty="0"/>
              <a:t> level (G) measured by ELISA, Hepatic mRNA level of </a:t>
            </a:r>
            <a:r>
              <a:rPr lang="en-US" altLang="zh-CN" sz="1300" dirty="0" err="1"/>
              <a:t>autotaxin</a:t>
            </a:r>
            <a:r>
              <a:rPr lang="en-US" altLang="zh-CN" sz="1300" dirty="0"/>
              <a:t> (H), and other tissue-expressed </a:t>
            </a:r>
            <a:r>
              <a:rPr lang="en-US" altLang="zh-CN" sz="1300" dirty="0" err="1"/>
              <a:t>autotaxin</a:t>
            </a:r>
            <a:r>
              <a:rPr lang="en-US" altLang="zh-CN" sz="1300" dirty="0"/>
              <a:t> level (I) measured by quantitative real time-PCR are shown. </a:t>
            </a:r>
            <a:r>
              <a:rPr lang="zh-CN" altLang="en-US" sz="1300" dirty="0"/>
              <a:t>*</a:t>
            </a:r>
            <a:r>
              <a:rPr lang="en-US" altLang="zh-CN" sz="1300" dirty="0"/>
              <a:t>p&lt;0.05, **p&lt;0.01, ***p&lt;0.001. Data are presented as the mean ± SEM. </a:t>
            </a:r>
          </a:p>
        </p:txBody>
      </p:sp>
      <p:sp>
        <p:nvSpPr>
          <p:cNvPr id="39" name="文本框 38">
            <a:extLst>
              <a:ext uri="{FF2B5EF4-FFF2-40B4-BE49-F238E27FC236}">
                <a16:creationId xmlns:a16="http://schemas.microsoft.com/office/drawing/2014/main" id="{90579254-A656-4DED-965C-0330E1D78EB6}"/>
              </a:ext>
            </a:extLst>
          </p:cNvPr>
          <p:cNvSpPr txBox="1"/>
          <p:nvPr/>
        </p:nvSpPr>
        <p:spPr>
          <a:xfrm>
            <a:off x="3695759" y="4679136"/>
            <a:ext cx="304800" cy="292388"/>
          </a:xfrm>
          <a:prstGeom prst="rect">
            <a:avLst/>
          </a:prstGeom>
          <a:noFill/>
        </p:spPr>
        <p:txBody>
          <a:bodyPr wrap="square" rtlCol="0">
            <a:spAutoFit/>
          </a:bodyPr>
          <a:lstStyle/>
          <a:p>
            <a:r>
              <a:rPr lang="en-US" altLang="zh-CN" sz="1300" dirty="0"/>
              <a:t>G</a:t>
            </a:r>
            <a:endParaRPr lang="zh-CN" altLang="en-US" sz="1300" dirty="0"/>
          </a:p>
        </p:txBody>
      </p:sp>
      <p:sp>
        <p:nvSpPr>
          <p:cNvPr id="41" name="文本框 40">
            <a:extLst>
              <a:ext uri="{FF2B5EF4-FFF2-40B4-BE49-F238E27FC236}">
                <a16:creationId xmlns:a16="http://schemas.microsoft.com/office/drawing/2014/main" id="{E98370B8-D62F-490A-8E7F-694185C79A21}"/>
              </a:ext>
            </a:extLst>
          </p:cNvPr>
          <p:cNvSpPr txBox="1"/>
          <p:nvPr/>
        </p:nvSpPr>
        <p:spPr>
          <a:xfrm>
            <a:off x="556087" y="6351463"/>
            <a:ext cx="304800" cy="292388"/>
          </a:xfrm>
          <a:prstGeom prst="rect">
            <a:avLst/>
          </a:prstGeom>
          <a:noFill/>
        </p:spPr>
        <p:txBody>
          <a:bodyPr wrap="square" rtlCol="0">
            <a:spAutoFit/>
          </a:bodyPr>
          <a:lstStyle/>
          <a:p>
            <a:r>
              <a:rPr lang="en-US" altLang="zh-CN" sz="1300" dirty="0"/>
              <a:t>H</a:t>
            </a:r>
            <a:endParaRPr lang="zh-CN" altLang="en-US" sz="1300" dirty="0"/>
          </a:p>
        </p:txBody>
      </p:sp>
      <p:sp>
        <p:nvSpPr>
          <p:cNvPr id="50" name="文本框 49">
            <a:extLst>
              <a:ext uri="{FF2B5EF4-FFF2-40B4-BE49-F238E27FC236}">
                <a16:creationId xmlns:a16="http://schemas.microsoft.com/office/drawing/2014/main" id="{95C07E9A-434B-44B3-8C01-1F89F0F49B9D}"/>
              </a:ext>
            </a:extLst>
          </p:cNvPr>
          <p:cNvSpPr txBox="1"/>
          <p:nvPr/>
        </p:nvSpPr>
        <p:spPr>
          <a:xfrm>
            <a:off x="2425160" y="6342971"/>
            <a:ext cx="304800" cy="292388"/>
          </a:xfrm>
          <a:prstGeom prst="rect">
            <a:avLst/>
          </a:prstGeom>
          <a:noFill/>
        </p:spPr>
        <p:txBody>
          <a:bodyPr wrap="square" rtlCol="0">
            <a:spAutoFit/>
          </a:bodyPr>
          <a:lstStyle/>
          <a:p>
            <a:r>
              <a:rPr lang="en-US" altLang="zh-CN" sz="1300" dirty="0"/>
              <a:t>I</a:t>
            </a:r>
            <a:endParaRPr lang="zh-CN" altLang="en-US" sz="1300" dirty="0"/>
          </a:p>
        </p:txBody>
      </p:sp>
      <p:pic>
        <p:nvPicPr>
          <p:cNvPr id="2" name="图片 1">
            <a:extLst>
              <a:ext uri="{FF2B5EF4-FFF2-40B4-BE49-F238E27FC236}">
                <a16:creationId xmlns:a16="http://schemas.microsoft.com/office/drawing/2014/main" id="{E069C38D-6269-42A2-9919-29507CC34A91}"/>
              </a:ext>
            </a:extLst>
          </p:cNvPr>
          <p:cNvPicPr>
            <a:picLocks noChangeAspect="1"/>
          </p:cNvPicPr>
          <p:nvPr/>
        </p:nvPicPr>
        <p:blipFill>
          <a:blip r:embed="rId2"/>
          <a:stretch>
            <a:fillRect/>
          </a:stretch>
        </p:blipFill>
        <p:spPr>
          <a:xfrm>
            <a:off x="236784" y="147050"/>
            <a:ext cx="2490712" cy="1837807"/>
          </a:xfrm>
          <a:prstGeom prst="rect">
            <a:avLst/>
          </a:prstGeom>
        </p:spPr>
      </p:pic>
      <p:pic>
        <p:nvPicPr>
          <p:cNvPr id="6" name="图片 5">
            <a:extLst>
              <a:ext uri="{FF2B5EF4-FFF2-40B4-BE49-F238E27FC236}">
                <a16:creationId xmlns:a16="http://schemas.microsoft.com/office/drawing/2014/main" id="{752D01A4-D6BC-4A3A-8937-9C63FF6ED0FD}"/>
              </a:ext>
            </a:extLst>
          </p:cNvPr>
          <p:cNvPicPr>
            <a:picLocks noChangeAspect="1"/>
          </p:cNvPicPr>
          <p:nvPr/>
        </p:nvPicPr>
        <p:blipFill>
          <a:blip r:embed="rId3"/>
          <a:stretch>
            <a:fillRect/>
          </a:stretch>
        </p:blipFill>
        <p:spPr>
          <a:xfrm>
            <a:off x="2602804" y="133570"/>
            <a:ext cx="2490711" cy="1851287"/>
          </a:xfrm>
          <a:prstGeom prst="rect">
            <a:avLst/>
          </a:prstGeom>
        </p:spPr>
      </p:pic>
      <p:pic>
        <p:nvPicPr>
          <p:cNvPr id="9" name="图片 8">
            <a:extLst>
              <a:ext uri="{FF2B5EF4-FFF2-40B4-BE49-F238E27FC236}">
                <a16:creationId xmlns:a16="http://schemas.microsoft.com/office/drawing/2014/main" id="{B4BC4DBB-44DF-4F32-BA3D-04E5E38F6526}"/>
              </a:ext>
            </a:extLst>
          </p:cNvPr>
          <p:cNvPicPr>
            <a:picLocks noChangeAspect="1"/>
          </p:cNvPicPr>
          <p:nvPr/>
        </p:nvPicPr>
        <p:blipFill>
          <a:blip r:embed="rId4"/>
          <a:stretch>
            <a:fillRect/>
          </a:stretch>
        </p:blipFill>
        <p:spPr>
          <a:xfrm>
            <a:off x="624343" y="2276969"/>
            <a:ext cx="1461629" cy="1669607"/>
          </a:xfrm>
          <a:prstGeom prst="rect">
            <a:avLst/>
          </a:prstGeom>
        </p:spPr>
      </p:pic>
      <p:pic>
        <p:nvPicPr>
          <p:cNvPr id="12" name="图片 11">
            <a:extLst>
              <a:ext uri="{FF2B5EF4-FFF2-40B4-BE49-F238E27FC236}">
                <a16:creationId xmlns:a16="http://schemas.microsoft.com/office/drawing/2014/main" id="{C7CDA04A-1F90-4745-9799-583BD364430F}"/>
              </a:ext>
            </a:extLst>
          </p:cNvPr>
          <p:cNvPicPr>
            <a:picLocks noChangeAspect="1"/>
          </p:cNvPicPr>
          <p:nvPr/>
        </p:nvPicPr>
        <p:blipFill>
          <a:blip r:embed="rId5"/>
          <a:stretch>
            <a:fillRect/>
          </a:stretch>
        </p:blipFill>
        <p:spPr>
          <a:xfrm>
            <a:off x="5236507" y="147050"/>
            <a:ext cx="1621493" cy="1971925"/>
          </a:xfrm>
          <a:prstGeom prst="rect">
            <a:avLst/>
          </a:prstGeom>
        </p:spPr>
      </p:pic>
      <p:sp>
        <p:nvSpPr>
          <p:cNvPr id="36" name="文本框 35">
            <a:extLst>
              <a:ext uri="{FF2B5EF4-FFF2-40B4-BE49-F238E27FC236}">
                <a16:creationId xmlns:a16="http://schemas.microsoft.com/office/drawing/2014/main" id="{1F478E0F-CE32-4A59-BCBE-A29C4D349EFC}"/>
              </a:ext>
            </a:extLst>
          </p:cNvPr>
          <p:cNvSpPr txBox="1"/>
          <p:nvPr/>
        </p:nvSpPr>
        <p:spPr>
          <a:xfrm>
            <a:off x="571001" y="4447228"/>
            <a:ext cx="304800" cy="292388"/>
          </a:xfrm>
          <a:prstGeom prst="rect">
            <a:avLst/>
          </a:prstGeom>
          <a:noFill/>
        </p:spPr>
        <p:txBody>
          <a:bodyPr wrap="square" rtlCol="0">
            <a:spAutoFit/>
          </a:bodyPr>
          <a:lstStyle/>
          <a:p>
            <a:r>
              <a:rPr lang="en-US" altLang="zh-CN" sz="1300" dirty="0"/>
              <a:t>F</a:t>
            </a:r>
            <a:endParaRPr lang="zh-CN" altLang="en-US" sz="1300" dirty="0"/>
          </a:p>
        </p:txBody>
      </p:sp>
      <p:pic>
        <p:nvPicPr>
          <p:cNvPr id="16" name="图片 15">
            <a:extLst>
              <a:ext uri="{FF2B5EF4-FFF2-40B4-BE49-F238E27FC236}">
                <a16:creationId xmlns:a16="http://schemas.microsoft.com/office/drawing/2014/main" id="{E0610AB1-A712-4096-8F33-E8E08ADFFBC5}"/>
              </a:ext>
            </a:extLst>
          </p:cNvPr>
          <p:cNvPicPr>
            <a:picLocks noChangeAspect="1"/>
          </p:cNvPicPr>
          <p:nvPr/>
        </p:nvPicPr>
        <p:blipFill>
          <a:blip r:embed="rId6"/>
          <a:stretch>
            <a:fillRect/>
          </a:stretch>
        </p:blipFill>
        <p:spPr>
          <a:xfrm>
            <a:off x="3978104" y="4684473"/>
            <a:ext cx="1606875" cy="1559614"/>
          </a:xfrm>
          <a:prstGeom prst="rect">
            <a:avLst/>
          </a:prstGeom>
        </p:spPr>
      </p:pic>
      <p:pic>
        <p:nvPicPr>
          <p:cNvPr id="5" name="图片 4">
            <a:extLst>
              <a:ext uri="{FF2B5EF4-FFF2-40B4-BE49-F238E27FC236}">
                <a16:creationId xmlns:a16="http://schemas.microsoft.com/office/drawing/2014/main" id="{900F3F2D-04A7-45F8-9A91-7F25EB1465F9}"/>
              </a:ext>
            </a:extLst>
          </p:cNvPr>
          <p:cNvPicPr>
            <a:picLocks noChangeAspect="1"/>
          </p:cNvPicPr>
          <p:nvPr/>
        </p:nvPicPr>
        <p:blipFill>
          <a:blip r:embed="rId7"/>
          <a:stretch>
            <a:fillRect/>
          </a:stretch>
        </p:blipFill>
        <p:spPr>
          <a:xfrm>
            <a:off x="2142928" y="2079434"/>
            <a:ext cx="2923764" cy="2468698"/>
          </a:xfrm>
          <a:prstGeom prst="rect">
            <a:avLst/>
          </a:prstGeom>
        </p:spPr>
      </p:pic>
      <p:pic>
        <p:nvPicPr>
          <p:cNvPr id="7" name="图片 6">
            <a:extLst>
              <a:ext uri="{FF2B5EF4-FFF2-40B4-BE49-F238E27FC236}">
                <a16:creationId xmlns:a16="http://schemas.microsoft.com/office/drawing/2014/main" id="{4C9F3DC1-D73C-429A-AD82-42D217CB7E90}"/>
              </a:ext>
            </a:extLst>
          </p:cNvPr>
          <p:cNvPicPr>
            <a:picLocks noChangeAspect="1"/>
          </p:cNvPicPr>
          <p:nvPr/>
        </p:nvPicPr>
        <p:blipFill>
          <a:blip r:embed="rId8"/>
          <a:stretch>
            <a:fillRect/>
          </a:stretch>
        </p:blipFill>
        <p:spPr>
          <a:xfrm>
            <a:off x="1014771" y="4550800"/>
            <a:ext cx="1652229" cy="1978833"/>
          </a:xfrm>
          <a:prstGeom prst="rect">
            <a:avLst/>
          </a:prstGeom>
        </p:spPr>
      </p:pic>
      <p:pic>
        <p:nvPicPr>
          <p:cNvPr id="8" name="图片 7">
            <a:extLst>
              <a:ext uri="{FF2B5EF4-FFF2-40B4-BE49-F238E27FC236}">
                <a16:creationId xmlns:a16="http://schemas.microsoft.com/office/drawing/2014/main" id="{DAD912A6-5B71-4487-A06C-FF52A4E57347}"/>
              </a:ext>
            </a:extLst>
          </p:cNvPr>
          <p:cNvPicPr>
            <a:picLocks noChangeAspect="1"/>
          </p:cNvPicPr>
          <p:nvPr/>
        </p:nvPicPr>
        <p:blipFill>
          <a:blip r:embed="rId9"/>
          <a:stretch>
            <a:fillRect/>
          </a:stretch>
        </p:blipFill>
        <p:spPr>
          <a:xfrm>
            <a:off x="768983" y="6755267"/>
            <a:ext cx="1669607" cy="1669607"/>
          </a:xfrm>
          <a:prstGeom prst="rect">
            <a:avLst/>
          </a:prstGeom>
        </p:spPr>
      </p:pic>
      <p:pic>
        <p:nvPicPr>
          <p:cNvPr id="3" name="图片 2">
            <a:extLst>
              <a:ext uri="{FF2B5EF4-FFF2-40B4-BE49-F238E27FC236}">
                <a16:creationId xmlns:a16="http://schemas.microsoft.com/office/drawing/2014/main" id="{7AE32A60-B370-464D-B687-B09F8B5B4A35}"/>
              </a:ext>
            </a:extLst>
          </p:cNvPr>
          <p:cNvPicPr>
            <a:picLocks noChangeAspect="1"/>
          </p:cNvPicPr>
          <p:nvPr/>
        </p:nvPicPr>
        <p:blipFill>
          <a:blip r:embed="rId10"/>
          <a:stretch>
            <a:fillRect/>
          </a:stretch>
        </p:blipFill>
        <p:spPr>
          <a:xfrm>
            <a:off x="2664333" y="6409520"/>
            <a:ext cx="2727457" cy="2468698"/>
          </a:xfrm>
          <a:prstGeom prst="rect">
            <a:avLst/>
          </a:prstGeom>
        </p:spPr>
      </p:pic>
    </p:spTree>
    <p:extLst>
      <p:ext uri="{BB962C8B-B14F-4D97-AF65-F5344CB8AC3E}">
        <p14:creationId xmlns:p14="http://schemas.microsoft.com/office/powerpoint/2010/main" val="1016274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id="{47EE4115-B3B9-4391-AEA7-3C64913A012E}"/>
              </a:ext>
            </a:extLst>
          </p:cNvPr>
          <p:cNvSpPr txBox="1"/>
          <p:nvPr/>
        </p:nvSpPr>
        <p:spPr>
          <a:xfrm>
            <a:off x="36805" y="9784473"/>
            <a:ext cx="6676384" cy="2492990"/>
          </a:xfrm>
          <a:prstGeom prst="rect">
            <a:avLst/>
          </a:prstGeom>
          <a:noFill/>
        </p:spPr>
        <p:txBody>
          <a:bodyPr wrap="square" rtlCol="0">
            <a:spAutoFit/>
          </a:bodyPr>
          <a:lstStyle/>
          <a:p>
            <a:pPr algn="just"/>
            <a:r>
              <a:rPr lang="en-US" altLang="zh-CN" sz="1300" b="1" dirty="0"/>
              <a:t>Fig.2: Clinical association of serum </a:t>
            </a:r>
            <a:r>
              <a:rPr lang="en-US" altLang="zh-CN" sz="1300" b="1" dirty="0" err="1"/>
              <a:t>autotaxin</a:t>
            </a:r>
            <a:r>
              <a:rPr lang="en-US" altLang="zh-CN" sz="1300" b="1" dirty="0"/>
              <a:t> with severity of liver steatosis. </a:t>
            </a:r>
            <a:r>
              <a:rPr lang="en-US" altLang="zh-CN" sz="1300" dirty="0"/>
              <a:t>Intraabdominal (visceral) adipose, liver samples and blood were obtained from morbidly obese patients without diabetes or hepatitis (BMI&gt;30kg/m</a:t>
            </a:r>
            <a:r>
              <a:rPr lang="en-US" altLang="zh-CN" sz="1300" baseline="30000" dirty="0"/>
              <a:t>2</a:t>
            </a:r>
            <a:r>
              <a:rPr lang="en-US" altLang="zh-CN" sz="1300" dirty="0"/>
              <a:t>; n=49, 22 men and 27 women) during a bariatric surgery. Adipose and liver samples were immediately frozen in liquid nitrogen and stored at −80°C. Serum was isolated by centrifugation and then was aliquoted into several 1.5 ml vials, and immediately stored at −80°C for analysis. </a:t>
            </a:r>
            <a:r>
              <a:rPr lang="en-US" altLang="zh-CN" sz="1300" b="1" dirty="0"/>
              <a:t>A-C: </a:t>
            </a:r>
            <a:r>
              <a:rPr lang="en-US" altLang="zh-CN" sz="1300" dirty="0"/>
              <a:t>Correlation between serum levels of </a:t>
            </a:r>
            <a:r>
              <a:rPr lang="en-US" altLang="zh-CN" sz="1300" dirty="0" err="1"/>
              <a:t>autotaxin</a:t>
            </a:r>
            <a:r>
              <a:rPr lang="en-US" altLang="zh-CN" sz="1300" dirty="0"/>
              <a:t> (ng/ml) and hepatic fat content (%) (A), serum levels of AST (U/L) (B) and  serum levels of ALT (U/L) (C). Correlation analysis was performed by using the two-tailed Spearman correlation test. </a:t>
            </a:r>
            <a:r>
              <a:rPr lang="en-US" altLang="zh-CN" sz="1300" b="1" dirty="0"/>
              <a:t>B: </a:t>
            </a:r>
            <a:r>
              <a:rPr lang="en-US" altLang="zh-CN" sz="1300" dirty="0"/>
              <a:t>Protein level of </a:t>
            </a:r>
            <a:r>
              <a:rPr lang="en-US" altLang="zh-CN" sz="1300" dirty="0" err="1"/>
              <a:t>autotaxin</a:t>
            </a:r>
            <a:r>
              <a:rPr lang="en-US" altLang="zh-CN" sz="1300" dirty="0"/>
              <a:t> in visceral fat or liver in male or female obese patients (n=8) with slight liver steatosis measured by ELISA. The difference between two groups was tested with Student’s t-test. </a:t>
            </a:r>
            <a:r>
              <a:rPr lang="zh-CN" altLang="en-US" sz="1300" dirty="0"/>
              <a:t>*</a:t>
            </a:r>
            <a:r>
              <a:rPr lang="en-US" altLang="zh-CN" sz="1300" dirty="0"/>
              <a:t>p&lt;0.05, **p&lt;0.01, ***p&lt;0.001, Data are plotted and expressed as mean ± SEM. </a:t>
            </a:r>
            <a:endParaRPr lang="en-US" altLang="zh-CN" sz="1300" b="1" dirty="0"/>
          </a:p>
        </p:txBody>
      </p:sp>
      <p:sp>
        <p:nvSpPr>
          <p:cNvPr id="3" name="文本框 2">
            <a:extLst>
              <a:ext uri="{FF2B5EF4-FFF2-40B4-BE49-F238E27FC236}">
                <a16:creationId xmlns:a16="http://schemas.microsoft.com/office/drawing/2014/main" id="{999A380F-CEA3-4148-B844-8690F31F9961}"/>
              </a:ext>
            </a:extLst>
          </p:cNvPr>
          <p:cNvSpPr txBox="1"/>
          <p:nvPr/>
        </p:nvSpPr>
        <p:spPr>
          <a:xfrm>
            <a:off x="51344" y="0"/>
            <a:ext cx="257863" cy="292388"/>
          </a:xfrm>
          <a:prstGeom prst="rect">
            <a:avLst/>
          </a:prstGeom>
          <a:noFill/>
        </p:spPr>
        <p:txBody>
          <a:bodyPr wrap="square" rtlCol="0">
            <a:spAutoFit/>
          </a:bodyPr>
          <a:lstStyle/>
          <a:p>
            <a:r>
              <a:rPr lang="en-US" altLang="zh-CN" sz="1300" dirty="0"/>
              <a:t>A</a:t>
            </a:r>
            <a:endParaRPr lang="zh-CN" altLang="en-US" sz="1300" dirty="0"/>
          </a:p>
        </p:txBody>
      </p:sp>
      <p:pic>
        <p:nvPicPr>
          <p:cNvPr id="4" name="图片 3">
            <a:extLst>
              <a:ext uri="{FF2B5EF4-FFF2-40B4-BE49-F238E27FC236}">
                <a16:creationId xmlns:a16="http://schemas.microsoft.com/office/drawing/2014/main" id="{8406873B-50DE-4CD8-9A65-B69FA8DE5006}"/>
              </a:ext>
            </a:extLst>
          </p:cNvPr>
          <p:cNvPicPr>
            <a:picLocks noChangeAspect="1"/>
          </p:cNvPicPr>
          <p:nvPr/>
        </p:nvPicPr>
        <p:blipFill>
          <a:blip r:embed="rId2"/>
          <a:stretch>
            <a:fillRect/>
          </a:stretch>
        </p:blipFill>
        <p:spPr>
          <a:xfrm>
            <a:off x="3561114" y="7711006"/>
            <a:ext cx="3084736" cy="2073467"/>
          </a:xfrm>
          <a:prstGeom prst="rect">
            <a:avLst/>
          </a:prstGeom>
        </p:spPr>
      </p:pic>
      <p:sp>
        <p:nvSpPr>
          <p:cNvPr id="11" name="文本框 10">
            <a:extLst>
              <a:ext uri="{FF2B5EF4-FFF2-40B4-BE49-F238E27FC236}">
                <a16:creationId xmlns:a16="http://schemas.microsoft.com/office/drawing/2014/main" id="{B51111E3-9111-45B3-AEB6-B2FEC5C6437A}"/>
              </a:ext>
            </a:extLst>
          </p:cNvPr>
          <p:cNvSpPr txBox="1"/>
          <p:nvPr/>
        </p:nvSpPr>
        <p:spPr>
          <a:xfrm>
            <a:off x="-38779" y="5510865"/>
            <a:ext cx="257863" cy="292388"/>
          </a:xfrm>
          <a:prstGeom prst="rect">
            <a:avLst/>
          </a:prstGeom>
          <a:noFill/>
        </p:spPr>
        <p:txBody>
          <a:bodyPr wrap="square" rtlCol="0">
            <a:spAutoFit/>
          </a:bodyPr>
          <a:lstStyle/>
          <a:p>
            <a:r>
              <a:rPr lang="en-US" altLang="zh-CN" sz="1300" dirty="0"/>
              <a:t>A</a:t>
            </a:r>
            <a:endParaRPr lang="zh-CN" altLang="en-US" sz="1300" dirty="0"/>
          </a:p>
        </p:txBody>
      </p:sp>
      <p:sp>
        <p:nvSpPr>
          <p:cNvPr id="12" name="文本框 11">
            <a:extLst>
              <a:ext uri="{FF2B5EF4-FFF2-40B4-BE49-F238E27FC236}">
                <a16:creationId xmlns:a16="http://schemas.microsoft.com/office/drawing/2014/main" id="{2883A046-54E7-4859-9AD4-707D258517CB}"/>
              </a:ext>
            </a:extLst>
          </p:cNvPr>
          <p:cNvSpPr txBox="1"/>
          <p:nvPr/>
        </p:nvSpPr>
        <p:spPr>
          <a:xfrm>
            <a:off x="3291657" y="5547413"/>
            <a:ext cx="257863" cy="292388"/>
          </a:xfrm>
          <a:prstGeom prst="rect">
            <a:avLst/>
          </a:prstGeom>
          <a:noFill/>
        </p:spPr>
        <p:txBody>
          <a:bodyPr wrap="square" rtlCol="0">
            <a:spAutoFit/>
          </a:bodyPr>
          <a:lstStyle/>
          <a:p>
            <a:r>
              <a:rPr lang="en-US" altLang="zh-CN" sz="1300" dirty="0"/>
              <a:t>B</a:t>
            </a:r>
            <a:endParaRPr lang="zh-CN" altLang="en-US" sz="1300" dirty="0"/>
          </a:p>
        </p:txBody>
      </p:sp>
      <p:graphicFrame>
        <p:nvGraphicFramePr>
          <p:cNvPr id="13" name="表格 12">
            <a:extLst>
              <a:ext uri="{FF2B5EF4-FFF2-40B4-BE49-F238E27FC236}">
                <a16:creationId xmlns:a16="http://schemas.microsoft.com/office/drawing/2014/main" id="{406BFF13-486A-4EBB-950D-07536382E106}"/>
              </a:ext>
            </a:extLst>
          </p:cNvPr>
          <p:cNvGraphicFramePr>
            <a:graphicFrameLocks noGrp="1"/>
          </p:cNvGraphicFramePr>
          <p:nvPr>
            <p:extLst>
              <p:ext uri="{D42A27DB-BD31-4B8C-83A1-F6EECF244321}">
                <p14:modId xmlns:p14="http://schemas.microsoft.com/office/powerpoint/2010/main" val="4219727147"/>
              </p:ext>
            </p:extLst>
          </p:nvPr>
        </p:nvGraphicFramePr>
        <p:xfrm>
          <a:off x="417179" y="2884"/>
          <a:ext cx="5220297" cy="4355104"/>
        </p:xfrm>
        <a:graphic>
          <a:graphicData uri="http://schemas.openxmlformats.org/drawingml/2006/table">
            <a:tbl>
              <a:tblPr/>
              <a:tblGrid>
                <a:gridCol w="1157387">
                  <a:extLst>
                    <a:ext uri="{9D8B030D-6E8A-4147-A177-3AD203B41FA5}">
                      <a16:colId xmlns:a16="http://schemas.microsoft.com/office/drawing/2014/main" val="3133943851"/>
                    </a:ext>
                  </a:extLst>
                </a:gridCol>
                <a:gridCol w="1145331">
                  <a:extLst>
                    <a:ext uri="{9D8B030D-6E8A-4147-A177-3AD203B41FA5}">
                      <a16:colId xmlns:a16="http://schemas.microsoft.com/office/drawing/2014/main" val="1989395243"/>
                    </a:ext>
                  </a:extLst>
                </a:gridCol>
                <a:gridCol w="1072994">
                  <a:extLst>
                    <a:ext uri="{9D8B030D-6E8A-4147-A177-3AD203B41FA5}">
                      <a16:colId xmlns:a16="http://schemas.microsoft.com/office/drawing/2014/main" val="3918240091"/>
                    </a:ext>
                  </a:extLst>
                </a:gridCol>
                <a:gridCol w="1157387">
                  <a:extLst>
                    <a:ext uri="{9D8B030D-6E8A-4147-A177-3AD203B41FA5}">
                      <a16:colId xmlns:a16="http://schemas.microsoft.com/office/drawing/2014/main" val="4081618322"/>
                    </a:ext>
                  </a:extLst>
                </a:gridCol>
                <a:gridCol w="687198">
                  <a:extLst>
                    <a:ext uri="{9D8B030D-6E8A-4147-A177-3AD203B41FA5}">
                      <a16:colId xmlns:a16="http://schemas.microsoft.com/office/drawing/2014/main" val="4281882495"/>
                    </a:ext>
                  </a:extLst>
                </a:gridCol>
              </a:tblGrid>
              <a:tr h="166651">
                <a:tc>
                  <a:txBody>
                    <a:bodyPr/>
                    <a:lstStyle/>
                    <a:p>
                      <a:pPr algn="ctr" fontAlgn="b"/>
                      <a:r>
                        <a:rPr lang="zh-CN" altLang="en-US" sz="1100" b="0" i="0" u="none" strike="noStrike">
                          <a:solidFill>
                            <a:srgbClr val="000000"/>
                          </a:solidFill>
                          <a:effectLst/>
                          <a:latin typeface="等线" panose="02010600030101010101" pitchFamily="2" charset="-122"/>
                          <a:ea typeface="等线" panose="02010600030101010101" pitchFamily="2" charset="-122"/>
                        </a:rPr>
                        <a:t>　</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zh-CN" altLang="en-US" sz="1100" b="0" i="0" u="none" strike="noStrike">
                          <a:solidFill>
                            <a:srgbClr val="000000"/>
                          </a:solidFill>
                          <a:effectLst/>
                          <a:latin typeface="等线" panose="02010600030101010101" pitchFamily="2" charset="-122"/>
                          <a:ea typeface="等线" panose="02010600030101010101" pitchFamily="2" charset="-122"/>
                        </a:rPr>
                        <a:t>　</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zh-CN" altLang="en-US" sz="1100" b="0" i="0" u="none" strike="noStrike">
                          <a:solidFill>
                            <a:srgbClr val="000000"/>
                          </a:solidFill>
                          <a:effectLst/>
                          <a:latin typeface="等线" panose="02010600030101010101" pitchFamily="2" charset="-122"/>
                          <a:ea typeface="等线" panose="02010600030101010101" pitchFamily="2" charset="-122"/>
                        </a:rPr>
                        <a:t>　</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zh-CN" altLang="en-US" sz="1100" b="0" i="0" u="none" strike="noStrike">
                          <a:solidFill>
                            <a:srgbClr val="000000"/>
                          </a:solidFill>
                          <a:effectLst/>
                          <a:latin typeface="等线" panose="02010600030101010101" pitchFamily="2" charset="-122"/>
                          <a:ea typeface="等线" panose="02010600030101010101" pitchFamily="2" charset="-122"/>
                        </a:rPr>
                        <a:t>　</a:t>
                      </a:r>
                    </a:p>
                  </a:txBody>
                  <a:tcPr marL="6350" marR="6350" marT="635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zh-CN" altLang="en-US" sz="1100" b="0" i="0" u="none" strike="noStrike">
                          <a:solidFill>
                            <a:srgbClr val="000000"/>
                          </a:solidFill>
                          <a:effectLst/>
                          <a:latin typeface="等线" panose="02010600030101010101" pitchFamily="2" charset="-122"/>
                          <a:ea typeface="等线" panose="02010600030101010101" pitchFamily="2" charset="-122"/>
                        </a:rPr>
                        <a:t>　</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56955738"/>
                  </a:ext>
                </a:extLst>
              </a:tr>
              <a:tr h="396514">
                <a:tc>
                  <a:txBody>
                    <a:bodyPr/>
                    <a:lstStyle/>
                    <a:p>
                      <a:pPr algn="ctr" fontAlgn="ctr"/>
                      <a:r>
                        <a:rPr lang="zh-CN" altLang="en-US" sz="1200" b="0" i="0" u="none" strike="noStrike">
                          <a:solidFill>
                            <a:srgbClr val="000000"/>
                          </a:solidFill>
                          <a:effectLst/>
                          <a:latin typeface="等线" panose="02010600030101010101" pitchFamily="2" charset="-122"/>
                          <a:ea typeface="等线" panose="02010600030101010101" pitchFamily="2" charset="-122"/>
                        </a:rPr>
                        <a:t>　</a:t>
                      </a:r>
                    </a:p>
                  </a:txBody>
                  <a:tcPr marL="6350" marR="6350" marT="635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Normal liver (n=15)</a:t>
                      </a:r>
                    </a:p>
                  </a:txBody>
                  <a:tcPr marL="6350" marR="6350" marT="635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Slight steatosis (n=19)</a:t>
                      </a:r>
                    </a:p>
                  </a:txBody>
                  <a:tcPr marL="6350" marR="6350" marT="635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Severe steatosis (n=15)</a:t>
                      </a:r>
                    </a:p>
                  </a:txBody>
                  <a:tcPr marL="6350" marR="6350" marT="635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100" b="1" i="0" u="none" strike="noStrike">
                          <a:solidFill>
                            <a:srgbClr val="000000"/>
                          </a:solidFill>
                          <a:effectLst/>
                          <a:latin typeface="等线" panose="02010600030101010101" pitchFamily="2" charset="-122"/>
                          <a:ea typeface="等线" panose="02010600030101010101" pitchFamily="2" charset="-122"/>
                        </a:rPr>
                        <a:t>P value</a:t>
                      </a:r>
                    </a:p>
                  </a:txBody>
                  <a:tcPr marL="6350" marR="6350" marT="6350" marB="0" anchor="ctr">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5571620"/>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Sex(M:F)</a:t>
                      </a:r>
                    </a:p>
                  </a:txBody>
                  <a:tcPr marL="6350" marR="6350" marT="635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7:8</a:t>
                      </a:r>
                    </a:p>
                  </a:txBody>
                  <a:tcPr marL="6350" marR="6350" marT="635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8:11</a:t>
                      </a:r>
                    </a:p>
                  </a:txBody>
                  <a:tcPr marL="6350" marR="6350" marT="635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7:8</a:t>
                      </a:r>
                    </a:p>
                  </a:txBody>
                  <a:tcPr marL="6350" marR="6350" marT="6350"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0.797 </a:t>
                      </a:r>
                    </a:p>
                  </a:txBody>
                  <a:tcPr marL="6350" marR="6350" marT="6350"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16862044"/>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Age</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35.74±3.73</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31.58±1.39</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28.42±1.24</a:t>
                      </a:r>
                    </a:p>
                  </a:txBody>
                  <a:tcPr marL="6350" marR="6350" marT="6350" marB="0" anchor="ctr">
                    <a:lnL>
                      <a:noFill/>
                    </a:lnL>
                    <a:lnR>
                      <a:noFill/>
                    </a:lnR>
                    <a:lnT>
                      <a:noFill/>
                    </a:lnT>
                    <a:lnB>
                      <a:noFill/>
                    </a:lnB>
                  </a:tcPr>
                </a:tc>
                <a:tc>
                  <a:txBody>
                    <a:bodyPr/>
                    <a:lstStyle/>
                    <a:p>
                      <a:pPr algn="ctr" fontAlgn="t"/>
                      <a:r>
                        <a:rPr lang="en-US" altLang="zh-CN" sz="1100" b="0" i="0" u="none" strike="noStrike">
                          <a:solidFill>
                            <a:srgbClr val="000000"/>
                          </a:solidFill>
                          <a:effectLst/>
                          <a:latin typeface="等线" panose="02010600030101010101" pitchFamily="2" charset="-122"/>
                          <a:ea typeface="等线" panose="02010600030101010101" pitchFamily="2" charset="-122"/>
                        </a:rPr>
                        <a:t>0.448 </a:t>
                      </a:r>
                    </a:p>
                  </a:txBody>
                  <a:tcPr marL="6350" marR="6350" marT="6350" marB="0">
                    <a:lnL>
                      <a:noFill/>
                    </a:lnL>
                    <a:lnR>
                      <a:noFill/>
                    </a:lnR>
                    <a:lnT>
                      <a:noFill/>
                    </a:lnT>
                    <a:lnB>
                      <a:noFill/>
                    </a:lnB>
                  </a:tcPr>
                </a:tc>
                <a:extLst>
                  <a:ext uri="{0D108BD9-81ED-4DB2-BD59-A6C34878D82A}">
                    <a16:rowId xmlns:a16="http://schemas.microsoft.com/office/drawing/2014/main" val="3216227143"/>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BMI</a:t>
                      </a:r>
                    </a:p>
                  </a:txBody>
                  <a:tcPr marL="6350" marR="6350" marT="6350" marB="0" anchor="ctr">
                    <a:lnL>
                      <a:noFill/>
                    </a:lnL>
                    <a:lnR>
                      <a:noFill/>
                    </a:lnR>
                    <a:lnT>
                      <a:noFill/>
                    </a:lnT>
                    <a:lnB>
                      <a:noFill/>
                    </a:lnB>
                  </a:tcPr>
                </a:tc>
                <a:tc>
                  <a:txBody>
                    <a:bodyPr/>
                    <a:lstStyle/>
                    <a:p>
                      <a:pPr algn="ctr" fontAlgn="ctr"/>
                      <a:r>
                        <a:rPr lang="en-US" altLang="zh-CN" sz="1200" b="0" i="0" u="none" strike="noStrike" dirty="0">
                          <a:solidFill>
                            <a:srgbClr val="000000"/>
                          </a:solidFill>
                          <a:effectLst/>
                          <a:latin typeface="等线" panose="02010600030101010101" pitchFamily="2" charset="-122"/>
                          <a:ea typeface="等线" panose="02010600030101010101" pitchFamily="2" charset="-122"/>
                        </a:rPr>
                        <a:t>34.7±2.13</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40.96±2.37</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38.48±2.38</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0.006 </a:t>
                      </a:r>
                    </a:p>
                  </a:txBody>
                  <a:tcPr marL="6350" marR="6350" marT="6350" marB="0" anchor="ctr">
                    <a:lnL>
                      <a:noFill/>
                    </a:lnL>
                    <a:lnR>
                      <a:noFill/>
                    </a:lnR>
                    <a:lnT>
                      <a:noFill/>
                    </a:lnT>
                    <a:lnB>
                      <a:noFill/>
                    </a:lnB>
                  </a:tcPr>
                </a:tc>
                <a:extLst>
                  <a:ext uri="{0D108BD9-81ED-4DB2-BD59-A6C34878D82A}">
                    <a16:rowId xmlns:a16="http://schemas.microsoft.com/office/drawing/2014/main" val="2915935950"/>
                  </a:ext>
                </a:extLst>
              </a:tr>
              <a:tr h="178144">
                <a:tc>
                  <a:txBody>
                    <a:bodyPr/>
                    <a:lstStyle/>
                    <a:p>
                      <a:pPr algn="ctr" fontAlgn="ctr"/>
                      <a:r>
                        <a:rPr lang="en-US" sz="1200" b="1" i="0" u="none" strike="noStrike" dirty="0" err="1">
                          <a:solidFill>
                            <a:srgbClr val="000000"/>
                          </a:solidFill>
                          <a:effectLst/>
                          <a:latin typeface="等线" panose="02010600030101010101" pitchFamily="2" charset="-122"/>
                          <a:ea typeface="等线" panose="02010600030101010101" pitchFamily="2" charset="-122"/>
                        </a:rPr>
                        <a:t>Waist_cir</a:t>
                      </a:r>
                      <a:endParaRPr lang="en-US" sz="1200" b="1" i="0" u="none" strike="noStrike" dirty="0">
                        <a:solidFill>
                          <a:srgbClr val="000000"/>
                        </a:solidFill>
                        <a:effectLst/>
                        <a:latin typeface="等线" panose="02010600030101010101" pitchFamily="2" charset="-122"/>
                        <a:ea typeface="等线" panose="02010600030101010101" pitchFamily="2" charset="-122"/>
                      </a:endParaRP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109.71±3.95</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126.32±4.42</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120.5±5.27</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0.001 </a:t>
                      </a:r>
                    </a:p>
                  </a:txBody>
                  <a:tcPr marL="6350" marR="6350" marT="6350" marB="0" anchor="ctr">
                    <a:lnL>
                      <a:noFill/>
                    </a:lnL>
                    <a:lnR>
                      <a:noFill/>
                    </a:lnR>
                    <a:lnT>
                      <a:noFill/>
                    </a:lnT>
                    <a:lnB>
                      <a:noFill/>
                    </a:lnB>
                  </a:tcPr>
                </a:tc>
                <a:extLst>
                  <a:ext uri="{0D108BD9-81ED-4DB2-BD59-A6C34878D82A}">
                    <a16:rowId xmlns:a16="http://schemas.microsoft.com/office/drawing/2014/main" val="955049181"/>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Hip_cir</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118.02±3.76</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127.97±3.71</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123.56±4.42</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0.004 </a:t>
                      </a:r>
                    </a:p>
                  </a:txBody>
                  <a:tcPr marL="6350" marR="6350" marT="6350" marB="0" anchor="ctr">
                    <a:lnL>
                      <a:noFill/>
                    </a:lnL>
                    <a:lnR>
                      <a:noFill/>
                    </a:lnR>
                    <a:lnT>
                      <a:noFill/>
                    </a:lnT>
                    <a:lnB>
                      <a:noFill/>
                    </a:lnB>
                  </a:tcPr>
                </a:tc>
                <a:extLst>
                  <a:ext uri="{0D108BD9-81ED-4DB2-BD59-A6C34878D82A}">
                    <a16:rowId xmlns:a16="http://schemas.microsoft.com/office/drawing/2014/main" val="2449929505"/>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Neck_cir</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39.1±1.36</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43.21±1.19</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40.19±1.4</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0.010 </a:t>
                      </a:r>
                    </a:p>
                  </a:txBody>
                  <a:tcPr marL="6350" marR="6350" marT="6350" marB="0" anchor="ctr">
                    <a:lnL>
                      <a:noFill/>
                    </a:lnL>
                    <a:lnR>
                      <a:noFill/>
                    </a:lnR>
                    <a:lnT>
                      <a:noFill/>
                    </a:lnT>
                    <a:lnB>
                      <a:noFill/>
                    </a:lnB>
                  </a:tcPr>
                </a:tc>
                <a:extLst>
                  <a:ext uri="{0D108BD9-81ED-4DB2-BD59-A6C34878D82A}">
                    <a16:rowId xmlns:a16="http://schemas.microsoft.com/office/drawing/2014/main" val="2629028139"/>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Systolic BP</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122.67±3.29</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126.05±3.81</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124.13±3.97</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0.037 </a:t>
                      </a:r>
                    </a:p>
                  </a:txBody>
                  <a:tcPr marL="6350" marR="6350" marT="6350" marB="0" anchor="ctr">
                    <a:lnL>
                      <a:noFill/>
                    </a:lnL>
                    <a:lnR>
                      <a:noFill/>
                    </a:lnR>
                    <a:lnT>
                      <a:noFill/>
                    </a:lnT>
                    <a:lnB>
                      <a:noFill/>
                    </a:lnB>
                  </a:tcPr>
                </a:tc>
                <a:extLst>
                  <a:ext uri="{0D108BD9-81ED-4DB2-BD59-A6C34878D82A}">
                    <a16:rowId xmlns:a16="http://schemas.microsoft.com/office/drawing/2014/main" val="3382760334"/>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Diastolic BP</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79.67±2.84</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84.89±3.15</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82.75±2.26</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0.054 </a:t>
                      </a:r>
                    </a:p>
                  </a:txBody>
                  <a:tcPr marL="6350" marR="6350" marT="6350" marB="0" anchor="ctr">
                    <a:lnL>
                      <a:noFill/>
                    </a:lnL>
                    <a:lnR>
                      <a:noFill/>
                    </a:lnR>
                    <a:lnT>
                      <a:noFill/>
                    </a:lnT>
                    <a:lnB>
                      <a:noFill/>
                    </a:lnB>
                  </a:tcPr>
                </a:tc>
                <a:extLst>
                  <a:ext uri="{0D108BD9-81ED-4DB2-BD59-A6C34878D82A}">
                    <a16:rowId xmlns:a16="http://schemas.microsoft.com/office/drawing/2014/main" val="2943840044"/>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ALT</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20.87±2.23</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61.53±9.17</a:t>
                      </a:r>
                    </a:p>
                  </a:txBody>
                  <a:tcPr marL="6350" marR="6350" marT="6350" marB="0" anchor="ctr">
                    <a:lnL>
                      <a:noFill/>
                    </a:lnL>
                    <a:lnR>
                      <a:noFill/>
                    </a:lnR>
                    <a:lnT>
                      <a:noFill/>
                    </a:lnT>
                    <a:lnB>
                      <a:noFill/>
                    </a:lnB>
                  </a:tcPr>
                </a:tc>
                <a:tc>
                  <a:txBody>
                    <a:bodyPr/>
                    <a:lstStyle/>
                    <a:p>
                      <a:pPr algn="ctr" fontAlgn="ctr"/>
                      <a:r>
                        <a:rPr lang="en-US" altLang="zh-CN" sz="1200" b="0" i="0" u="none" strike="noStrike" dirty="0">
                          <a:solidFill>
                            <a:srgbClr val="000000"/>
                          </a:solidFill>
                          <a:effectLst/>
                          <a:latin typeface="等线" panose="02010600030101010101" pitchFamily="2" charset="-122"/>
                          <a:ea typeface="等线" panose="02010600030101010101" pitchFamily="2" charset="-122"/>
                        </a:rPr>
                        <a:t>81.25±15.09</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0.000 </a:t>
                      </a:r>
                    </a:p>
                  </a:txBody>
                  <a:tcPr marL="6350" marR="6350" marT="6350" marB="0" anchor="ctr">
                    <a:lnL>
                      <a:noFill/>
                    </a:lnL>
                    <a:lnR>
                      <a:noFill/>
                    </a:lnR>
                    <a:lnT>
                      <a:noFill/>
                    </a:lnT>
                    <a:lnB>
                      <a:noFill/>
                    </a:lnB>
                  </a:tcPr>
                </a:tc>
                <a:extLst>
                  <a:ext uri="{0D108BD9-81ED-4DB2-BD59-A6C34878D82A}">
                    <a16:rowId xmlns:a16="http://schemas.microsoft.com/office/drawing/2014/main" val="3380789459"/>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AST</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19.01±1.46</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35.55±4.69</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51.13±12.37</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0.000 </a:t>
                      </a:r>
                    </a:p>
                  </a:txBody>
                  <a:tcPr marL="6350" marR="6350" marT="6350" marB="0" anchor="ctr">
                    <a:lnL>
                      <a:noFill/>
                    </a:lnL>
                    <a:lnR>
                      <a:noFill/>
                    </a:lnR>
                    <a:lnT>
                      <a:noFill/>
                    </a:lnT>
                    <a:lnB>
                      <a:noFill/>
                    </a:lnB>
                  </a:tcPr>
                </a:tc>
                <a:extLst>
                  <a:ext uri="{0D108BD9-81ED-4DB2-BD59-A6C34878D82A}">
                    <a16:rowId xmlns:a16="http://schemas.microsoft.com/office/drawing/2014/main" val="243089870"/>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TCHOL</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4.65±0.21</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4.76±0.19</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5.18±0.33</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0.576 </a:t>
                      </a:r>
                    </a:p>
                  </a:txBody>
                  <a:tcPr marL="6350" marR="6350" marT="6350" marB="0" anchor="ctr">
                    <a:lnL>
                      <a:noFill/>
                    </a:lnL>
                    <a:lnR>
                      <a:noFill/>
                    </a:lnR>
                    <a:lnT>
                      <a:noFill/>
                    </a:lnT>
                    <a:lnB>
                      <a:noFill/>
                    </a:lnB>
                  </a:tcPr>
                </a:tc>
                <a:extLst>
                  <a:ext uri="{0D108BD9-81ED-4DB2-BD59-A6C34878D82A}">
                    <a16:rowId xmlns:a16="http://schemas.microsoft.com/office/drawing/2014/main" val="3390481156"/>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TG</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1.34±0.1</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2.05±0.26</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4.22±1.28</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0.608 </a:t>
                      </a:r>
                    </a:p>
                  </a:txBody>
                  <a:tcPr marL="6350" marR="6350" marT="6350" marB="0" anchor="ctr">
                    <a:lnL>
                      <a:noFill/>
                    </a:lnL>
                    <a:lnR>
                      <a:noFill/>
                    </a:lnR>
                    <a:lnT>
                      <a:noFill/>
                    </a:lnT>
                    <a:lnB>
                      <a:noFill/>
                    </a:lnB>
                  </a:tcPr>
                </a:tc>
                <a:extLst>
                  <a:ext uri="{0D108BD9-81ED-4DB2-BD59-A6C34878D82A}">
                    <a16:rowId xmlns:a16="http://schemas.microsoft.com/office/drawing/2014/main" val="1128943622"/>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HDL-C</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1.01±0.06</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0.97±0.04</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0.89±0.03</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0.278 </a:t>
                      </a:r>
                    </a:p>
                  </a:txBody>
                  <a:tcPr marL="6350" marR="6350" marT="6350" marB="0" anchor="ctr">
                    <a:lnL>
                      <a:noFill/>
                    </a:lnL>
                    <a:lnR>
                      <a:noFill/>
                    </a:lnR>
                    <a:lnT>
                      <a:noFill/>
                    </a:lnT>
                    <a:lnB>
                      <a:noFill/>
                    </a:lnB>
                  </a:tcPr>
                </a:tc>
                <a:extLst>
                  <a:ext uri="{0D108BD9-81ED-4DB2-BD59-A6C34878D82A}">
                    <a16:rowId xmlns:a16="http://schemas.microsoft.com/office/drawing/2014/main" val="2815136042"/>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LDL-C </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2.91±0.16</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2.87±0.16</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3.04±0.18</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0.378 </a:t>
                      </a:r>
                    </a:p>
                  </a:txBody>
                  <a:tcPr marL="6350" marR="6350" marT="6350" marB="0" anchor="ctr">
                    <a:lnL>
                      <a:noFill/>
                    </a:lnL>
                    <a:lnR>
                      <a:noFill/>
                    </a:lnR>
                    <a:lnT>
                      <a:noFill/>
                    </a:lnT>
                    <a:lnB>
                      <a:noFill/>
                    </a:lnB>
                  </a:tcPr>
                </a:tc>
                <a:extLst>
                  <a:ext uri="{0D108BD9-81ED-4DB2-BD59-A6C34878D82A}">
                    <a16:rowId xmlns:a16="http://schemas.microsoft.com/office/drawing/2014/main" val="2726377622"/>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APOB</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0.93±0.05</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0.96±0.04</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1.05±0.05</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0.318 </a:t>
                      </a:r>
                    </a:p>
                  </a:txBody>
                  <a:tcPr marL="6350" marR="6350" marT="6350" marB="0" anchor="ctr">
                    <a:lnL>
                      <a:noFill/>
                    </a:lnL>
                    <a:lnR>
                      <a:noFill/>
                    </a:lnR>
                    <a:lnT>
                      <a:noFill/>
                    </a:lnT>
                    <a:lnB>
                      <a:noFill/>
                    </a:lnB>
                  </a:tcPr>
                </a:tc>
                <a:extLst>
                  <a:ext uri="{0D108BD9-81ED-4DB2-BD59-A6C34878D82A}">
                    <a16:rowId xmlns:a16="http://schemas.microsoft.com/office/drawing/2014/main" val="1237313720"/>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C-peptide</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2.29±0.32</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4.1±0.4</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3.75±0.22</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0.998 </a:t>
                      </a:r>
                    </a:p>
                  </a:txBody>
                  <a:tcPr marL="6350" marR="6350" marT="6350" marB="0" anchor="ctr">
                    <a:lnL>
                      <a:noFill/>
                    </a:lnL>
                    <a:lnR>
                      <a:noFill/>
                    </a:lnR>
                    <a:lnT>
                      <a:noFill/>
                    </a:lnT>
                    <a:lnB>
                      <a:noFill/>
                    </a:lnB>
                  </a:tcPr>
                </a:tc>
                <a:extLst>
                  <a:ext uri="{0D108BD9-81ED-4DB2-BD59-A6C34878D82A}">
                    <a16:rowId xmlns:a16="http://schemas.microsoft.com/office/drawing/2014/main" val="3552370821"/>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Insulin</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14.22±2.19</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28.29±4.77</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19.66±2.87</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0.043 </a:t>
                      </a:r>
                    </a:p>
                  </a:txBody>
                  <a:tcPr marL="6350" marR="6350" marT="6350" marB="0" anchor="ctr">
                    <a:lnL>
                      <a:noFill/>
                    </a:lnL>
                    <a:lnR>
                      <a:noFill/>
                    </a:lnR>
                    <a:lnT>
                      <a:noFill/>
                    </a:lnT>
                    <a:lnB>
                      <a:noFill/>
                    </a:lnB>
                  </a:tcPr>
                </a:tc>
                <a:extLst>
                  <a:ext uri="{0D108BD9-81ED-4DB2-BD59-A6C34878D82A}">
                    <a16:rowId xmlns:a16="http://schemas.microsoft.com/office/drawing/2014/main" val="4117841857"/>
                  </a:ext>
                </a:extLst>
              </a:tr>
              <a:tr h="178144">
                <a:tc>
                  <a:txBody>
                    <a:bodyPr/>
                    <a:lstStyle/>
                    <a:p>
                      <a:pPr algn="ctr" fontAlgn="ctr"/>
                      <a:r>
                        <a:rPr lang="en-US" sz="1200" b="1" i="0" u="none" strike="noStrike" dirty="0" err="1">
                          <a:solidFill>
                            <a:srgbClr val="000000"/>
                          </a:solidFill>
                          <a:effectLst/>
                          <a:latin typeface="等线" panose="02010600030101010101" pitchFamily="2" charset="-122"/>
                          <a:ea typeface="等线" panose="02010600030101010101" pitchFamily="2" charset="-122"/>
                        </a:rPr>
                        <a:t>HbA</a:t>
                      </a:r>
                      <a:r>
                        <a:rPr lang="en-US" sz="1200" b="1" i="0" u="none" strike="noStrike" dirty="0" err="1">
                          <a:solidFill>
                            <a:srgbClr val="000000"/>
                          </a:solidFill>
                          <a:effectLst/>
                          <a:latin typeface="+mj-ea"/>
                          <a:ea typeface="+mj-ea"/>
                        </a:rPr>
                        <a:t>I</a:t>
                      </a:r>
                      <a:r>
                        <a:rPr lang="en-US" sz="1200" b="1" i="0" u="none" strike="noStrike" dirty="0" err="1">
                          <a:solidFill>
                            <a:srgbClr val="000000"/>
                          </a:solidFill>
                          <a:effectLst/>
                          <a:latin typeface="等线" panose="02010600030101010101" pitchFamily="2" charset="-122"/>
                          <a:ea typeface="等线" panose="02010600030101010101" pitchFamily="2" charset="-122"/>
                        </a:rPr>
                        <a:t>c</a:t>
                      </a:r>
                      <a:endParaRPr lang="en-US" sz="1200" b="1" i="0" u="none" strike="noStrike" dirty="0">
                        <a:solidFill>
                          <a:srgbClr val="000000"/>
                        </a:solidFill>
                        <a:effectLst/>
                        <a:latin typeface="等线" panose="02010600030101010101" pitchFamily="2" charset="-122"/>
                        <a:ea typeface="等线" panose="02010600030101010101" pitchFamily="2" charset="-122"/>
                      </a:endParaRP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5.72±0.27</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6.02±0.27</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7.88±0.62</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0.551 </a:t>
                      </a:r>
                    </a:p>
                  </a:txBody>
                  <a:tcPr marL="6350" marR="6350" marT="6350" marB="0" anchor="ctr">
                    <a:lnL>
                      <a:noFill/>
                    </a:lnL>
                    <a:lnR>
                      <a:noFill/>
                    </a:lnR>
                    <a:lnT>
                      <a:noFill/>
                    </a:lnT>
                    <a:lnB>
                      <a:noFill/>
                    </a:lnB>
                  </a:tcPr>
                </a:tc>
                <a:extLst>
                  <a:ext uri="{0D108BD9-81ED-4DB2-BD59-A6C34878D82A}">
                    <a16:rowId xmlns:a16="http://schemas.microsoft.com/office/drawing/2014/main" val="3826986321"/>
                  </a:ext>
                </a:extLst>
              </a:tr>
              <a:tr h="178144">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Fasting Glucose</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5.47±0.31</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6.21±0.52</a:t>
                      </a:r>
                    </a:p>
                  </a:txBody>
                  <a:tcPr marL="6350" marR="6350" marT="6350" marB="0" anchor="ctr">
                    <a:lnL>
                      <a:noFill/>
                    </a:lnL>
                    <a:lnR>
                      <a:noFill/>
                    </a:lnR>
                    <a:lnT>
                      <a:noFill/>
                    </a:lnT>
                    <a:lnB>
                      <a:noFill/>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9.47±1.23</a:t>
                      </a:r>
                    </a:p>
                  </a:txBody>
                  <a:tcPr marL="6350" marR="6350" marT="6350" marB="0" anchor="ctr">
                    <a:lnL>
                      <a:noFill/>
                    </a:lnL>
                    <a:lnR>
                      <a:noFill/>
                    </a:lnR>
                    <a:lnT>
                      <a:noFill/>
                    </a:lnT>
                    <a:lnB>
                      <a:noFill/>
                    </a:lnB>
                  </a:tcPr>
                </a:tc>
                <a:tc>
                  <a:txBody>
                    <a:bodyPr/>
                    <a:lstStyle/>
                    <a:p>
                      <a:pPr algn="ctr" fontAlgn="ctr"/>
                      <a:r>
                        <a:rPr lang="en-US" altLang="zh-CN" sz="1100" b="0" i="0" u="none" strike="noStrike">
                          <a:solidFill>
                            <a:srgbClr val="000000"/>
                          </a:solidFill>
                          <a:effectLst/>
                          <a:latin typeface="等线" panose="02010600030101010101" pitchFamily="2" charset="-122"/>
                          <a:ea typeface="等线" panose="02010600030101010101" pitchFamily="2" charset="-122"/>
                        </a:rPr>
                        <a:t>0.452 </a:t>
                      </a:r>
                    </a:p>
                  </a:txBody>
                  <a:tcPr marL="6350" marR="6350" marT="6350" marB="0" anchor="ctr">
                    <a:lnL>
                      <a:noFill/>
                    </a:lnL>
                    <a:lnR>
                      <a:noFill/>
                    </a:lnR>
                    <a:lnT>
                      <a:noFill/>
                    </a:lnT>
                    <a:lnB>
                      <a:noFill/>
                    </a:lnB>
                  </a:tcPr>
                </a:tc>
                <a:extLst>
                  <a:ext uri="{0D108BD9-81ED-4DB2-BD59-A6C34878D82A}">
                    <a16:rowId xmlns:a16="http://schemas.microsoft.com/office/drawing/2014/main" val="2183619940"/>
                  </a:ext>
                </a:extLst>
              </a:tr>
              <a:tr h="183891">
                <a:tc>
                  <a:txBody>
                    <a:bodyPr/>
                    <a:lstStyle/>
                    <a:p>
                      <a:pPr algn="ctr" fontAlgn="ctr"/>
                      <a:r>
                        <a:rPr lang="en-US" sz="1200" b="1" i="0" u="none" strike="noStrike">
                          <a:solidFill>
                            <a:srgbClr val="000000"/>
                          </a:solidFill>
                          <a:effectLst/>
                          <a:latin typeface="等线" panose="02010600030101010101" pitchFamily="2" charset="-122"/>
                          <a:ea typeface="等线" panose="02010600030101010101" pitchFamily="2" charset="-122"/>
                        </a:rPr>
                        <a:t>HOMA-IR</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3.39±0.55</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7.96±1.48</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200" b="0" i="0" u="none" strike="noStrike">
                          <a:solidFill>
                            <a:srgbClr val="000000"/>
                          </a:solidFill>
                          <a:effectLst/>
                          <a:latin typeface="等线" panose="02010600030101010101" pitchFamily="2" charset="-122"/>
                          <a:ea typeface="等线" panose="02010600030101010101" pitchFamily="2" charset="-122"/>
                        </a:rPr>
                        <a:t>8.1±1.63</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zh-CN" sz="1100" b="0" i="0" u="none" strike="noStrike" dirty="0">
                          <a:solidFill>
                            <a:srgbClr val="000000"/>
                          </a:solidFill>
                          <a:effectLst/>
                          <a:latin typeface="等线" panose="02010600030101010101" pitchFamily="2" charset="-122"/>
                          <a:ea typeface="等线" panose="02010600030101010101" pitchFamily="2" charset="-122"/>
                        </a:rPr>
                        <a:t>0.210 </a:t>
                      </a:r>
                    </a:p>
                  </a:txBody>
                  <a:tcPr marL="6350" marR="6350" marT="6350" marB="0"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5107479"/>
                  </a:ext>
                </a:extLst>
              </a:tr>
            </a:tbl>
          </a:graphicData>
        </a:graphic>
      </p:graphicFrame>
      <p:sp>
        <p:nvSpPr>
          <p:cNvPr id="15" name="文本框 14">
            <a:extLst>
              <a:ext uri="{FF2B5EF4-FFF2-40B4-BE49-F238E27FC236}">
                <a16:creationId xmlns:a16="http://schemas.microsoft.com/office/drawing/2014/main" id="{29E30A45-12D8-48AC-BC2C-AA1EE552DD91}"/>
              </a:ext>
            </a:extLst>
          </p:cNvPr>
          <p:cNvSpPr txBox="1"/>
          <p:nvPr/>
        </p:nvSpPr>
        <p:spPr>
          <a:xfrm>
            <a:off x="-2659" y="4357988"/>
            <a:ext cx="6715848" cy="1292662"/>
          </a:xfrm>
          <a:prstGeom prst="rect">
            <a:avLst/>
          </a:prstGeom>
          <a:noFill/>
        </p:spPr>
        <p:txBody>
          <a:bodyPr wrap="square" rtlCol="0">
            <a:spAutoFit/>
          </a:bodyPr>
          <a:lstStyle/>
          <a:p>
            <a:pPr algn="just"/>
            <a:r>
              <a:rPr lang="en-US" altLang="zh-CN" sz="1300" b="1" dirty="0"/>
              <a:t>Table.1: </a:t>
            </a:r>
            <a:r>
              <a:rPr lang="en-US" altLang="zh-CN" sz="1300" dirty="0"/>
              <a:t>Metabolic characteristics of the morbidly obese cohort. Data are expressed </a:t>
            </a:r>
            <a:r>
              <a:rPr lang="en-US" altLang="zh-CN" sz="1300" dirty="0" err="1"/>
              <a:t>mean±SEM</a:t>
            </a:r>
            <a:r>
              <a:rPr lang="en-US" altLang="zh-CN" sz="1300" dirty="0"/>
              <a:t>. </a:t>
            </a:r>
            <a:r>
              <a:rPr lang="en-US" altLang="zh-CN" sz="1300" b="1" dirty="0"/>
              <a:t>Abbreviations: </a:t>
            </a:r>
            <a:r>
              <a:rPr lang="en-US" altLang="zh-CN" sz="1300" dirty="0"/>
              <a:t>BMI: Body mass index; </a:t>
            </a:r>
            <a:r>
              <a:rPr lang="en-US" altLang="zh-CN" sz="1300" dirty="0" err="1"/>
              <a:t>cir</a:t>
            </a:r>
            <a:r>
              <a:rPr lang="en-US" altLang="zh-CN" sz="1300" dirty="0"/>
              <a:t>: circumference; BP: blood pressure; TCHOL: total cholesterol; AST: Aspartate aminotransferase; ALT: Alanine aminotransferase; TG: Triglyceride; LDL-C: Low density lipoprotein cholesterol; HDL-C: High density lipoprotein cholesterol; APOB: apolipoprotein B; HbA1c: glycated hemoglobin (A1c); HOMA-IR: Homeostasis model assessment of insulin resistance. </a:t>
            </a:r>
          </a:p>
        </p:txBody>
      </p:sp>
      <p:pic>
        <p:nvPicPr>
          <p:cNvPr id="2" name="图片 1">
            <a:extLst>
              <a:ext uri="{FF2B5EF4-FFF2-40B4-BE49-F238E27FC236}">
                <a16:creationId xmlns:a16="http://schemas.microsoft.com/office/drawing/2014/main" id="{CA32710A-7F83-43B1-A4E2-7AEE80859966}"/>
              </a:ext>
            </a:extLst>
          </p:cNvPr>
          <p:cNvPicPr>
            <a:picLocks noChangeAspect="1"/>
          </p:cNvPicPr>
          <p:nvPr/>
        </p:nvPicPr>
        <p:blipFill>
          <a:blip r:embed="rId3"/>
          <a:stretch>
            <a:fillRect/>
          </a:stretch>
        </p:blipFill>
        <p:spPr>
          <a:xfrm>
            <a:off x="220192" y="5693607"/>
            <a:ext cx="3135073" cy="1892881"/>
          </a:xfrm>
          <a:prstGeom prst="rect">
            <a:avLst/>
          </a:prstGeom>
        </p:spPr>
      </p:pic>
      <p:pic>
        <p:nvPicPr>
          <p:cNvPr id="6" name="图片 5">
            <a:extLst>
              <a:ext uri="{FF2B5EF4-FFF2-40B4-BE49-F238E27FC236}">
                <a16:creationId xmlns:a16="http://schemas.microsoft.com/office/drawing/2014/main" id="{7D7B9477-208B-4DFE-BBDB-CA1C6C6FF7CE}"/>
              </a:ext>
            </a:extLst>
          </p:cNvPr>
          <p:cNvPicPr>
            <a:picLocks noChangeAspect="1"/>
          </p:cNvPicPr>
          <p:nvPr/>
        </p:nvPicPr>
        <p:blipFill>
          <a:blip r:embed="rId4"/>
          <a:stretch>
            <a:fillRect/>
          </a:stretch>
        </p:blipFill>
        <p:spPr>
          <a:xfrm>
            <a:off x="3502738" y="5699037"/>
            <a:ext cx="3181856" cy="1887452"/>
          </a:xfrm>
          <a:prstGeom prst="rect">
            <a:avLst/>
          </a:prstGeom>
        </p:spPr>
      </p:pic>
      <p:sp>
        <p:nvSpPr>
          <p:cNvPr id="14" name="文本框 13">
            <a:extLst>
              <a:ext uri="{FF2B5EF4-FFF2-40B4-BE49-F238E27FC236}">
                <a16:creationId xmlns:a16="http://schemas.microsoft.com/office/drawing/2014/main" id="{B6EA8BB8-8675-49BA-8BFE-D1E46B7012D0}"/>
              </a:ext>
            </a:extLst>
          </p:cNvPr>
          <p:cNvSpPr txBox="1"/>
          <p:nvPr/>
        </p:nvSpPr>
        <p:spPr>
          <a:xfrm>
            <a:off x="16416" y="7543768"/>
            <a:ext cx="257863" cy="292388"/>
          </a:xfrm>
          <a:prstGeom prst="rect">
            <a:avLst/>
          </a:prstGeom>
          <a:noFill/>
        </p:spPr>
        <p:txBody>
          <a:bodyPr wrap="square" rtlCol="0">
            <a:spAutoFit/>
          </a:bodyPr>
          <a:lstStyle/>
          <a:p>
            <a:r>
              <a:rPr lang="en-US" altLang="zh-CN" sz="1300" dirty="0"/>
              <a:t>C</a:t>
            </a:r>
            <a:endParaRPr lang="zh-CN" altLang="en-US" sz="1300" dirty="0"/>
          </a:p>
        </p:txBody>
      </p:sp>
      <p:sp>
        <p:nvSpPr>
          <p:cNvPr id="16" name="文本框 15">
            <a:extLst>
              <a:ext uri="{FF2B5EF4-FFF2-40B4-BE49-F238E27FC236}">
                <a16:creationId xmlns:a16="http://schemas.microsoft.com/office/drawing/2014/main" id="{F3FE13C6-6BF6-40D1-8F35-473D32EC297C}"/>
              </a:ext>
            </a:extLst>
          </p:cNvPr>
          <p:cNvSpPr txBox="1"/>
          <p:nvPr/>
        </p:nvSpPr>
        <p:spPr>
          <a:xfrm>
            <a:off x="3303251" y="7538985"/>
            <a:ext cx="257863" cy="292388"/>
          </a:xfrm>
          <a:prstGeom prst="rect">
            <a:avLst/>
          </a:prstGeom>
          <a:noFill/>
        </p:spPr>
        <p:txBody>
          <a:bodyPr wrap="square" rtlCol="0">
            <a:spAutoFit/>
          </a:bodyPr>
          <a:lstStyle/>
          <a:p>
            <a:r>
              <a:rPr lang="en-US" altLang="zh-CN" sz="1300" dirty="0"/>
              <a:t>D</a:t>
            </a:r>
            <a:endParaRPr lang="zh-CN" altLang="en-US" sz="1300" dirty="0"/>
          </a:p>
        </p:txBody>
      </p:sp>
      <p:pic>
        <p:nvPicPr>
          <p:cNvPr id="8" name="图片 7">
            <a:extLst>
              <a:ext uri="{FF2B5EF4-FFF2-40B4-BE49-F238E27FC236}">
                <a16:creationId xmlns:a16="http://schemas.microsoft.com/office/drawing/2014/main" id="{7A37BA39-4CC4-44DE-8E80-2825CD2A466A}"/>
              </a:ext>
            </a:extLst>
          </p:cNvPr>
          <p:cNvPicPr>
            <a:picLocks noChangeAspect="1"/>
          </p:cNvPicPr>
          <p:nvPr/>
        </p:nvPicPr>
        <p:blipFill>
          <a:blip r:embed="rId5"/>
          <a:stretch>
            <a:fillRect/>
          </a:stretch>
        </p:blipFill>
        <p:spPr>
          <a:xfrm>
            <a:off x="218515" y="7771190"/>
            <a:ext cx="3164766" cy="2073467"/>
          </a:xfrm>
          <a:prstGeom prst="rect">
            <a:avLst/>
          </a:prstGeom>
        </p:spPr>
      </p:pic>
    </p:spTree>
    <p:extLst>
      <p:ext uri="{BB962C8B-B14F-4D97-AF65-F5344CB8AC3E}">
        <p14:creationId xmlns:p14="http://schemas.microsoft.com/office/powerpoint/2010/main" val="2943883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480E5982-4CDD-4002-89A6-7B192B665601}"/>
              </a:ext>
            </a:extLst>
          </p:cNvPr>
          <p:cNvSpPr txBox="1"/>
          <p:nvPr/>
        </p:nvSpPr>
        <p:spPr>
          <a:xfrm>
            <a:off x="24275" y="0"/>
            <a:ext cx="304800" cy="292388"/>
          </a:xfrm>
          <a:prstGeom prst="rect">
            <a:avLst/>
          </a:prstGeom>
          <a:noFill/>
        </p:spPr>
        <p:txBody>
          <a:bodyPr wrap="square" rtlCol="0">
            <a:spAutoFit/>
          </a:bodyPr>
          <a:lstStyle/>
          <a:p>
            <a:r>
              <a:rPr lang="en-US" altLang="zh-CN" sz="1300" dirty="0"/>
              <a:t>A</a:t>
            </a:r>
            <a:endParaRPr lang="zh-CN" altLang="en-US" sz="1300" dirty="0"/>
          </a:p>
        </p:txBody>
      </p:sp>
      <p:pic>
        <p:nvPicPr>
          <p:cNvPr id="6" name="图片 5">
            <a:extLst>
              <a:ext uri="{FF2B5EF4-FFF2-40B4-BE49-F238E27FC236}">
                <a16:creationId xmlns:a16="http://schemas.microsoft.com/office/drawing/2014/main" id="{E54F6411-5B84-4CE8-947E-2BE831FC34CF}"/>
              </a:ext>
            </a:extLst>
          </p:cNvPr>
          <p:cNvPicPr>
            <a:picLocks noChangeAspect="1"/>
          </p:cNvPicPr>
          <p:nvPr/>
        </p:nvPicPr>
        <p:blipFill>
          <a:blip r:embed="rId2"/>
          <a:stretch>
            <a:fillRect/>
          </a:stretch>
        </p:blipFill>
        <p:spPr>
          <a:xfrm>
            <a:off x="153579" y="0"/>
            <a:ext cx="1784873" cy="2200704"/>
          </a:xfrm>
          <a:prstGeom prst="rect">
            <a:avLst/>
          </a:prstGeom>
        </p:spPr>
      </p:pic>
      <p:sp>
        <p:nvSpPr>
          <p:cNvPr id="7" name="文本框 6">
            <a:extLst>
              <a:ext uri="{FF2B5EF4-FFF2-40B4-BE49-F238E27FC236}">
                <a16:creationId xmlns:a16="http://schemas.microsoft.com/office/drawing/2014/main" id="{DC6AD4ED-3C88-4901-89B2-812B9E851889}"/>
              </a:ext>
            </a:extLst>
          </p:cNvPr>
          <p:cNvSpPr txBox="1"/>
          <p:nvPr/>
        </p:nvSpPr>
        <p:spPr>
          <a:xfrm>
            <a:off x="1885950" y="0"/>
            <a:ext cx="304800" cy="292388"/>
          </a:xfrm>
          <a:prstGeom prst="rect">
            <a:avLst/>
          </a:prstGeom>
          <a:noFill/>
        </p:spPr>
        <p:txBody>
          <a:bodyPr wrap="square" rtlCol="0">
            <a:spAutoFit/>
          </a:bodyPr>
          <a:lstStyle/>
          <a:p>
            <a:r>
              <a:rPr lang="en-US" altLang="zh-CN" sz="1300" dirty="0"/>
              <a:t>B</a:t>
            </a:r>
            <a:endParaRPr lang="zh-CN" altLang="en-US" sz="1300" dirty="0"/>
          </a:p>
        </p:txBody>
      </p:sp>
      <p:pic>
        <p:nvPicPr>
          <p:cNvPr id="10" name="图片 9">
            <a:extLst>
              <a:ext uri="{FF2B5EF4-FFF2-40B4-BE49-F238E27FC236}">
                <a16:creationId xmlns:a16="http://schemas.microsoft.com/office/drawing/2014/main" id="{048B0317-82F3-45A8-A47A-09D4CC36B4C3}"/>
              </a:ext>
            </a:extLst>
          </p:cNvPr>
          <p:cNvPicPr>
            <a:picLocks noChangeAspect="1"/>
          </p:cNvPicPr>
          <p:nvPr/>
        </p:nvPicPr>
        <p:blipFill>
          <a:blip r:embed="rId3"/>
          <a:stretch>
            <a:fillRect/>
          </a:stretch>
        </p:blipFill>
        <p:spPr>
          <a:xfrm>
            <a:off x="4710383" y="62842"/>
            <a:ext cx="1644649" cy="2027811"/>
          </a:xfrm>
          <a:prstGeom prst="rect">
            <a:avLst/>
          </a:prstGeom>
        </p:spPr>
      </p:pic>
      <p:sp>
        <p:nvSpPr>
          <p:cNvPr id="11" name="文本框 10">
            <a:extLst>
              <a:ext uri="{FF2B5EF4-FFF2-40B4-BE49-F238E27FC236}">
                <a16:creationId xmlns:a16="http://schemas.microsoft.com/office/drawing/2014/main" id="{27ACA872-C7E2-4911-BFF6-F45F39D625D5}"/>
              </a:ext>
            </a:extLst>
          </p:cNvPr>
          <p:cNvSpPr txBox="1"/>
          <p:nvPr/>
        </p:nvSpPr>
        <p:spPr>
          <a:xfrm>
            <a:off x="4679155" y="0"/>
            <a:ext cx="304800" cy="292388"/>
          </a:xfrm>
          <a:prstGeom prst="rect">
            <a:avLst/>
          </a:prstGeom>
          <a:noFill/>
        </p:spPr>
        <p:txBody>
          <a:bodyPr wrap="square" rtlCol="0">
            <a:spAutoFit/>
          </a:bodyPr>
          <a:lstStyle/>
          <a:p>
            <a:r>
              <a:rPr lang="en-US" altLang="zh-CN" sz="1300" dirty="0"/>
              <a:t>C</a:t>
            </a:r>
            <a:endParaRPr lang="zh-CN" altLang="en-US" sz="1300" dirty="0"/>
          </a:p>
        </p:txBody>
      </p:sp>
      <p:sp>
        <p:nvSpPr>
          <p:cNvPr id="12" name="文本框 11">
            <a:extLst>
              <a:ext uri="{FF2B5EF4-FFF2-40B4-BE49-F238E27FC236}">
                <a16:creationId xmlns:a16="http://schemas.microsoft.com/office/drawing/2014/main" id="{73ACA58B-7B58-4E72-8A0D-94B7F8C09737}"/>
              </a:ext>
            </a:extLst>
          </p:cNvPr>
          <p:cNvSpPr txBox="1"/>
          <p:nvPr/>
        </p:nvSpPr>
        <p:spPr>
          <a:xfrm>
            <a:off x="24275" y="2067652"/>
            <a:ext cx="304800" cy="292388"/>
          </a:xfrm>
          <a:prstGeom prst="rect">
            <a:avLst/>
          </a:prstGeom>
          <a:noFill/>
        </p:spPr>
        <p:txBody>
          <a:bodyPr wrap="square" rtlCol="0">
            <a:spAutoFit/>
          </a:bodyPr>
          <a:lstStyle/>
          <a:p>
            <a:r>
              <a:rPr lang="en-US" altLang="zh-CN" sz="1300" dirty="0"/>
              <a:t>D</a:t>
            </a:r>
            <a:endParaRPr lang="zh-CN" altLang="en-US" sz="1300" dirty="0"/>
          </a:p>
        </p:txBody>
      </p:sp>
      <p:sp>
        <p:nvSpPr>
          <p:cNvPr id="14" name="文本框 13">
            <a:extLst>
              <a:ext uri="{FF2B5EF4-FFF2-40B4-BE49-F238E27FC236}">
                <a16:creationId xmlns:a16="http://schemas.microsoft.com/office/drawing/2014/main" id="{DB618DA2-F5B2-4C31-AD1E-9DDB0B7D2DAB}"/>
              </a:ext>
            </a:extLst>
          </p:cNvPr>
          <p:cNvSpPr txBox="1"/>
          <p:nvPr/>
        </p:nvSpPr>
        <p:spPr>
          <a:xfrm>
            <a:off x="3531381" y="2107494"/>
            <a:ext cx="304800" cy="292388"/>
          </a:xfrm>
          <a:prstGeom prst="rect">
            <a:avLst/>
          </a:prstGeom>
          <a:noFill/>
        </p:spPr>
        <p:txBody>
          <a:bodyPr wrap="square" rtlCol="0">
            <a:spAutoFit/>
          </a:bodyPr>
          <a:lstStyle/>
          <a:p>
            <a:r>
              <a:rPr lang="en-US" altLang="zh-CN" sz="1300" dirty="0"/>
              <a:t>E</a:t>
            </a:r>
            <a:endParaRPr lang="zh-CN" altLang="en-US" sz="1300" dirty="0"/>
          </a:p>
        </p:txBody>
      </p:sp>
      <p:sp>
        <p:nvSpPr>
          <p:cNvPr id="15" name="文本框 14">
            <a:extLst>
              <a:ext uri="{FF2B5EF4-FFF2-40B4-BE49-F238E27FC236}">
                <a16:creationId xmlns:a16="http://schemas.microsoft.com/office/drawing/2014/main" id="{99F100A5-4864-4E23-B503-7062386E0A6F}"/>
              </a:ext>
            </a:extLst>
          </p:cNvPr>
          <p:cNvSpPr txBox="1"/>
          <p:nvPr/>
        </p:nvSpPr>
        <p:spPr>
          <a:xfrm>
            <a:off x="24275" y="3937518"/>
            <a:ext cx="304800" cy="292388"/>
          </a:xfrm>
          <a:prstGeom prst="rect">
            <a:avLst/>
          </a:prstGeom>
          <a:noFill/>
        </p:spPr>
        <p:txBody>
          <a:bodyPr wrap="square" rtlCol="0">
            <a:spAutoFit/>
          </a:bodyPr>
          <a:lstStyle/>
          <a:p>
            <a:r>
              <a:rPr lang="en-US" altLang="zh-CN" sz="1300" dirty="0"/>
              <a:t>F</a:t>
            </a:r>
            <a:endParaRPr lang="zh-CN" altLang="en-US" sz="1300" dirty="0"/>
          </a:p>
        </p:txBody>
      </p:sp>
      <p:sp>
        <p:nvSpPr>
          <p:cNvPr id="19" name="文本框 18">
            <a:extLst>
              <a:ext uri="{FF2B5EF4-FFF2-40B4-BE49-F238E27FC236}">
                <a16:creationId xmlns:a16="http://schemas.microsoft.com/office/drawing/2014/main" id="{16526D34-5126-422D-B22C-4DDCD5218C50}"/>
              </a:ext>
            </a:extLst>
          </p:cNvPr>
          <p:cNvSpPr txBox="1"/>
          <p:nvPr/>
        </p:nvSpPr>
        <p:spPr>
          <a:xfrm>
            <a:off x="3276202" y="3938180"/>
            <a:ext cx="304800" cy="292388"/>
          </a:xfrm>
          <a:prstGeom prst="rect">
            <a:avLst/>
          </a:prstGeom>
          <a:noFill/>
        </p:spPr>
        <p:txBody>
          <a:bodyPr wrap="square" rtlCol="0">
            <a:spAutoFit/>
          </a:bodyPr>
          <a:lstStyle/>
          <a:p>
            <a:r>
              <a:rPr lang="en-US" altLang="zh-CN" sz="1300" dirty="0"/>
              <a:t>G</a:t>
            </a:r>
            <a:endParaRPr lang="zh-CN" altLang="en-US" sz="1300" dirty="0"/>
          </a:p>
        </p:txBody>
      </p:sp>
      <p:sp>
        <p:nvSpPr>
          <p:cNvPr id="21" name="文本框 20">
            <a:extLst>
              <a:ext uri="{FF2B5EF4-FFF2-40B4-BE49-F238E27FC236}">
                <a16:creationId xmlns:a16="http://schemas.microsoft.com/office/drawing/2014/main" id="{F319ECF8-B534-47D1-8457-B2D679B3952A}"/>
              </a:ext>
            </a:extLst>
          </p:cNvPr>
          <p:cNvSpPr txBox="1"/>
          <p:nvPr/>
        </p:nvSpPr>
        <p:spPr>
          <a:xfrm>
            <a:off x="69170" y="5968881"/>
            <a:ext cx="304800" cy="292388"/>
          </a:xfrm>
          <a:prstGeom prst="rect">
            <a:avLst/>
          </a:prstGeom>
          <a:noFill/>
        </p:spPr>
        <p:txBody>
          <a:bodyPr wrap="square" rtlCol="0">
            <a:spAutoFit/>
          </a:bodyPr>
          <a:lstStyle/>
          <a:p>
            <a:r>
              <a:rPr lang="en-US" altLang="zh-CN" sz="1300"/>
              <a:t>H</a:t>
            </a:r>
            <a:endParaRPr lang="zh-CN" altLang="en-US" sz="1300" dirty="0"/>
          </a:p>
        </p:txBody>
      </p:sp>
      <p:sp>
        <p:nvSpPr>
          <p:cNvPr id="22" name="文本框 21">
            <a:extLst>
              <a:ext uri="{FF2B5EF4-FFF2-40B4-BE49-F238E27FC236}">
                <a16:creationId xmlns:a16="http://schemas.microsoft.com/office/drawing/2014/main" id="{7242454B-885B-4372-909C-D90C91A53989}"/>
              </a:ext>
            </a:extLst>
          </p:cNvPr>
          <p:cNvSpPr txBox="1"/>
          <p:nvPr/>
        </p:nvSpPr>
        <p:spPr>
          <a:xfrm>
            <a:off x="143379" y="7885199"/>
            <a:ext cx="256171" cy="301488"/>
          </a:xfrm>
          <a:prstGeom prst="rect">
            <a:avLst/>
          </a:prstGeom>
          <a:noFill/>
        </p:spPr>
        <p:txBody>
          <a:bodyPr wrap="square" rtlCol="0">
            <a:spAutoFit/>
          </a:bodyPr>
          <a:lstStyle/>
          <a:p>
            <a:r>
              <a:rPr lang="en-US" altLang="zh-CN" sz="1300" dirty="0"/>
              <a:t>I</a:t>
            </a:r>
            <a:endParaRPr lang="zh-CN" altLang="en-US" sz="1300" dirty="0"/>
          </a:p>
        </p:txBody>
      </p:sp>
      <p:sp>
        <p:nvSpPr>
          <p:cNvPr id="23" name="文本框 22">
            <a:extLst>
              <a:ext uri="{FF2B5EF4-FFF2-40B4-BE49-F238E27FC236}">
                <a16:creationId xmlns:a16="http://schemas.microsoft.com/office/drawing/2014/main" id="{C5DD9BC4-45BF-4A87-A195-FCBE7AC8572B}"/>
              </a:ext>
            </a:extLst>
          </p:cNvPr>
          <p:cNvSpPr txBox="1"/>
          <p:nvPr/>
        </p:nvSpPr>
        <p:spPr>
          <a:xfrm>
            <a:off x="3747065" y="7889749"/>
            <a:ext cx="304800" cy="292388"/>
          </a:xfrm>
          <a:prstGeom prst="rect">
            <a:avLst/>
          </a:prstGeom>
          <a:noFill/>
        </p:spPr>
        <p:txBody>
          <a:bodyPr wrap="square" rtlCol="0">
            <a:spAutoFit/>
          </a:bodyPr>
          <a:lstStyle/>
          <a:p>
            <a:r>
              <a:rPr lang="en-US" altLang="zh-CN" sz="1300" dirty="0"/>
              <a:t>J</a:t>
            </a:r>
            <a:endParaRPr lang="zh-CN" altLang="en-US" sz="1300" dirty="0"/>
          </a:p>
        </p:txBody>
      </p:sp>
      <p:pic>
        <p:nvPicPr>
          <p:cNvPr id="24" name="图片 23">
            <a:extLst>
              <a:ext uri="{FF2B5EF4-FFF2-40B4-BE49-F238E27FC236}">
                <a16:creationId xmlns:a16="http://schemas.microsoft.com/office/drawing/2014/main" id="{A7D0ABC8-A9FC-431C-851C-14DDF4DBFC7F}"/>
              </a:ext>
            </a:extLst>
          </p:cNvPr>
          <p:cNvPicPr>
            <a:picLocks noChangeAspect="1"/>
          </p:cNvPicPr>
          <p:nvPr/>
        </p:nvPicPr>
        <p:blipFill>
          <a:blip r:embed="rId4"/>
          <a:stretch>
            <a:fillRect/>
          </a:stretch>
        </p:blipFill>
        <p:spPr>
          <a:xfrm>
            <a:off x="1856929" y="5977691"/>
            <a:ext cx="1702584" cy="2012677"/>
          </a:xfrm>
          <a:prstGeom prst="rect">
            <a:avLst/>
          </a:prstGeom>
        </p:spPr>
      </p:pic>
      <p:pic>
        <p:nvPicPr>
          <p:cNvPr id="25" name="图片 24">
            <a:extLst>
              <a:ext uri="{FF2B5EF4-FFF2-40B4-BE49-F238E27FC236}">
                <a16:creationId xmlns:a16="http://schemas.microsoft.com/office/drawing/2014/main" id="{65978E5D-C1A6-41C4-A372-3B095E59A334}"/>
              </a:ext>
            </a:extLst>
          </p:cNvPr>
          <p:cNvPicPr>
            <a:picLocks noChangeAspect="1"/>
          </p:cNvPicPr>
          <p:nvPr/>
        </p:nvPicPr>
        <p:blipFill>
          <a:blip r:embed="rId5"/>
          <a:stretch>
            <a:fillRect/>
          </a:stretch>
        </p:blipFill>
        <p:spPr>
          <a:xfrm>
            <a:off x="3648480" y="5980473"/>
            <a:ext cx="1652157" cy="1980286"/>
          </a:xfrm>
          <a:prstGeom prst="rect">
            <a:avLst/>
          </a:prstGeom>
        </p:spPr>
      </p:pic>
      <p:pic>
        <p:nvPicPr>
          <p:cNvPr id="26" name="图片 25">
            <a:extLst>
              <a:ext uri="{FF2B5EF4-FFF2-40B4-BE49-F238E27FC236}">
                <a16:creationId xmlns:a16="http://schemas.microsoft.com/office/drawing/2014/main" id="{E85FEC5E-C26B-4415-B00C-CA71FEFEA66E}"/>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2000" contrast="17000"/>
                    </a14:imgEffect>
                  </a14:imgLayer>
                </a14:imgProps>
              </a:ext>
            </a:extLst>
          </a:blip>
          <a:stretch>
            <a:fillRect/>
          </a:stretch>
        </p:blipFill>
        <p:spPr>
          <a:xfrm>
            <a:off x="4097227" y="8455116"/>
            <a:ext cx="941324" cy="1078915"/>
          </a:xfrm>
          <a:prstGeom prst="rect">
            <a:avLst/>
          </a:prstGeom>
        </p:spPr>
      </p:pic>
      <p:cxnSp>
        <p:nvCxnSpPr>
          <p:cNvPr id="27" name="直接连接符 26">
            <a:extLst>
              <a:ext uri="{FF2B5EF4-FFF2-40B4-BE49-F238E27FC236}">
                <a16:creationId xmlns:a16="http://schemas.microsoft.com/office/drawing/2014/main" id="{BA305D58-D008-4E22-8BF0-5C88FF7698BE}"/>
              </a:ext>
            </a:extLst>
          </p:cNvPr>
          <p:cNvCxnSpPr/>
          <p:nvPr/>
        </p:nvCxnSpPr>
        <p:spPr>
          <a:xfrm>
            <a:off x="4117831" y="8240235"/>
            <a:ext cx="900117" cy="0"/>
          </a:xfrm>
          <a:prstGeom prst="line">
            <a:avLst/>
          </a:prstGeom>
        </p:spPr>
        <p:style>
          <a:lnRef idx="1">
            <a:schemeClr val="dk1"/>
          </a:lnRef>
          <a:fillRef idx="0">
            <a:schemeClr val="dk1"/>
          </a:fillRef>
          <a:effectRef idx="0">
            <a:schemeClr val="dk1"/>
          </a:effectRef>
          <a:fontRef idx="minor">
            <a:schemeClr val="tx1"/>
          </a:fontRef>
        </p:style>
      </p:cxnSp>
      <p:cxnSp>
        <p:nvCxnSpPr>
          <p:cNvPr id="28" name="直接连接符 27">
            <a:extLst>
              <a:ext uri="{FF2B5EF4-FFF2-40B4-BE49-F238E27FC236}">
                <a16:creationId xmlns:a16="http://schemas.microsoft.com/office/drawing/2014/main" id="{5E4EA039-4F88-4EA9-9DDD-6E21F8488F93}"/>
              </a:ext>
            </a:extLst>
          </p:cNvPr>
          <p:cNvCxnSpPr>
            <a:cxnSpLocks/>
          </p:cNvCxnSpPr>
          <p:nvPr/>
        </p:nvCxnSpPr>
        <p:spPr>
          <a:xfrm>
            <a:off x="4567889" y="8049755"/>
            <a:ext cx="2431" cy="341668"/>
          </a:xfrm>
          <a:prstGeom prst="line">
            <a:avLst/>
          </a:prstGeom>
        </p:spPr>
        <p:style>
          <a:lnRef idx="1">
            <a:schemeClr val="dk1"/>
          </a:lnRef>
          <a:fillRef idx="0">
            <a:schemeClr val="dk1"/>
          </a:fillRef>
          <a:effectRef idx="0">
            <a:schemeClr val="dk1"/>
          </a:effectRef>
          <a:fontRef idx="minor">
            <a:schemeClr val="tx1"/>
          </a:fontRef>
        </p:style>
      </p:cxnSp>
      <p:sp>
        <p:nvSpPr>
          <p:cNvPr id="29" name="文本框 28">
            <a:extLst>
              <a:ext uri="{FF2B5EF4-FFF2-40B4-BE49-F238E27FC236}">
                <a16:creationId xmlns:a16="http://schemas.microsoft.com/office/drawing/2014/main" id="{18B592A6-7343-468E-AE25-8E28EF8DFB9C}"/>
              </a:ext>
            </a:extLst>
          </p:cNvPr>
          <p:cNvSpPr txBox="1"/>
          <p:nvPr/>
        </p:nvSpPr>
        <p:spPr>
          <a:xfrm>
            <a:off x="4043324" y="7992605"/>
            <a:ext cx="524565" cy="215444"/>
          </a:xfrm>
          <a:prstGeom prst="rect">
            <a:avLst/>
          </a:prstGeom>
          <a:noFill/>
        </p:spPr>
        <p:txBody>
          <a:bodyPr wrap="square" rtlCol="0">
            <a:spAutoFit/>
          </a:bodyPr>
          <a:lstStyle/>
          <a:p>
            <a:r>
              <a:rPr lang="en-US" altLang="zh-CN" sz="800" b="1" dirty="0"/>
              <a:t>SH-STC</a:t>
            </a:r>
            <a:endParaRPr lang="zh-CN" altLang="en-US" sz="800" b="1" dirty="0"/>
          </a:p>
        </p:txBody>
      </p:sp>
      <p:sp>
        <p:nvSpPr>
          <p:cNvPr id="30" name="文本框 29">
            <a:extLst>
              <a:ext uri="{FF2B5EF4-FFF2-40B4-BE49-F238E27FC236}">
                <a16:creationId xmlns:a16="http://schemas.microsoft.com/office/drawing/2014/main" id="{708B617E-D21D-40E1-9A9D-428543532A1A}"/>
              </a:ext>
            </a:extLst>
          </p:cNvPr>
          <p:cNvSpPr txBox="1"/>
          <p:nvPr/>
        </p:nvSpPr>
        <p:spPr>
          <a:xfrm>
            <a:off x="4051942" y="8226551"/>
            <a:ext cx="518378" cy="215444"/>
          </a:xfrm>
          <a:prstGeom prst="rect">
            <a:avLst/>
          </a:prstGeom>
          <a:noFill/>
        </p:spPr>
        <p:txBody>
          <a:bodyPr wrap="square" rtlCol="0">
            <a:spAutoFit/>
          </a:bodyPr>
          <a:lstStyle/>
          <a:p>
            <a:r>
              <a:rPr lang="en-US" altLang="zh-CN" sz="800" b="1" dirty="0"/>
              <a:t>SC-STC</a:t>
            </a:r>
            <a:endParaRPr lang="zh-CN" altLang="en-US" sz="800" b="1" dirty="0"/>
          </a:p>
        </p:txBody>
      </p:sp>
      <p:sp>
        <p:nvSpPr>
          <p:cNvPr id="31" name="文本框 30">
            <a:extLst>
              <a:ext uri="{FF2B5EF4-FFF2-40B4-BE49-F238E27FC236}">
                <a16:creationId xmlns:a16="http://schemas.microsoft.com/office/drawing/2014/main" id="{FC925C18-7A5D-4C6B-A075-E8367E0AE307}"/>
              </a:ext>
            </a:extLst>
          </p:cNvPr>
          <p:cNvSpPr txBox="1"/>
          <p:nvPr/>
        </p:nvSpPr>
        <p:spPr>
          <a:xfrm>
            <a:off x="4572533" y="8226551"/>
            <a:ext cx="663749" cy="215444"/>
          </a:xfrm>
          <a:prstGeom prst="rect">
            <a:avLst/>
          </a:prstGeom>
          <a:noFill/>
        </p:spPr>
        <p:txBody>
          <a:bodyPr wrap="square" rtlCol="0">
            <a:spAutoFit/>
          </a:bodyPr>
          <a:lstStyle/>
          <a:p>
            <a:r>
              <a:rPr lang="en-US" altLang="zh-CN" sz="800" b="1" dirty="0"/>
              <a:t>SC-HFD</a:t>
            </a:r>
            <a:endParaRPr lang="zh-CN" altLang="en-US" sz="800" b="1" dirty="0"/>
          </a:p>
        </p:txBody>
      </p:sp>
      <p:sp>
        <p:nvSpPr>
          <p:cNvPr id="32" name="文本框 31">
            <a:extLst>
              <a:ext uri="{FF2B5EF4-FFF2-40B4-BE49-F238E27FC236}">
                <a16:creationId xmlns:a16="http://schemas.microsoft.com/office/drawing/2014/main" id="{D6D73091-2FF2-46AB-ABFB-100A955F8061}"/>
              </a:ext>
            </a:extLst>
          </p:cNvPr>
          <p:cNvSpPr txBox="1"/>
          <p:nvPr/>
        </p:nvSpPr>
        <p:spPr>
          <a:xfrm>
            <a:off x="4567889" y="7996160"/>
            <a:ext cx="663749" cy="215444"/>
          </a:xfrm>
          <a:prstGeom prst="rect">
            <a:avLst/>
          </a:prstGeom>
          <a:noFill/>
        </p:spPr>
        <p:txBody>
          <a:bodyPr wrap="square" rtlCol="0">
            <a:spAutoFit/>
          </a:bodyPr>
          <a:lstStyle/>
          <a:p>
            <a:r>
              <a:rPr lang="en-US" altLang="zh-CN" sz="800" b="1" dirty="0"/>
              <a:t>SH-HFD</a:t>
            </a:r>
            <a:endParaRPr lang="zh-CN" altLang="en-US" sz="800" b="1" dirty="0"/>
          </a:p>
        </p:txBody>
      </p:sp>
      <p:pic>
        <p:nvPicPr>
          <p:cNvPr id="35" name="图片 34">
            <a:extLst>
              <a:ext uri="{FF2B5EF4-FFF2-40B4-BE49-F238E27FC236}">
                <a16:creationId xmlns:a16="http://schemas.microsoft.com/office/drawing/2014/main" id="{8A7DC9AA-B0BA-4FBA-8B4F-6153E02ECA3B}"/>
              </a:ext>
            </a:extLst>
          </p:cNvPr>
          <p:cNvPicPr>
            <a:picLocks noChangeAspect="1"/>
          </p:cNvPicPr>
          <p:nvPr/>
        </p:nvPicPr>
        <p:blipFill>
          <a:blip r:embed="rId8"/>
          <a:stretch>
            <a:fillRect/>
          </a:stretch>
        </p:blipFill>
        <p:spPr>
          <a:xfrm>
            <a:off x="253698" y="5981444"/>
            <a:ext cx="1619115" cy="1914005"/>
          </a:xfrm>
          <a:prstGeom prst="rect">
            <a:avLst/>
          </a:prstGeom>
        </p:spPr>
      </p:pic>
      <p:sp>
        <p:nvSpPr>
          <p:cNvPr id="36" name="文本框 35">
            <a:extLst>
              <a:ext uri="{FF2B5EF4-FFF2-40B4-BE49-F238E27FC236}">
                <a16:creationId xmlns:a16="http://schemas.microsoft.com/office/drawing/2014/main" id="{5A79CC62-4A92-4EA1-8DB1-3748DA4D2D9C}"/>
              </a:ext>
            </a:extLst>
          </p:cNvPr>
          <p:cNvSpPr txBox="1"/>
          <p:nvPr/>
        </p:nvSpPr>
        <p:spPr>
          <a:xfrm>
            <a:off x="38338" y="9747126"/>
            <a:ext cx="304800" cy="292388"/>
          </a:xfrm>
          <a:prstGeom prst="rect">
            <a:avLst/>
          </a:prstGeom>
          <a:noFill/>
        </p:spPr>
        <p:txBody>
          <a:bodyPr wrap="square" rtlCol="0">
            <a:spAutoFit/>
          </a:bodyPr>
          <a:lstStyle/>
          <a:p>
            <a:r>
              <a:rPr lang="en-US" altLang="zh-CN" sz="1300" dirty="0"/>
              <a:t>K</a:t>
            </a:r>
            <a:endParaRPr lang="zh-CN" altLang="en-US" sz="1300" dirty="0"/>
          </a:p>
        </p:txBody>
      </p:sp>
      <p:pic>
        <p:nvPicPr>
          <p:cNvPr id="39" name="图片 38">
            <a:extLst>
              <a:ext uri="{FF2B5EF4-FFF2-40B4-BE49-F238E27FC236}">
                <a16:creationId xmlns:a16="http://schemas.microsoft.com/office/drawing/2014/main" id="{B8B10D2E-4F1A-4549-94B8-0D58F942056E}"/>
              </a:ext>
            </a:extLst>
          </p:cNvPr>
          <p:cNvPicPr>
            <a:picLocks noChangeAspect="1"/>
          </p:cNvPicPr>
          <p:nvPr/>
        </p:nvPicPr>
        <p:blipFill>
          <a:blip r:embed="rId9"/>
          <a:stretch>
            <a:fillRect/>
          </a:stretch>
        </p:blipFill>
        <p:spPr>
          <a:xfrm>
            <a:off x="136117" y="9777441"/>
            <a:ext cx="4055538" cy="1662150"/>
          </a:xfrm>
          <a:prstGeom prst="rect">
            <a:avLst/>
          </a:prstGeom>
        </p:spPr>
      </p:pic>
      <p:sp>
        <p:nvSpPr>
          <p:cNvPr id="41" name="文本框 40">
            <a:extLst>
              <a:ext uri="{FF2B5EF4-FFF2-40B4-BE49-F238E27FC236}">
                <a16:creationId xmlns:a16="http://schemas.microsoft.com/office/drawing/2014/main" id="{66367A36-86F0-4A08-BDED-3DD40D891BE8}"/>
              </a:ext>
            </a:extLst>
          </p:cNvPr>
          <p:cNvSpPr txBox="1"/>
          <p:nvPr/>
        </p:nvSpPr>
        <p:spPr>
          <a:xfrm>
            <a:off x="4322159" y="9729116"/>
            <a:ext cx="304800" cy="292388"/>
          </a:xfrm>
          <a:prstGeom prst="rect">
            <a:avLst/>
          </a:prstGeom>
          <a:noFill/>
        </p:spPr>
        <p:txBody>
          <a:bodyPr wrap="square" rtlCol="0">
            <a:spAutoFit/>
          </a:bodyPr>
          <a:lstStyle/>
          <a:p>
            <a:r>
              <a:rPr lang="en-US" altLang="zh-CN" sz="1300" dirty="0"/>
              <a:t>L</a:t>
            </a:r>
            <a:endParaRPr lang="zh-CN" altLang="en-US" sz="1300" dirty="0"/>
          </a:p>
        </p:txBody>
      </p:sp>
      <p:pic>
        <p:nvPicPr>
          <p:cNvPr id="3" name="图片 2">
            <a:extLst>
              <a:ext uri="{FF2B5EF4-FFF2-40B4-BE49-F238E27FC236}">
                <a16:creationId xmlns:a16="http://schemas.microsoft.com/office/drawing/2014/main" id="{DD9D0559-E4F7-458E-A1D0-9BFC1A63034B}"/>
              </a:ext>
            </a:extLst>
          </p:cNvPr>
          <p:cNvPicPr>
            <a:picLocks noChangeAspect="1"/>
          </p:cNvPicPr>
          <p:nvPr/>
        </p:nvPicPr>
        <p:blipFill>
          <a:blip r:embed="rId10"/>
          <a:stretch>
            <a:fillRect/>
          </a:stretch>
        </p:blipFill>
        <p:spPr>
          <a:xfrm>
            <a:off x="3372556" y="4067087"/>
            <a:ext cx="1490549" cy="1986233"/>
          </a:xfrm>
          <a:prstGeom prst="rect">
            <a:avLst/>
          </a:prstGeom>
        </p:spPr>
      </p:pic>
      <p:pic>
        <p:nvPicPr>
          <p:cNvPr id="16" name="图片 15">
            <a:extLst>
              <a:ext uri="{FF2B5EF4-FFF2-40B4-BE49-F238E27FC236}">
                <a16:creationId xmlns:a16="http://schemas.microsoft.com/office/drawing/2014/main" id="{33DB2665-E888-45BA-B39A-372719285CD6}"/>
              </a:ext>
            </a:extLst>
          </p:cNvPr>
          <p:cNvPicPr>
            <a:picLocks noChangeAspect="1"/>
          </p:cNvPicPr>
          <p:nvPr/>
        </p:nvPicPr>
        <p:blipFill>
          <a:blip r:embed="rId11"/>
          <a:stretch>
            <a:fillRect/>
          </a:stretch>
        </p:blipFill>
        <p:spPr>
          <a:xfrm>
            <a:off x="253698" y="7933773"/>
            <a:ext cx="3478783" cy="1657675"/>
          </a:xfrm>
          <a:prstGeom prst="rect">
            <a:avLst/>
          </a:prstGeom>
        </p:spPr>
      </p:pic>
      <p:pic>
        <p:nvPicPr>
          <p:cNvPr id="33" name="图片 32">
            <a:extLst>
              <a:ext uri="{FF2B5EF4-FFF2-40B4-BE49-F238E27FC236}">
                <a16:creationId xmlns:a16="http://schemas.microsoft.com/office/drawing/2014/main" id="{CAF0F459-4262-4657-813E-2E4D35A854AA}"/>
              </a:ext>
            </a:extLst>
          </p:cNvPr>
          <p:cNvPicPr>
            <a:picLocks noChangeAspect="1"/>
          </p:cNvPicPr>
          <p:nvPr/>
        </p:nvPicPr>
        <p:blipFill>
          <a:blip r:embed="rId12"/>
          <a:stretch>
            <a:fillRect/>
          </a:stretch>
        </p:blipFill>
        <p:spPr>
          <a:xfrm>
            <a:off x="4358853" y="9838686"/>
            <a:ext cx="1746953" cy="2101229"/>
          </a:xfrm>
          <a:prstGeom prst="rect">
            <a:avLst/>
          </a:prstGeom>
        </p:spPr>
      </p:pic>
      <p:pic>
        <p:nvPicPr>
          <p:cNvPr id="40" name="图片 39">
            <a:extLst>
              <a:ext uri="{FF2B5EF4-FFF2-40B4-BE49-F238E27FC236}">
                <a16:creationId xmlns:a16="http://schemas.microsoft.com/office/drawing/2014/main" id="{AB0B4561-35D0-444B-A05C-7112D2A5ED96}"/>
              </a:ext>
            </a:extLst>
          </p:cNvPr>
          <p:cNvPicPr>
            <a:picLocks noChangeAspect="1"/>
          </p:cNvPicPr>
          <p:nvPr/>
        </p:nvPicPr>
        <p:blipFill>
          <a:blip r:embed="rId13"/>
          <a:stretch>
            <a:fillRect/>
          </a:stretch>
        </p:blipFill>
        <p:spPr>
          <a:xfrm>
            <a:off x="136116" y="4099015"/>
            <a:ext cx="2953537" cy="1754821"/>
          </a:xfrm>
          <a:prstGeom prst="rect">
            <a:avLst/>
          </a:prstGeom>
        </p:spPr>
      </p:pic>
      <p:pic>
        <p:nvPicPr>
          <p:cNvPr id="42" name="图片 41">
            <a:extLst>
              <a:ext uri="{FF2B5EF4-FFF2-40B4-BE49-F238E27FC236}">
                <a16:creationId xmlns:a16="http://schemas.microsoft.com/office/drawing/2014/main" id="{361CC5EC-F0B8-43ED-91F3-F6A9E8DBC151}"/>
              </a:ext>
            </a:extLst>
          </p:cNvPr>
          <p:cNvPicPr>
            <a:picLocks noChangeAspect="1"/>
          </p:cNvPicPr>
          <p:nvPr/>
        </p:nvPicPr>
        <p:blipFill>
          <a:blip r:embed="rId14"/>
          <a:stretch>
            <a:fillRect/>
          </a:stretch>
        </p:blipFill>
        <p:spPr>
          <a:xfrm>
            <a:off x="3662422" y="2207005"/>
            <a:ext cx="3142528" cy="1867109"/>
          </a:xfrm>
          <a:prstGeom prst="rect">
            <a:avLst/>
          </a:prstGeom>
        </p:spPr>
      </p:pic>
      <p:pic>
        <p:nvPicPr>
          <p:cNvPr id="45" name="图片 44">
            <a:extLst>
              <a:ext uri="{FF2B5EF4-FFF2-40B4-BE49-F238E27FC236}">
                <a16:creationId xmlns:a16="http://schemas.microsoft.com/office/drawing/2014/main" id="{050E3843-E212-4FF1-BA9B-4ECBBE44D9AD}"/>
              </a:ext>
            </a:extLst>
          </p:cNvPr>
          <p:cNvPicPr>
            <a:picLocks noChangeAspect="1"/>
          </p:cNvPicPr>
          <p:nvPr/>
        </p:nvPicPr>
        <p:blipFill>
          <a:blip r:embed="rId15"/>
          <a:stretch>
            <a:fillRect/>
          </a:stretch>
        </p:blipFill>
        <p:spPr>
          <a:xfrm>
            <a:off x="2139842" y="167293"/>
            <a:ext cx="2570541" cy="1693813"/>
          </a:xfrm>
          <a:prstGeom prst="rect">
            <a:avLst/>
          </a:prstGeom>
        </p:spPr>
      </p:pic>
      <p:pic>
        <p:nvPicPr>
          <p:cNvPr id="2" name="图片 1">
            <a:extLst>
              <a:ext uri="{FF2B5EF4-FFF2-40B4-BE49-F238E27FC236}">
                <a16:creationId xmlns:a16="http://schemas.microsoft.com/office/drawing/2014/main" id="{7FBCF0F7-B1B1-40CE-9BCD-94F24AD080EF}"/>
              </a:ext>
            </a:extLst>
          </p:cNvPr>
          <p:cNvPicPr>
            <a:picLocks noChangeAspect="1"/>
          </p:cNvPicPr>
          <p:nvPr/>
        </p:nvPicPr>
        <p:blipFill>
          <a:blip r:embed="rId16"/>
          <a:stretch>
            <a:fillRect/>
          </a:stretch>
        </p:blipFill>
        <p:spPr>
          <a:xfrm>
            <a:off x="67483" y="2144459"/>
            <a:ext cx="3513519" cy="1897033"/>
          </a:xfrm>
          <a:prstGeom prst="rect">
            <a:avLst/>
          </a:prstGeom>
        </p:spPr>
      </p:pic>
      <p:sp>
        <p:nvSpPr>
          <p:cNvPr id="51" name="文本框 50">
            <a:extLst>
              <a:ext uri="{FF2B5EF4-FFF2-40B4-BE49-F238E27FC236}">
                <a16:creationId xmlns:a16="http://schemas.microsoft.com/office/drawing/2014/main" id="{07090883-D6DB-47E6-90B1-08B9184AC44C}"/>
              </a:ext>
            </a:extLst>
          </p:cNvPr>
          <p:cNvSpPr txBox="1"/>
          <p:nvPr/>
        </p:nvSpPr>
        <p:spPr>
          <a:xfrm>
            <a:off x="1885325" y="5981444"/>
            <a:ext cx="304800" cy="292388"/>
          </a:xfrm>
          <a:prstGeom prst="rect">
            <a:avLst/>
          </a:prstGeom>
          <a:noFill/>
        </p:spPr>
        <p:txBody>
          <a:bodyPr wrap="square" rtlCol="0">
            <a:spAutoFit/>
          </a:bodyPr>
          <a:lstStyle/>
          <a:p>
            <a:endParaRPr lang="zh-CN" altLang="en-US" sz="1300" dirty="0"/>
          </a:p>
        </p:txBody>
      </p:sp>
    </p:spTree>
    <p:extLst>
      <p:ext uri="{BB962C8B-B14F-4D97-AF65-F5344CB8AC3E}">
        <p14:creationId xmlns:p14="http://schemas.microsoft.com/office/powerpoint/2010/main" val="1977159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D963914-6BAC-413B-A0FB-A77C45DED624}"/>
              </a:ext>
            </a:extLst>
          </p:cNvPr>
          <p:cNvSpPr txBox="1"/>
          <p:nvPr/>
        </p:nvSpPr>
        <p:spPr>
          <a:xfrm>
            <a:off x="92075" y="4062600"/>
            <a:ext cx="6673850" cy="4693593"/>
          </a:xfrm>
          <a:prstGeom prst="rect">
            <a:avLst/>
          </a:prstGeom>
          <a:noFill/>
        </p:spPr>
        <p:txBody>
          <a:bodyPr wrap="square" rtlCol="0">
            <a:spAutoFit/>
          </a:bodyPr>
          <a:lstStyle/>
          <a:p>
            <a:r>
              <a:rPr lang="en-US" altLang="zh-CN" sz="1300" b="1" dirty="0"/>
              <a:t>Fig.3: Adeno-associated virus (AAV)-shRNA mediated knock-down of hepatic </a:t>
            </a:r>
            <a:r>
              <a:rPr lang="en-US" altLang="zh-CN" sz="1300" b="1" dirty="0" err="1"/>
              <a:t>autotaxin</a:t>
            </a:r>
            <a:r>
              <a:rPr lang="en-US" altLang="zh-CN" sz="1300" b="1" dirty="0"/>
              <a:t> significantly alleviated high-fat diet induced fatty liver</a:t>
            </a:r>
          </a:p>
          <a:p>
            <a:r>
              <a:rPr lang="en-US" altLang="zh-CN" sz="1300" dirty="0"/>
              <a:t>6-week-old C57BL/6N male mice (n=6-8) were subjected to virus injection intravenously through tail vein (AAV-shRNA-</a:t>
            </a:r>
            <a:r>
              <a:rPr lang="en-US" altLang="zh-CN" sz="1300" dirty="0" err="1"/>
              <a:t>autotaxin</a:t>
            </a:r>
            <a:r>
              <a:rPr lang="en-US" altLang="zh-CN" sz="1300" dirty="0"/>
              <a:t> or AAV-shRNA-scramble as a control, 5x10</a:t>
            </a:r>
            <a:r>
              <a:rPr lang="en-US" altLang="zh-CN" sz="1300" baseline="30000" dirty="0"/>
              <a:t>10</a:t>
            </a:r>
            <a:r>
              <a:rPr lang="en-US" altLang="zh-CN" sz="1300" dirty="0"/>
              <a:t> G.C./mouse). Mice were simultaneously fed on standard chow diet (STC) or high-fat diet (HFD) for 15 weeks and sacrificed at the end of 15</a:t>
            </a:r>
            <a:r>
              <a:rPr lang="en-US" altLang="zh-CN" sz="1300" baseline="30000" dirty="0"/>
              <a:t>th</a:t>
            </a:r>
            <a:r>
              <a:rPr lang="en-US" altLang="zh-CN" sz="1300" dirty="0"/>
              <a:t> week. Metabolic parameters were measured at indicated time points after the initiation of study. </a:t>
            </a:r>
          </a:p>
          <a:p>
            <a:r>
              <a:rPr lang="en-US" altLang="zh-CN" sz="1300" dirty="0"/>
              <a:t>A-D: Successful knock-down of hepatic </a:t>
            </a:r>
            <a:r>
              <a:rPr lang="en-US" altLang="zh-CN" sz="1300" dirty="0" err="1"/>
              <a:t>autotaxin</a:t>
            </a:r>
            <a:r>
              <a:rPr lang="en-US" altLang="zh-CN" sz="1300" dirty="0"/>
              <a:t> proved by liver mRNA level of </a:t>
            </a:r>
            <a:r>
              <a:rPr lang="en-US" altLang="zh-CN" sz="1300" i="1" dirty="0"/>
              <a:t>Enpp2 </a:t>
            </a:r>
            <a:r>
              <a:rPr lang="en-US" altLang="zh-CN" sz="1300" dirty="0"/>
              <a:t>(A)</a:t>
            </a:r>
            <a:r>
              <a:rPr lang="en-US" altLang="zh-CN" sz="1300" i="1" dirty="0"/>
              <a:t>, </a:t>
            </a:r>
            <a:r>
              <a:rPr lang="en-US" altLang="zh-CN" sz="1300" dirty="0"/>
              <a:t>time-dependent change in serum ATX level (B) and </a:t>
            </a:r>
            <a:r>
              <a:rPr lang="en-US" altLang="zh-CN" sz="1300" dirty="0" err="1"/>
              <a:t>LysoPLD</a:t>
            </a:r>
            <a:r>
              <a:rPr lang="en-US" altLang="zh-CN" sz="1300" dirty="0"/>
              <a:t> (LPD) activity of mice serum measured by TOOS assay (C). D: Change of expression level of </a:t>
            </a:r>
            <a:r>
              <a:rPr lang="en-US" altLang="zh-CN" sz="1300" dirty="0" err="1"/>
              <a:t>autotaxin</a:t>
            </a:r>
            <a:r>
              <a:rPr lang="en-US" altLang="zh-CN" sz="1300" dirty="0"/>
              <a:t> in main adipose depots. E-G: Body weight (g) (E), fat mass (%) (F), and average food intake (kcal) (G) measured at indicated time points. H: serum lipid profiles including triglyceride, cholesterol level and free fatty acid. I: weight of four adipose depots: (from left to right) subcutaneous adipose tissue, epididymal adipose tissue, brown adipose tissue and liver tissue. J: gross morphological photos taken for liver tissue. K: Representative pictures of H&amp;E staining and Oil Red O staining of liver sections (200x, Scale bar: 100um). L: hepatic triglyceride content (shown in fold change) measured by biochemical method. M: quantitative real-time PCR analysis of genes involved in fatty acid oxidation, fatty acid synthesis and lipid transportation. All target genes are normalized with beta-actin and shown as fold change against scramble-STC group.</a:t>
            </a:r>
          </a:p>
          <a:p>
            <a:r>
              <a:rPr lang="en-US" altLang="zh-CN" sz="1300" dirty="0"/>
              <a:t>N: Hepatic fatty acid oxidation rate (shown in fold change) measured by biochemical method. P, O: Serum ALT level. P: Serum AST level. </a:t>
            </a:r>
            <a:r>
              <a:rPr lang="zh-CN" altLang="en-US" sz="1300" dirty="0"/>
              <a:t>*</a:t>
            </a:r>
            <a:r>
              <a:rPr lang="en-US" altLang="zh-CN" sz="1300" dirty="0"/>
              <a:t>p&lt;0.05, **p&lt;0.01, ***p&lt;0.001, Data are presented as the mean ± SEM.</a:t>
            </a:r>
          </a:p>
          <a:p>
            <a:endParaRPr lang="en-US" altLang="zh-CN" sz="1300" dirty="0"/>
          </a:p>
        </p:txBody>
      </p:sp>
      <p:sp>
        <p:nvSpPr>
          <p:cNvPr id="5" name="文本框 4">
            <a:extLst>
              <a:ext uri="{FF2B5EF4-FFF2-40B4-BE49-F238E27FC236}">
                <a16:creationId xmlns:a16="http://schemas.microsoft.com/office/drawing/2014/main" id="{9CB55349-8AB0-4105-B3D1-468D68EE2FB3}"/>
              </a:ext>
            </a:extLst>
          </p:cNvPr>
          <p:cNvSpPr txBox="1"/>
          <p:nvPr/>
        </p:nvSpPr>
        <p:spPr>
          <a:xfrm>
            <a:off x="0" y="9717"/>
            <a:ext cx="304800" cy="292388"/>
          </a:xfrm>
          <a:prstGeom prst="rect">
            <a:avLst/>
          </a:prstGeom>
          <a:noFill/>
        </p:spPr>
        <p:txBody>
          <a:bodyPr wrap="square" rtlCol="0">
            <a:spAutoFit/>
          </a:bodyPr>
          <a:lstStyle/>
          <a:p>
            <a:r>
              <a:rPr lang="en-US" altLang="zh-CN" sz="1300" dirty="0"/>
              <a:t>M</a:t>
            </a:r>
            <a:endParaRPr lang="zh-CN" altLang="en-US" sz="1300" dirty="0"/>
          </a:p>
        </p:txBody>
      </p:sp>
      <p:sp>
        <p:nvSpPr>
          <p:cNvPr id="6" name="文本框 5">
            <a:extLst>
              <a:ext uri="{FF2B5EF4-FFF2-40B4-BE49-F238E27FC236}">
                <a16:creationId xmlns:a16="http://schemas.microsoft.com/office/drawing/2014/main" id="{3F6666F2-337B-49A4-A417-B526B1576A15}"/>
              </a:ext>
            </a:extLst>
          </p:cNvPr>
          <p:cNvSpPr txBox="1"/>
          <p:nvPr/>
        </p:nvSpPr>
        <p:spPr>
          <a:xfrm>
            <a:off x="65889" y="1899404"/>
            <a:ext cx="304800" cy="292388"/>
          </a:xfrm>
          <a:prstGeom prst="rect">
            <a:avLst/>
          </a:prstGeom>
          <a:noFill/>
        </p:spPr>
        <p:txBody>
          <a:bodyPr wrap="square" rtlCol="0">
            <a:spAutoFit/>
          </a:bodyPr>
          <a:lstStyle/>
          <a:p>
            <a:r>
              <a:rPr lang="en-US" altLang="zh-CN" sz="1300" dirty="0"/>
              <a:t>O</a:t>
            </a:r>
            <a:endParaRPr lang="zh-CN" altLang="en-US" sz="1300" dirty="0"/>
          </a:p>
        </p:txBody>
      </p:sp>
      <p:pic>
        <p:nvPicPr>
          <p:cNvPr id="8" name="图片 7">
            <a:extLst>
              <a:ext uri="{FF2B5EF4-FFF2-40B4-BE49-F238E27FC236}">
                <a16:creationId xmlns:a16="http://schemas.microsoft.com/office/drawing/2014/main" id="{11BA7DF2-3E16-435D-8C56-987A579859AA}"/>
              </a:ext>
            </a:extLst>
          </p:cNvPr>
          <p:cNvPicPr>
            <a:picLocks noChangeAspect="1"/>
          </p:cNvPicPr>
          <p:nvPr/>
        </p:nvPicPr>
        <p:blipFill>
          <a:blip r:embed="rId2"/>
          <a:stretch>
            <a:fillRect/>
          </a:stretch>
        </p:blipFill>
        <p:spPr>
          <a:xfrm>
            <a:off x="264176" y="2015501"/>
            <a:ext cx="1680204" cy="1986221"/>
          </a:xfrm>
          <a:prstGeom prst="rect">
            <a:avLst/>
          </a:prstGeom>
        </p:spPr>
      </p:pic>
      <p:pic>
        <p:nvPicPr>
          <p:cNvPr id="9" name="图片 8">
            <a:extLst>
              <a:ext uri="{FF2B5EF4-FFF2-40B4-BE49-F238E27FC236}">
                <a16:creationId xmlns:a16="http://schemas.microsoft.com/office/drawing/2014/main" id="{4B5368C5-240D-496B-936D-A25DE10CD4E0}"/>
              </a:ext>
            </a:extLst>
          </p:cNvPr>
          <p:cNvPicPr>
            <a:picLocks noChangeAspect="1"/>
          </p:cNvPicPr>
          <p:nvPr/>
        </p:nvPicPr>
        <p:blipFill>
          <a:blip r:embed="rId3"/>
          <a:stretch>
            <a:fillRect/>
          </a:stretch>
        </p:blipFill>
        <p:spPr>
          <a:xfrm>
            <a:off x="1980856" y="2029881"/>
            <a:ext cx="1675957" cy="1981200"/>
          </a:xfrm>
          <a:prstGeom prst="rect">
            <a:avLst/>
          </a:prstGeom>
        </p:spPr>
      </p:pic>
      <p:sp>
        <p:nvSpPr>
          <p:cNvPr id="11" name="文本框 10">
            <a:extLst>
              <a:ext uri="{FF2B5EF4-FFF2-40B4-BE49-F238E27FC236}">
                <a16:creationId xmlns:a16="http://schemas.microsoft.com/office/drawing/2014/main" id="{488D1360-1586-4CCE-996B-8D8A2C1F556E}"/>
              </a:ext>
            </a:extLst>
          </p:cNvPr>
          <p:cNvSpPr txBox="1"/>
          <p:nvPr/>
        </p:nvSpPr>
        <p:spPr>
          <a:xfrm>
            <a:off x="3814611" y="60229"/>
            <a:ext cx="304800" cy="292388"/>
          </a:xfrm>
          <a:prstGeom prst="rect">
            <a:avLst/>
          </a:prstGeom>
          <a:noFill/>
        </p:spPr>
        <p:txBody>
          <a:bodyPr wrap="square" rtlCol="0">
            <a:spAutoFit/>
          </a:bodyPr>
          <a:lstStyle/>
          <a:p>
            <a:r>
              <a:rPr lang="en-US" altLang="zh-CN" sz="1300" dirty="0"/>
              <a:t>N</a:t>
            </a:r>
            <a:endParaRPr lang="zh-CN" altLang="en-US" sz="1300" dirty="0"/>
          </a:p>
        </p:txBody>
      </p:sp>
      <p:pic>
        <p:nvPicPr>
          <p:cNvPr id="2" name="图片 1">
            <a:extLst>
              <a:ext uri="{FF2B5EF4-FFF2-40B4-BE49-F238E27FC236}">
                <a16:creationId xmlns:a16="http://schemas.microsoft.com/office/drawing/2014/main" id="{19BE070F-8F80-4398-A8DB-05F235C613D8}"/>
              </a:ext>
            </a:extLst>
          </p:cNvPr>
          <p:cNvPicPr>
            <a:picLocks noChangeAspect="1"/>
          </p:cNvPicPr>
          <p:nvPr/>
        </p:nvPicPr>
        <p:blipFill>
          <a:blip r:embed="rId4"/>
          <a:stretch>
            <a:fillRect/>
          </a:stretch>
        </p:blipFill>
        <p:spPr>
          <a:xfrm>
            <a:off x="3814611" y="105243"/>
            <a:ext cx="1808641" cy="1975151"/>
          </a:xfrm>
          <a:prstGeom prst="rect">
            <a:avLst/>
          </a:prstGeom>
        </p:spPr>
      </p:pic>
      <p:sp>
        <p:nvSpPr>
          <p:cNvPr id="10" name="文本框 9">
            <a:extLst>
              <a:ext uri="{FF2B5EF4-FFF2-40B4-BE49-F238E27FC236}">
                <a16:creationId xmlns:a16="http://schemas.microsoft.com/office/drawing/2014/main" id="{E2C91363-12AE-4A8B-97F2-42046BBCB45D}"/>
              </a:ext>
            </a:extLst>
          </p:cNvPr>
          <p:cNvSpPr txBox="1"/>
          <p:nvPr/>
        </p:nvSpPr>
        <p:spPr>
          <a:xfrm>
            <a:off x="2007353" y="1899404"/>
            <a:ext cx="304800" cy="292388"/>
          </a:xfrm>
          <a:prstGeom prst="rect">
            <a:avLst/>
          </a:prstGeom>
          <a:noFill/>
        </p:spPr>
        <p:txBody>
          <a:bodyPr wrap="square" rtlCol="0">
            <a:spAutoFit/>
          </a:bodyPr>
          <a:lstStyle/>
          <a:p>
            <a:r>
              <a:rPr lang="en-US" altLang="zh-CN" sz="1300" dirty="0"/>
              <a:t>P</a:t>
            </a:r>
            <a:endParaRPr lang="zh-CN" altLang="en-US" sz="1300" dirty="0"/>
          </a:p>
        </p:txBody>
      </p:sp>
      <p:pic>
        <p:nvPicPr>
          <p:cNvPr id="13" name="图片 12">
            <a:extLst>
              <a:ext uri="{FF2B5EF4-FFF2-40B4-BE49-F238E27FC236}">
                <a16:creationId xmlns:a16="http://schemas.microsoft.com/office/drawing/2014/main" id="{2D70330C-FD85-4661-B5C4-1F2908225936}"/>
              </a:ext>
            </a:extLst>
          </p:cNvPr>
          <p:cNvPicPr>
            <a:picLocks noChangeAspect="1"/>
          </p:cNvPicPr>
          <p:nvPr/>
        </p:nvPicPr>
        <p:blipFill>
          <a:blip r:embed="rId5"/>
          <a:stretch>
            <a:fillRect/>
          </a:stretch>
        </p:blipFill>
        <p:spPr>
          <a:xfrm>
            <a:off x="119215" y="56883"/>
            <a:ext cx="3413097" cy="1972998"/>
          </a:xfrm>
          <a:prstGeom prst="rect">
            <a:avLst/>
          </a:prstGeom>
        </p:spPr>
      </p:pic>
    </p:spTree>
    <p:extLst>
      <p:ext uri="{BB962C8B-B14F-4D97-AF65-F5344CB8AC3E}">
        <p14:creationId xmlns:p14="http://schemas.microsoft.com/office/powerpoint/2010/main" val="1607222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50989C54-1988-435B-9B2D-336BCC05D778}"/>
              </a:ext>
            </a:extLst>
          </p:cNvPr>
          <p:cNvPicPr>
            <a:picLocks noChangeAspect="1"/>
          </p:cNvPicPr>
          <p:nvPr/>
        </p:nvPicPr>
        <p:blipFill>
          <a:blip r:embed="rId2"/>
          <a:stretch>
            <a:fillRect/>
          </a:stretch>
        </p:blipFill>
        <p:spPr>
          <a:xfrm>
            <a:off x="482586" y="5431012"/>
            <a:ext cx="3374372" cy="1808154"/>
          </a:xfrm>
          <a:prstGeom prst="rect">
            <a:avLst/>
          </a:prstGeom>
        </p:spPr>
      </p:pic>
      <p:sp>
        <p:nvSpPr>
          <p:cNvPr id="5" name="文本框 4">
            <a:extLst>
              <a:ext uri="{FF2B5EF4-FFF2-40B4-BE49-F238E27FC236}">
                <a16:creationId xmlns:a16="http://schemas.microsoft.com/office/drawing/2014/main" id="{34C53C7F-E5E3-4719-AB2D-9790D84E2166}"/>
              </a:ext>
            </a:extLst>
          </p:cNvPr>
          <p:cNvSpPr txBox="1"/>
          <p:nvPr/>
        </p:nvSpPr>
        <p:spPr>
          <a:xfrm>
            <a:off x="55651" y="8336"/>
            <a:ext cx="304800" cy="292388"/>
          </a:xfrm>
          <a:prstGeom prst="rect">
            <a:avLst/>
          </a:prstGeom>
          <a:noFill/>
        </p:spPr>
        <p:txBody>
          <a:bodyPr wrap="square" rtlCol="0">
            <a:spAutoFit/>
          </a:bodyPr>
          <a:lstStyle/>
          <a:p>
            <a:r>
              <a:rPr lang="en-US" altLang="zh-CN" sz="1300" dirty="0"/>
              <a:t>A</a:t>
            </a:r>
            <a:endParaRPr lang="zh-CN" altLang="en-US" sz="1300" dirty="0"/>
          </a:p>
        </p:txBody>
      </p:sp>
      <p:sp>
        <p:nvSpPr>
          <p:cNvPr id="7" name="文本框 6">
            <a:extLst>
              <a:ext uri="{FF2B5EF4-FFF2-40B4-BE49-F238E27FC236}">
                <a16:creationId xmlns:a16="http://schemas.microsoft.com/office/drawing/2014/main" id="{E5F60A7E-F64E-4AAB-B21B-60BBDB19128E}"/>
              </a:ext>
            </a:extLst>
          </p:cNvPr>
          <p:cNvSpPr txBox="1"/>
          <p:nvPr/>
        </p:nvSpPr>
        <p:spPr>
          <a:xfrm>
            <a:off x="2081028" y="8336"/>
            <a:ext cx="304800" cy="292388"/>
          </a:xfrm>
          <a:prstGeom prst="rect">
            <a:avLst/>
          </a:prstGeom>
          <a:noFill/>
        </p:spPr>
        <p:txBody>
          <a:bodyPr wrap="square" rtlCol="0">
            <a:spAutoFit/>
          </a:bodyPr>
          <a:lstStyle/>
          <a:p>
            <a:r>
              <a:rPr lang="en-US" altLang="zh-CN" sz="1300" dirty="0"/>
              <a:t>B</a:t>
            </a:r>
            <a:endParaRPr lang="zh-CN" altLang="en-US" sz="1300" dirty="0"/>
          </a:p>
        </p:txBody>
      </p:sp>
      <p:sp>
        <p:nvSpPr>
          <p:cNvPr id="9" name="文本框 8">
            <a:extLst>
              <a:ext uri="{FF2B5EF4-FFF2-40B4-BE49-F238E27FC236}">
                <a16:creationId xmlns:a16="http://schemas.microsoft.com/office/drawing/2014/main" id="{08EF1CD5-18D0-4457-AAD6-E4DABD940DD5}"/>
              </a:ext>
            </a:extLst>
          </p:cNvPr>
          <p:cNvSpPr txBox="1"/>
          <p:nvPr/>
        </p:nvSpPr>
        <p:spPr>
          <a:xfrm>
            <a:off x="4126938" y="8336"/>
            <a:ext cx="304800" cy="292388"/>
          </a:xfrm>
          <a:prstGeom prst="rect">
            <a:avLst/>
          </a:prstGeom>
          <a:noFill/>
        </p:spPr>
        <p:txBody>
          <a:bodyPr wrap="square" rtlCol="0">
            <a:spAutoFit/>
          </a:bodyPr>
          <a:lstStyle/>
          <a:p>
            <a:r>
              <a:rPr lang="en-US" altLang="zh-CN" sz="1300" dirty="0"/>
              <a:t>C</a:t>
            </a:r>
            <a:endParaRPr lang="zh-CN" altLang="en-US" sz="1300" dirty="0"/>
          </a:p>
        </p:txBody>
      </p:sp>
      <p:sp>
        <p:nvSpPr>
          <p:cNvPr id="11" name="文本框 10">
            <a:extLst>
              <a:ext uri="{FF2B5EF4-FFF2-40B4-BE49-F238E27FC236}">
                <a16:creationId xmlns:a16="http://schemas.microsoft.com/office/drawing/2014/main" id="{EDB94815-AD4C-4070-A30C-65E1992DC56A}"/>
              </a:ext>
            </a:extLst>
          </p:cNvPr>
          <p:cNvSpPr txBox="1"/>
          <p:nvPr/>
        </p:nvSpPr>
        <p:spPr>
          <a:xfrm>
            <a:off x="34279" y="1731332"/>
            <a:ext cx="304800" cy="292388"/>
          </a:xfrm>
          <a:prstGeom prst="rect">
            <a:avLst/>
          </a:prstGeom>
          <a:noFill/>
        </p:spPr>
        <p:txBody>
          <a:bodyPr wrap="square" rtlCol="0">
            <a:spAutoFit/>
          </a:bodyPr>
          <a:lstStyle/>
          <a:p>
            <a:r>
              <a:rPr lang="en-US" altLang="zh-CN" sz="1300" dirty="0"/>
              <a:t>D</a:t>
            </a:r>
            <a:endParaRPr lang="zh-CN" altLang="en-US" sz="1300" dirty="0"/>
          </a:p>
        </p:txBody>
      </p:sp>
      <p:sp>
        <p:nvSpPr>
          <p:cNvPr id="13" name="文本框 12">
            <a:extLst>
              <a:ext uri="{FF2B5EF4-FFF2-40B4-BE49-F238E27FC236}">
                <a16:creationId xmlns:a16="http://schemas.microsoft.com/office/drawing/2014/main" id="{5643E18E-FCF7-4676-8C84-A20C71F114AA}"/>
              </a:ext>
            </a:extLst>
          </p:cNvPr>
          <p:cNvSpPr txBox="1"/>
          <p:nvPr/>
        </p:nvSpPr>
        <p:spPr>
          <a:xfrm>
            <a:off x="2496912" y="1763366"/>
            <a:ext cx="304800" cy="292388"/>
          </a:xfrm>
          <a:prstGeom prst="rect">
            <a:avLst/>
          </a:prstGeom>
          <a:noFill/>
        </p:spPr>
        <p:txBody>
          <a:bodyPr wrap="square" rtlCol="0">
            <a:spAutoFit/>
          </a:bodyPr>
          <a:lstStyle/>
          <a:p>
            <a:r>
              <a:rPr lang="en-US" altLang="zh-CN" sz="1300" dirty="0"/>
              <a:t>E</a:t>
            </a:r>
            <a:endParaRPr lang="zh-CN" altLang="en-US" sz="1300" dirty="0"/>
          </a:p>
        </p:txBody>
      </p:sp>
      <p:sp>
        <p:nvSpPr>
          <p:cNvPr id="15" name="文本框 14">
            <a:extLst>
              <a:ext uri="{FF2B5EF4-FFF2-40B4-BE49-F238E27FC236}">
                <a16:creationId xmlns:a16="http://schemas.microsoft.com/office/drawing/2014/main" id="{F19827E4-4952-44EC-81B0-3A84E7D903B1}"/>
              </a:ext>
            </a:extLst>
          </p:cNvPr>
          <p:cNvSpPr txBox="1"/>
          <p:nvPr/>
        </p:nvSpPr>
        <p:spPr>
          <a:xfrm>
            <a:off x="280463" y="3393746"/>
            <a:ext cx="304800" cy="292388"/>
          </a:xfrm>
          <a:prstGeom prst="rect">
            <a:avLst/>
          </a:prstGeom>
          <a:noFill/>
        </p:spPr>
        <p:txBody>
          <a:bodyPr wrap="square" rtlCol="0">
            <a:spAutoFit/>
          </a:bodyPr>
          <a:lstStyle/>
          <a:p>
            <a:r>
              <a:rPr lang="en-US" altLang="zh-CN" sz="1300" dirty="0"/>
              <a:t>G</a:t>
            </a:r>
            <a:endParaRPr lang="zh-CN" altLang="en-US" sz="1300" dirty="0"/>
          </a:p>
        </p:txBody>
      </p:sp>
      <p:pic>
        <p:nvPicPr>
          <p:cNvPr id="17" name="图片 16">
            <a:extLst>
              <a:ext uri="{FF2B5EF4-FFF2-40B4-BE49-F238E27FC236}">
                <a16:creationId xmlns:a16="http://schemas.microsoft.com/office/drawing/2014/main" id="{8C0D9946-9139-4A8E-9FD0-63D0BB56B6FC}"/>
              </a:ext>
            </a:extLst>
          </p:cNvPr>
          <p:cNvPicPr>
            <a:picLocks noChangeAspect="1"/>
          </p:cNvPicPr>
          <p:nvPr/>
        </p:nvPicPr>
        <p:blipFill>
          <a:blip r:embed="rId3"/>
          <a:stretch>
            <a:fillRect/>
          </a:stretch>
        </p:blipFill>
        <p:spPr>
          <a:xfrm>
            <a:off x="42281" y="147990"/>
            <a:ext cx="2248228" cy="1652395"/>
          </a:xfrm>
          <a:prstGeom prst="rect">
            <a:avLst/>
          </a:prstGeom>
        </p:spPr>
      </p:pic>
      <p:sp>
        <p:nvSpPr>
          <p:cNvPr id="31" name="文本框 30">
            <a:extLst>
              <a:ext uri="{FF2B5EF4-FFF2-40B4-BE49-F238E27FC236}">
                <a16:creationId xmlns:a16="http://schemas.microsoft.com/office/drawing/2014/main" id="{3A9B7BCE-0F94-4189-93C3-E87ED4D06DCA}"/>
              </a:ext>
            </a:extLst>
          </p:cNvPr>
          <p:cNvSpPr txBox="1"/>
          <p:nvPr/>
        </p:nvSpPr>
        <p:spPr>
          <a:xfrm>
            <a:off x="5021103" y="1731332"/>
            <a:ext cx="304800" cy="292388"/>
          </a:xfrm>
          <a:prstGeom prst="rect">
            <a:avLst/>
          </a:prstGeom>
          <a:noFill/>
        </p:spPr>
        <p:txBody>
          <a:bodyPr wrap="square" rtlCol="0">
            <a:spAutoFit/>
          </a:bodyPr>
          <a:lstStyle/>
          <a:p>
            <a:r>
              <a:rPr lang="en-US" altLang="zh-CN" sz="1300" dirty="0"/>
              <a:t>F</a:t>
            </a:r>
            <a:endParaRPr lang="zh-CN" altLang="en-US" sz="1300" dirty="0"/>
          </a:p>
        </p:txBody>
      </p:sp>
      <p:sp>
        <p:nvSpPr>
          <p:cNvPr id="38" name="文本框 37">
            <a:extLst>
              <a:ext uri="{FF2B5EF4-FFF2-40B4-BE49-F238E27FC236}">
                <a16:creationId xmlns:a16="http://schemas.microsoft.com/office/drawing/2014/main" id="{0A5A2AC8-636C-4573-A615-F993AE5A16BB}"/>
              </a:ext>
            </a:extLst>
          </p:cNvPr>
          <p:cNvSpPr txBox="1"/>
          <p:nvPr/>
        </p:nvSpPr>
        <p:spPr>
          <a:xfrm>
            <a:off x="437343" y="5346351"/>
            <a:ext cx="304800" cy="292388"/>
          </a:xfrm>
          <a:prstGeom prst="rect">
            <a:avLst/>
          </a:prstGeom>
          <a:noFill/>
        </p:spPr>
        <p:txBody>
          <a:bodyPr wrap="square" rtlCol="0">
            <a:spAutoFit/>
          </a:bodyPr>
          <a:lstStyle/>
          <a:p>
            <a:r>
              <a:rPr lang="en-US" altLang="zh-CN" sz="1300" dirty="0"/>
              <a:t>H</a:t>
            </a:r>
            <a:endParaRPr lang="zh-CN" altLang="en-US" sz="1300" dirty="0"/>
          </a:p>
        </p:txBody>
      </p:sp>
      <p:sp>
        <p:nvSpPr>
          <p:cNvPr id="42" name="文本框 41">
            <a:extLst>
              <a:ext uri="{FF2B5EF4-FFF2-40B4-BE49-F238E27FC236}">
                <a16:creationId xmlns:a16="http://schemas.microsoft.com/office/drawing/2014/main" id="{777D2837-FEA0-410A-9D91-6B43DBC02695}"/>
              </a:ext>
            </a:extLst>
          </p:cNvPr>
          <p:cNvSpPr txBox="1"/>
          <p:nvPr/>
        </p:nvSpPr>
        <p:spPr>
          <a:xfrm>
            <a:off x="3894028" y="5345655"/>
            <a:ext cx="304800" cy="292388"/>
          </a:xfrm>
          <a:prstGeom prst="rect">
            <a:avLst/>
          </a:prstGeom>
          <a:noFill/>
        </p:spPr>
        <p:txBody>
          <a:bodyPr wrap="square" rtlCol="0">
            <a:spAutoFit/>
          </a:bodyPr>
          <a:lstStyle/>
          <a:p>
            <a:r>
              <a:rPr lang="en-US" altLang="zh-CN" sz="1300" dirty="0"/>
              <a:t>I</a:t>
            </a:r>
            <a:endParaRPr lang="zh-CN" altLang="en-US" sz="1300" dirty="0"/>
          </a:p>
        </p:txBody>
      </p:sp>
      <p:pic>
        <p:nvPicPr>
          <p:cNvPr id="49" name="图片 48">
            <a:extLst>
              <a:ext uri="{FF2B5EF4-FFF2-40B4-BE49-F238E27FC236}">
                <a16:creationId xmlns:a16="http://schemas.microsoft.com/office/drawing/2014/main" id="{0AF224C2-61E5-4F76-A3EA-09049837D4F2}"/>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Lst>
          </a:blip>
          <a:stretch>
            <a:fillRect/>
          </a:stretch>
        </p:blipFill>
        <p:spPr>
          <a:xfrm>
            <a:off x="4170939" y="5682682"/>
            <a:ext cx="1216799" cy="1544614"/>
          </a:xfrm>
          <a:prstGeom prst="rect">
            <a:avLst/>
          </a:prstGeom>
        </p:spPr>
      </p:pic>
      <p:pic>
        <p:nvPicPr>
          <p:cNvPr id="51" name="图片 50">
            <a:extLst>
              <a:ext uri="{FF2B5EF4-FFF2-40B4-BE49-F238E27FC236}">
                <a16:creationId xmlns:a16="http://schemas.microsoft.com/office/drawing/2014/main" id="{1FE852D4-B092-4E92-A096-0F1B3E781669}"/>
              </a:ext>
            </a:extLst>
          </p:cNvPr>
          <p:cNvPicPr>
            <a:picLocks noChangeAspect="1"/>
          </p:cNvPicPr>
          <p:nvPr/>
        </p:nvPicPr>
        <p:blipFill>
          <a:blip r:embed="rId6"/>
          <a:stretch>
            <a:fillRect/>
          </a:stretch>
        </p:blipFill>
        <p:spPr>
          <a:xfrm>
            <a:off x="4148155" y="5491849"/>
            <a:ext cx="1492698" cy="520224"/>
          </a:xfrm>
          <a:prstGeom prst="rect">
            <a:avLst/>
          </a:prstGeom>
        </p:spPr>
      </p:pic>
      <p:sp>
        <p:nvSpPr>
          <p:cNvPr id="53" name="文本框 52">
            <a:extLst>
              <a:ext uri="{FF2B5EF4-FFF2-40B4-BE49-F238E27FC236}">
                <a16:creationId xmlns:a16="http://schemas.microsoft.com/office/drawing/2014/main" id="{FEA47784-BB5F-4D0D-94E9-D175E2C76B4D}"/>
              </a:ext>
            </a:extLst>
          </p:cNvPr>
          <p:cNvSpPr txBox="1"/>
          <p:nvPr/>
        </p:nvSpPr>
        <p:spPr>
          <a:xfrm>
            <a:off x="4525652" y="7228927"/>
            <a:ext cx="304800" cy="292388"/>
          </a:xfrm>
          <a:prstGeom prst="rect">
            <a:avLst/>
          </a:prstGeom>
          <a:noFill/>
        </p:spPr>
        <p:txBody>
          <a:bodyPr wrap="square" rtlCol="0">
            <a:spAutoFit/>
          </a:bodyPr>
          <a:lstStyle/>
          <a:p>
            <a:r>
              <a:rPr lang="en-US" altLang="zh-CN" sz="1300" dirty="0"/>
              <a:t>K</a:t>
            </a:r>
            <a:endParaRPr lang="zh-CN" altLang="en-US" sz="1300" dirty="0"/>
          </a:p>
        </p:txBody>
      </p:sp>
      <p:sp>
        <p:nvSpPr>
          <p:cNvPr id="55" name="文本框 54">
            <a:extLst>
              <a:ext uri="{FF2B5EF4-FFF2-40B4-BE49-F238E27FC236}">
                <a16:creationId xmlns:a16="http://schemas.microsoft.com/office/drawing/2014/main" id="{81962F9A-6B50-4824-812A-2D2C78630327}"/>
              </a:ext>
            </a:extLst>
          </p:cNvPr>
          <p:cNvSpPr txBox="1"/>
          <p:nvPr/>
        </p:nvSpPr>
        <p:spPr>
          <a:xfrm>
            <a:off x="140716" y="7227296"/>
            <a:ext cx="304800" cy="292388"/>
          </a:xfrm>
          <a:prstGeom prst="rect">
            <a:avLst/>
          </a:prstGeom>
          <a:noFill/>
        </p:spPr>
        <p:txBody>
          <a:bodyPr wrap="square" rtlCol="0">
            <a:spAutoFit/>
          </a:bodyPr>
          <a:lstStyle/>
          <a:p>
            <a:r>
              <a:rPr lang="en-US" altLang="zh-CN" sz="1300" dirty="0"/>
              <a:t>J</a:t>
            </a:r>
            <a:endParaRPr lang="zh-CN" altLang="en-US" sz="1300" dirty="0"/>
          </a:p>
        </p:txBody>
      </p:sp>
      <p:sp>
        <p:nvSpPr>
          <p:cNvPr id="67" name="文本框 66">
            <a:extLst>
              <a:ext uri="{FF2B5EF4-FFF2-40B4-BE49-F238E27FC236}">
                <a16:creationId xmlns:a16="http://schemas.microsoft.com/office/drawing/2014/main" id="{605AD445-774A-4700-AA8A-63A7BE224858}"/>
              </a:ext>
            </a:extLst>
          </p:cNvPr>
          <p:cNvSpPr txBox="1"/>
          <p:nvPr/>
        </p:nvSpPr>
        <p:spPr>
          <a:xfrm>
            <a:off x="146306" y="8858375"/>
            <a:ext cx="304800" cy="292388"/>
          </a:xfrm>
          <a:prstGeom prst="rect">
            <a:avLst/>
          </a:prstGeom>
          <a:noFill/>
        </p:spPr>
        <p:txBody>
          <a:bodyPr wrap="square" rtlCol="0">
            <a:spAutoFit/>
          </a:bodyPr>
          <a:lstStyle/>
          <a:p>
            <a:r>
              <a:rPr lang="en-US" altLang="zh-CN" sz="1300" dirty="0"/>
              <a:t>L</a:t>
            </a:r>
            <a:endParaRPr lang="zh-CN" altLang="en-US" sz="1300" dirty="0"/>
          </a:p>
        </p:txBody>
      </p:sp>
      <p:sp>
        <p:nvSpPr>
          <p:cNvPr id="71" name="文本框 70">
            <a:extLst>
              <a:ext uri="{FF2B5EF4-FFF2-40B4-BE49-F238E27FC236}">
                <a16:creationId xmlns:a16="http://schemas.microsoft.com/office/drawing/2014/main" id="{F6B2365A-C193-4EA7-BC43-1B4BCAD4496B}"/>
              </a:ext>
            </a:extLst>
          </p:cNvPr>
          <p:cNvSpPr txBox="1"/>
          <p:nvPr/>
        </p:nvSpPr>
        <p:spPr>
          <a:xfrm>
            <a:off x="4576442" y="9120733"/>
            <a:ext cx="304800" cy="292388"/>
          </a:xfrm>
          <a:prstGeom prst="rect">
            <a:avLst/>
          </a:prstGeom>
          <a:noFill/>
        </p:spPr>
        <p:txBody>
          <a:bodyPr wrap="square" rtlCol="0">
            <a:spAutoFit/>
          </a:bodyPr>
          <a:lstStyle/>
          <a:p>
            <a:r>
              <a:rPr lang="en-US" altLang="zh-CN" sz="1300" dirty="0"/>
              <a:t>M</a:t>
            </a:r>
            <a:endParaRPr lang="zh-CN" altLang="en-US" sz="1300" dirty="0"/>
          </a:p>
        </p:txBody>
      </p:sp>
      <p:sp>
        <p:nvSpPr>
          <p:cNvPr id="78" name="文本框 77">
            <a:extLst>
              <a:ext uri="{FF2B5EF4-FFF2-40B4-BE49-F238E27FC236}">
                <a16:creationId xmlns:a16="http://schemas.microsoft.com/office/drawing/2014/main" id="{D72F9537-B526-4ACA-8194-E26116DEC551}"/>
              </a:ext>
            </a:extLst>
          </p:cNvPr>
          <p:cNvSpPr txBox="1"/>
          <p:nvPr/>
        </p:nvSpPr>
        <p:spPr>
          <a:xfrm>
            <a:off x="146306" y="10550505"/>
            <a:ext cx="304800" cy="292388"/>
          </a:xfrm>
          <a:prstGeom prst="rect">
            <a:avLst/>
          </a:prstGeom>
          <a:noFill/>
        </p:spPr>
        <p:txBody>
          <a:bodyPr wrap="square" rtlCol="0">
            <a:spAutoFit/>
          </a:bodyPr>
          <a:lstStyle/>
          <a:p>
            <a:r>
              <a:rPr lang="en-US" altLang="zh-CN" sz="1300" dirty="0"/>
              <a:t>N</a:t>
            </a:r>
            <a:endParaRPr lang="zh-CN" altLang="en-US" sz="1300" dirty="0"/>
          </a:p>
        </p:txBody>
      </p:sp>
      <p:pic>
        <p:nvPicPr>
          <p:cNvPr id="80" name="图片 79">
            <a:extLst>
              <a:ext uri="{FF2B5EF4-FFF2-40B4-BE49-F238E27FC236}">
                <a16:creationId xmlns:a16="http://schemas.microsoft.com/office/drawing/2014/main" id="{F9912812-C044-4321-B22A-96C09F9466E8}"/>
              </a:ext>
            </a:extLst>
          </p:cNvPr>
          <p:cNvPicPr>
            <a:picLocks noChangeAspect="1"/>
          </p:cNvPicPr>
          <p:nvPr/>
        </p:nvPicPr>
        <p:blipFill>
          <a:blip r:embed="rId7"/>
          <a:stretch>
            <a:fillRect/>
          </a:stretch>
        </p:blipFill>
        <p:spPr>
          <a:xfrm>
            <a:off x="4689282" y="9163741"/>
            <a:ext cx="1459394" cy="1906200"/>
          </a:xfrm>
          <a:prstGeom prst="rect">
            <a:avLst/>
          </a:prstGeom>
        </p:spPr>
      </p:pic>
      <p:grpSp>
        <p:nvGrpSpPr>
          <p:cNvPr id="90" name="组合 89">
            <a:extLst>
              <a:ext uri="{FF2B5EF4-FFF2-40B4-BE49-F238E27FC236}">
                <a16:creationId xmlns:a16="http://schemas.microsoft.com/office/drawing/2014/main" id="{E78553B3-FAE5-420D-8510-94D29258F875}"/>
              </a:ext>
            </a:extLst>
          </p:cNvPr>
          <p:cNvGrpSpPr/>
          <p:nvPr/>
        </p:nvGrpSpPr>
        <p:grpSpPr>
          <a:xfrm>
            <a:off x="2176122" y="175270"/>
            <a:ext cx="2081812" cy="1353141"/>
            <a:chOff x="2381195" y="375166"/>
            <a:chExt cx="2081812" cy="1353141"/>
          </a:xfrm>
        </p:grpSpPr>
        <p:pic>
          <p:nvPicPr>
            <p:cNvPr id="88" name="图片 87">
              <a:extLst>
                <a:ext uri="{FF2B5EF4-FFF2-40B4-BE49-F238E27FC236}">
                  <a16:creationId xmlns:a16="http://schemas.microsoft.com/office/drawing/2014/main" id="{A355B0CA-2ABE-4901-A3A4-E6295DAB7E20}"/>
                </a:ext>
              </a:extLst>
            </p:cNvPr>
            <p:cNvPicPr>
              <a:picLocks noChangeAspect="1"/>
            </p:cNvPicPr>
            <p:nvPr/>
          </p:nvPicPr>
          <p:blipFill>
            <a:blip r:embed="rId8"/>
            <a:stretch>
              <a:fillRect/>
            </a:stretch>
          </p:blipFill>
          <p:spPr>
            <a:xfrm>
              <a:off x="2381195" y="591705"/>
              <a:ext cx="2073438" cy="1136602"/>
            </a:xfrm>
            <a:prstGeom prst="rect">
              <a:avLst/>
            </a:prstGeom>
          </p:spPr>
        </p:pic>
        <p:sp>
          <p:nvSpPr>
            <p:cNvPr id="89" name="文本框 88">
              <a:extLst>
                <a:ext uri="{FF2B5EF4-FFF2-40B4-BE49-F238E27FC236}">
                  <a16:creationId xmlns:a16="http://schemas.microsoft.com/office/drawing/2014/main" id="{414CBBE9-A19F-4A65-89B9-D4F595C18084}"/>
                </a:ext>
              </a:extLst>
            </p:cNvPr>
            <p:cNvSpPr txBox="1"/>
            <p:nvPr/>
          </p:nvSpPr>
          <p:spPr>
            <a:xfrm>
              <a:off x="2728943" y="375166"/>
              <a:ext cx="1734064" cy="215444"/>
            </a:xfrm>
            <a:prstGeom prst="rect">
              <a:avLst/>
            </a:prstGeom>
            <a:noFill/>
          </p:spPr>
          <p:txBody>
            <a:bodyPr wrap="square" rtlCol="0">
              <a:spAutoFit/>
            </a:bodyPr>
            <a:lstStyle/>
            <a:p>
              <a:r>
                <a:rPr lang="en-US" altLang="zh-CN" sz="800" b="1" i="1" dirty="0"/>
                <a:t>In vitro: </a:t>
              </a:r>
              <a:r>
                <a:rPr lang="en-US" altLang="zh-CN" sz="800" b="1" i="1" dirty="0" err="1"/>
                <a:t>pAb</a:t>
              </a:r>
              <a:r>
                <a:rPr lang="en-US" altLang="zh-CN" sz="800" b="1" i="1" dirty="0"/>
                <a:t> on ATX’s cellular effect</a:t>
              </a:r>
              <a:endParaRPr lang="zh-CN" altLang="en-US" sz="800" b="1" i="1" dirty="0"/>
            </a:p>
          </p:txBody>
        </p:sp>
      </p:grpSp>
      <p:sp>
        <p:nvSpPr>
          <p:cNvPr id="57" name="文本框 56">
            <a:extLst>
              <a:ext uri="{FF2B5EF4-FFF2-40B4-BE49-F238E27FC236}">
                <a16:creationId xmlns:a16="http://schemas.microsoft.com/office/drawing/2014/main" id="{2B0772E7-B2A6-4DFD-95E7-A1B0B00830B7}"/>
              </a:ext>
            </a:extLst>
          </p:cNvPr>
          <p:cNvSpPr txBox="1"/>
          <p:nvPr/>
        </p:nvSpPr>
        <p:spPr>
          <a:xfrm>
            <a:off x="2316321" y="10550505"/>
            <a:ext cx="304800" cy="292388"/>
          </a:xfrm>
          <a:prstGeom prst="rect">
            <a:avLst/>
          </a:prstGeom>
          <a:noFill/>
        </p:spPr>
        <p:txBody>
          <a:bodyPr wrap="square" rtlCol="0">
            <a:spAutoFit/>
          </a:bodyPr>
          <a:lstStyle/>
          <a:p>
            <a:r>
              <a:rPr lang="en-US" altLang="zh-CN" sz="1300" dirty="0"/>
              <a:t>O</a:t>
            </a:r>
            <a:endParaRPr lang="zh-CN" altLang="en-US" sz="1300" dirty="0"/>
          </a:p>
        </p:txBody>
      </p:sp>
      <p:pic>
        <p:nvPicPr>
          <p:cNvPr id="8" name="图片 7">
            <a:extLst>
              <a:ext uri="{FF2B5EF4-FFF2-40B4-BE49-F238E27FC236}">
                <a16:creationId xmlns:a16="http://schemas.microsoft.com/office/drawing/2014/main" id="{7F58EE4D-C2BF-494D-AA38-B8BD55CEDF22}"/>
              </a:ext>
            </a:extLst>
          </p:cNvPr>
          <p:cNvPicPr>
            <a:picLocks noChangeAspect="1"/>
          </p:cNvPicPr>
          <p:nvPr/>
        </p:nvPicPr>
        <p:blipFill>
          <a:blip r:embed="rId9"/>
          <a:stretch>
            <a:fillRect/>
          </a:stretch>
        </p:blipFill>
        <p:spPr>
          <a:xfrm>
            <a:off x="4148155" y="147990"/>
            <a:ext cx="2736512" cy="1529861"/>
          </a:xfrm>
          <a:prstGeom prst="rect">
            <a:avLst/>
          </a:prstGeom>
        </p:spPr>
      </p:pic>
      <p:pic>
        <p:nvPicPr>
          <p:cNvPr id="18" name="图片 17">
            <a:extLst>
              <a:ext uri="{FF2B5EF4-FFF2-40B4-BE49-F238E27FC236}">
                <a16:creationId xmlns:a16="http://schemas.microsoft.com/office/drawing/2014/main" id="{4C389721-18A2-4401-963B-387351BE4D54}"/>
              </a:ext>
            </a:extLst>
          </p:cNvPr>
          <p:cNvPicPr>
            <a:picLocks noChangeAspect="1"/>
          </p:cNvPicPr>
          <p:nvPr/>
        </p:nvPicPr>
        <p:blipFill>
          <a:blip r:embed="rId10"/>
          <a:stretch>
            <a:fillRect/>
          </a:stretch>
        </p:blipFill>
        <p:spPr>
          <a:xfrm>
            <a:off x="2425549" y="10577284"/>
            <a:ext cx="2078348" cy="1614717"/>
          </a:xfrm>
          <a:prstGeom prst="rect">
            <a:avLst/>
          </a:prstGeom>
        </p:spPr>
      </p:pic>
      <p:pic>
        <p:nvPicPr>
          <p:cNvPr id="21" name="图片 20">
            <a:extLst>
              <a:ext uri="{FF2B5EF4-FFF2-40B4-BE49-F238E27FC236}">
                <a16:creationId xmlns:a16="http://schemas.microsoft.com/office/drawing/2014/main" id="{2776EDC6-D9CF-40ED-9D73-0A925E8059B1}"/>
              </a:ext>
            </a:extLst>
          </p:cNvPr>
          <p:cNvPicPr>
            <a:picLocks noChangeAspect="1"/>
          </p:cNvPicPr>
          <p:nvPr/>
        </p:nvPicPr>
        <p:blipFill>
          <a:blip r:embed="rId11"/>
          <a:stretch>
            <a:fillRect/>
          </a:stretch>
        </p:blipFill>
        <p:spPr>
          <a:xfrm>
            <a:off x="223740" y="10577284"/>
            <a:ext cx="2078348" cy="1614716"/>
          </a:xfrm>
          <a:prstGeom prst="rect">
            <a:avLst/>
          </a:prstGeom>
        </p:spPr>
      </p:pic>
      <p:pic>
        <p:nvPicPr>
          <p:cNvPr id="22" name="图片 21">
            <a:extLst>
              <a:ext uri="{FF2B5EF4-FFF2-40B4-BE49-F238E27FC236}">
                <a16:creationId xmlns:a16="http://schemas.microsoft.com/office/drawing/2014/main" id="{E01DD5B8-8314-494E-BCB6-D10228DC6D81}"/>
              </a:ext>
            </a:extLst>
          </p:cNvPr>
          <p:cNvPicPr>
            <a:picLocks noChangeAspect="1"/>
          </p:cNvPicPr>
          <p:nvPr/>
        </p:nvPicPr>
        <p:blipFill>
          <a:blip r:embed="rId12"/>
          <a:stretch>
            <a:fillRect/>
          </a:stretch>
        </p:blipFill>
        <p:spPr>
          <a:xfrm>
            <a:off x="55651" y="1823261"/>
            <a:ext cx="2612284" cy="1577228"/>
          </a:xfrm>
          <a:prstGeom prst="rect">
            <a:avLst/>
          </a:prstGeom>
        </p:spPr>
      </p:pic>
      <p:graphicFrame>
        <p:nvGraphicFramePr>
          <p:cNvPr id="23" name="对象 22">
            <a:extLst>
              <a:ext uri="{FF2B5EF4-FFF2-40B4-BE49-F238E27FC236}">
                <a16:creationId xmlns:a16="http://schemas.microsoft.com/office/drawing/2014/main" id="{2F6F4D74-2B83-4C4A-9273-450836031D7B}"/>
              </a:ext>
            </a:extLst>
          </p:cNvPr>
          <p:cNvGraphicFramePr>
            <a:graphicFrameLocks noChangeAspect="1"/>
          </p:cNvGraphicFramePr>
          <p:nvPr>
            <p:extLst>
              <p:ext uri="{D42A27DB-BD31-4B8C-83A1-F6EECF244321}">
                <p14:modId xmlns:p14="http://schemas.microsoft.com/office/powerpoint/2010/main" val="2688517941"/>
              </p:ext>
            </p:extLst>
          </p:nvPr>
        </p:nvGraphicFramePr>
        <p:xfrm>
          <a:off x="2498538" y="1844785"/>
          <a:ext cx="2716840" cy="1561142"/>
        </p:xfrm>
        <a:graphic>
          <a:graphicData uri="http://schemas.openxmlformats.org/presentationml/2006/ole">
            <mc:AlternateContent xmlns:mc="http://schemas.openxmlformats.org/markup-compatibility/2006">
              <mc:Choice xmlns:v="urn:schemas-microsoft-com:vml" Requires="v">
                <p:oleObj name="Prism 6" r:id="rId13" imgW="4765676" imgH="2738251" progId="Prism6.Document">
                  <p:embed/>
                </p:oleObj>
              </mc:Choice>
              <mc:Fallback>
                <p:oleObj name="Prism 6" r:id="rId13" imgW="4765676" imgH="2738251" progId="Prism6.Document">
                  <p:embed/>
                  <p:pic>
                    <p:nvPicPr>
                      <p:cNvPr id="0" name=""/>
                      <p:cNvPicPr/>
                      <p:nvPr/>
                    </p:nvPicPr>
                    <p:blipFill>
                      <a:blip r:embed="rId14"/>
                      <a:stretch>
                        <a:fillRect/>
                      </a:stretch>
                    </p:blipFill>
                    <p:spPr>
                      <a:xfrm>
                        <a:off x="2498538" y="1844785"/>
                        <a:ext cx="2716840" cy="1561142"/>
                      </a:xfrm>
                      <a:prstGeom prst="rect">
                        <a:avLst/>
                      </a:prstGeom>
                    </p:spPr>
                  </p:pic>
                </p:oleObj>
              </mc:Fallback>
            </mc:AlternateContent>
          </a:graphicData>
        </a:graphic>
      </p:graphicFrame>
      <p:pic>
        <p:nvPicPr>
          <p:cNvPr id="24" name="图片 23">
            <a:extLst>
              <a:ext uri="{FF2B5EF4-FFF2-40B4-BE49-F238E27FC236}">
                <a16:creationId xmlns:a16="http://schemas.microsoft.com/office/drawing/2014/main" id="{E5171B4D-A8C2-4CE1-B4FD-9177F1A44732}"/>
              </a:ext>
            </a:extLst>
          </p:cNvPr>
          <p:cNvPicPr>
            <a:picLocks noChangeAspect="1"/>
          </p:cNvPicPr>
          <p:nvPr/>
        </p:nvPicPr>
        <p:blipFill>
          <a:blip r:embed="rId15"/>
          <a:stretch>
            <a:fillRect/>
          </a:stretch>
        </p:blipFill>
        <p:spPr>
          <a:xfrm>
            <a:off x="363049" y="3459390"/>
            <a:ext cx="1545360" cy="2006822"/>
          </a:xfrm>
          <a:prstGeom prst="rect">
            <a:avLst/>
          </a:prstGeom>
        </p:spPr>
      </p:pic>
      <p:pic>
        <p:nvPicPr>
          <p:cNvPr id="25" name="图片 24">
            <a:extLst>
              <a:ext uri="{FF2B5EF4-FFF2-40B4-BE49-F238E27FC236}">
                <a16:creationId xmlns:a16="http://schemas.microsoft.com/office/drawing/2014/main" id="{DDEDB074-36D9-4C2F-937D-2E60130ABC67}"/>
              </a:ext>
            </a:extLst>
          </p:cNvPr>
          <p:cNvPicPr>
            <a:picLocks noChangeAspect="1"/>
          </p:cNvPicPr>
          <p:nvPr/>
        </p:nvPicPr>
        <p:blipFill>
          <a:blip r:embed="rId16"/>
          <a:stretch>
            <a:fillRect/>
          </a:stretch>
        </p:blipFill>
        <p:spPr>
          <a:xfrm>
            <a:off x="2275754" y="3455061"/>
            <a:ext cx="1548694" cy="2011151"/>
          </a:xfrm>
          <a:prstGeom prst="rect">
            <a:avLst/>
          </a:prstGeom>
        </p:spPr>
      </p:pic>
      <p:pic>
        <p:nvPicPr>
          <p:cNvPr id="26" name="图片 25">
            <a:extLst>
              <a:ext uri="{FF2B5EF4-FFF2-40B4-BE49-F238E27FC236}">
                <a16:creationId xmlns:a16="http://schemas.microsoft.com/office/drawing/2014/main" id="{066BD5AB-52DF-43B7-8832-26C9DD8435C9}"/>
              </a:ext>
            </a:extLst>
          </p:cNvPr>
          <p:cNvPicPr>
            <a:picLocks noChangeAspect="1"/>
          </p:cNvPicPr>
          <p:nvPr/>
        </p:nvPicPr>
        <p:blipFill>
          <a:blip r:embed="rId17"/>
          <a:stretch>
            <a:fillRect/>
          </a:stretch>
        </p:blipFill>
        <p:spPr>
          <a:xfrm>
            <a:off x="4031545" y="3458242"/>
            <a:ext cx="1548694" cy="2011151"/>
          </a:xfrm>
          <a:prstGeom prst="rect">
            <a:avLst/>
          </a:prstGeom>
        </p:spPr>
      </p:pic>
      <p:pic>
        <p:nvPicPr>
          <p:cNvPr id="27" name="图片 26">
            <a:extLst>
              <a:ext uri="{FF2B5EF4-FFF2-40B4-BE49-F238E27FC236}">
                <a16:creationId xmlns:a16="http://schemas.microsoft.com/office/drawing/2014/main" id="{6951ED23-4F07-494A-A168-3B408AA5272B}"/>
              </a:ext>
            </a:extLst>
          </p:cNvPr>
          <p:cNvPicPr>
            <a:picLocks noChangeAspect="1"/>
          </p:cNvPicPr>
          <p:nvPr/>
        </p:nvPicPr>
        <p:blipFill>
          <a:blip r:embed="rId18"/>
          <a:stretch>
            <a:fillRect/>
          </a:stretch>
        </p:blipFill>
        <p:spPr>
          <a:xfrm>
            <a:off x="5283155" y="1721328"/>
            <a:ext cx="1532564" cy="2011153"/>
          </a:xfrm>
          <a:prstGeom prst="rect">
            <a:avLst/>
          </a:prstGeom>
        </p:spPr>
      </p:pic>
      <p:pic>
        <p:nvPicPr>
          <p:cNvPr id="28" name="图片 27">
            <a:extLst>
              <a:ext uri="{FF2B5EF4-FFF2-40B4-BE49-F238E27FC236}">
                <a16:creationId xmlns:a16="http://schemas.microsoft.com/office/drawing/2014/main" id="{3A285912-DA56-4196-B194-D8B8CE749AE0}"/>
              </a:ext>
            </a:extLst>
          </p:cNvPr>
          <p:cNvPicPr>
            <a:picLocks noChangeAspect="1"/>
          </p:cNvPicPr>
          <p:nvPr/>
        </p:nvPicPr>
        <p:blipFill>
          <a:blip r:embed="rId19"/>
          <a:stretch>
            <a:fillRect/>
          </a:stretch>
        </p:blipFill>
        <p:spPr>
          <a:xfrm>
            <a:off x="4657505" y="7351672"/>
            <a:ext cx="2200495" cy="1745612"/>
          </a:xfrm>
          <a:prstGeom prst="rect">
            <a:avLst/>
          </a:prstGeom>
        </p:spPr>
      </p:pic>
      <p:pic>
        <p:nvPicPr>
          <p:cNvPr id="3" name="图片 2">
            <a:extLst>
              <a:ext uri="{FF2B5EF4-FFF2-40B4-BE49-F238E27FC236}">
                <a16:creationId xmlns:a16="http://schemas.microsoft.com/office/drawing/2014/main" id="{4833094C-E803-46A2-A9B9-A4BE3D748D9B}"/>
              </a:ext>
            </a:extLst>
          </p:cNvPr>
          <p:cNvPicPr>
            <a:picLocks noChangeAspect="1"/>
          </p:cNvPicPr>
          <p:nvPr/>
        </p:nvPicPr>
        <p:blipFill>
          <a:blip r:embed="rId20"/>
          <a:stretch>
            <a:fillRect/>
          </a:stretch>
        </p:blipFill>
        <p:spPr>
          <a:xfrm>
            <a:off x="227740" y="8927641"/>
            <a:ext cx="4450312" cy="1828148"/>
          </a:xfrm>
          <a:prstGeom prst="rect">
            <a:avLst/>
          </a:prstGeom>
        </p:spPr>
      </p:pic>
      <p:pic>
        <p:nvPicPr>
          <p:cNvPr id="4" name="图片 3">
            <a:extLst>
              <a:ext uri="{FF2B5EF4-FFF2-40B4-BE49-F238E27FC236}">
                <a16:creationId xmlns:a16="http://schemas.microsoft.com/office/drawing/2014/main" id="{4EBEA11C-E0DF-48FB-B0AC-11D856F1DDAE}"/>
              </a:ext>
            </a:extLst>
          </p:cNvPr>
          <p:cNvPicPr>
            <a:picLocks noChangeAspect="1"/>
          </p:cNvPicPr>
          <p:nvPr/>
        </p:nvPicPr>
        <p:blipFill>
          <a:blip r:embed="rId21"/>
          <a:stretch>
            <a:fillRect/>
          </a:stretch>
        </p:blipFill>
        <p:spPr>
          <a:xfrm>
            <a:off x="248068" y="7268967"/>
            <a:ext cx="3619716" cy="1637811"/>
          </a:xfrm>
          <a:prstGeom prst="rect">
            <a:avLst/>
          </a:prstGeom>
        </p:spPr>
      </p:pic>
    </p:spTree>
    <p:extLst>
      <p:ext uri="{BB962C8B-B14F-4D97-AF65-F5344CB8AC3E}">
        <p14:creationId xmlns:p14="http://schemas.microsoft.com/office/powerpoint/2010/main" val="1219602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1D963914-6BAC-413B-A0FB-A77C45DED624}"/>
              </a:ext>
            </a:extLst>
          </p:cNvPr>
          <p:cNvSpPr txBox="1"/>
          <p:nvPr/>
        </p:nvSpPr>
        <p:spPr>
          <a:xfrm>
            <a:off x="92075" y="196850"/>
            <a:ext cx="6673850" cy="5493812"/>
          </a:xfrm>
          <a:prstGeom prst="rect">
            <a:avLst/>
          </a:prstGeom>
          <a:noFill/>
        </p:spPr>
        <p:txBody>
          <a:bodyPr wrap="square" rtlCol="0">
            <a:spAutoFit/>
          </a:bodyPr>
          <a:lstStyle/>
          <a:p>
            <a:r>
              <a:rPr lang="en-US" altLang="zh-CN" sz="1300" b="1" dirty="0"/>
              <a:t>Fig.4: Anti-</a:t>
            </a:r>
            <a:r>
              <a:rPr lang="en-US" altLang="zh-CN" sz="1300" b="1" dirty="0" err="1"/>
              <a:t>autotaxin</a:t>
            </a:r>
            <a:r>
              <a:rPr lang="en-US" altLang="zh-CN" sz="1300" b="1" dirty="0"/>
              <a:t> neutralizing antibody treatment blocked circulating </a:t>
            </a:r>
            <a:r>
              <a:rPr lang="en-US" altLang="zh-CN" sz="1300" b="1" dirty="0" err="1"/>
              <a:t>autotaxin</a:t>
            </a:r>
            <a:r>
              <a:rPr lang="en-US" altLang="zh-CN" sz="1300" b="1" dirty="0"/>
              <a:t> enzymatic activity and significantly alleviated high-fat diet induced fatty liver</a:t>
            </a:r>
          </a:p>
          <a:p>
            <a:r>
              <a:rPr lang="en-US" altLang="zh-CN" sz="1300" dirty="0"/>
              <a:t>A-B: Ex vivo validation of neutralizing capacity of anti-</a:t>
            </a:r>
            <a:r>
              <a:rPr lang="en-US" altLang="zh-CN" sz="1300" dirty="0" err="1"/>
              <a:t>autotaxin</a:t>
            </a:r>
            <a:r>
              <a:rPr lang="en-US" altLang="zh-CN" sz="1300" dirty="0"/>
              <a:t> neutralizing antibody (Anti-ATX). </a:t>
            </a:r>
          </a:p>
          <a:p>
            <a:r>
              <a:rPr lang="en-US" altLang="zh-CN" sz="1300" dirty="0"/>
              <a:t>A: Concentration-response curves for the inhibition of </a:t>
            </a:r>
            <a:r>
              <a:rPr lang="en-US" altLang="zh-CN" sz="1300" dirty="0" err="1"/>
              <a:t>lysoPLD</a:t>
            </a:r>
            <a:r>
              <a:rPr lang="en-US" altLang="zh-CN" sz="1300" dirty="0"/>
              <a:t> activity (%) in the TOOS assay using wild type C57BL/6N male mouse serum (n=3). B: Anti-</a:t>
            </a:r>
            <a:r>
              <a:rPr lang="en-US" altLang="zh-CN" sz="1300" dirty="0" err="1"/>
              <a:t>autotaxin</a:t>
            </a:r>
            <a:r>
              <a:rPr lang="en-US" altLang="zh-CN" sz="1300" dirty="0"/>
              <a:t> IgG suppresses </a:t>
            </a:r>
            <a:r>
              <a:rPr lang="en-US" altLang="zh-CN" sz="1300" dirty="0" err="1"/>
              <a:t>autotaxin</a:t>
            </a:r>
            <a:r>
              <a:rPr lang="en-US" altLang="zh-CN" sz="1300" dirty="0"/>
              <a:t>-induced phosphorylation of the MAP kinase </a:t>
            </a:r>
            <a:r>
              <a:rPr lang="en-US" altLang="zh-CN" sz="1300" dirty="0" err="1"/>
              <a:t>Erk</a:t>
            </a:r>
            <a:r>
              <a:rPr lang="en-US" altLang="zh-CN" sz="1300" dirty="0"/>
              <a:t> in a dose-dependent manner, with an extremely high potency at a microgram/milliliter (</a:t>
            </a:r>
            <a:r>
              <a:rPr lang="el-GR" altLang="zh-CN" sz="1300" dirty="0"/>
              <a:t>μ</a:t>
            </a:r>
            <a:r>
              <a:rPr lang="en-US" altLang="zh-CN" sz="1300" dirty="0"/>
              <a:t>g/ml) level (below 1nM). Serum-starved HepG2 cells were treated without or with 200 ng/ml </a:t>
            </a:r>
            <a:r>
              <a:rPr lang="en-US" altLang="zh-CN" sz="1300" dirty="0" err="1"/>
              <a:t>rmATX</a:t>
            </a:r>
            <a:r>
              <a:rPr lang="en-US" altLang="zh-CN" sz="1300" dirty="0"/>
              <a:t> in the absence or presence of anti-</a:t>
            </a:r>
            <a:r>
              <a:rPr lang="en-US" altLang="zh-CN" sz="1300" dirty="0" err="1"/>
              <a:t>autotaxin</a:t>
            </a:r>
            <a:r>
              <a:rPr lang="en-US" altLang="zh-CN" sz="1300" dirty="0"/>
              <a:t> IgG or nonimmune IgG for 10 minutes, and cells were harvested for Western blot </a:t>
            </a:r>
            <a:r>
              <a:rPr lang="en-US" altLang="zh-CN" sz="1300" dirty="0" err="1"/>
              <a:t>anlysis</a:t>
            </a:r>
            <a:r>
              <a:rPr lang="en-US" altLang="zh-CN" sz="1300" dirty="0"/>
              <a:t> using anti-phospho-ERK or total ERK antibodies. </a:t>
            </a:r>
          </a:p>
          <a:p>
            <a:r>
              <a:rPr lang="en-US" altLang="zh-CN" sz="1300" dirty="0"/>
              <a:t>C-P: 6-week-old C57BL/6N male mice (n=6-8) were fed with 8-week STC or HFD, and subsequently subjected to antibody injection intravenously (anti-</a:t>
            </a:r>
            <a:r>
              <a:rPr lang="en-US" altLang="zh-CN" sz="1300" dirty="0" err="1"/>
              <a:t>autotaxin</a:t>
            </a:r>
            <a:r>
              <a:rPr lang="en-US" altLang="zh-CN" sz="1300" dirty="0"/>
              <a:t> IgG or non-immune IgG as a control, 1mg/kg body weight for every 10 days) for another 7 weeks (five injections in total). Metabolic parameters were measured at indicated time points after the initiation of study. </a:t>
            </a:r>
          </a:p>
          <a:p>
            <a:r>
              <a:rPr lang="en-US" altLang="zh-CN" sz="1300" dirty="0" err="1"/>
              <a:t>LysoPLD</a:t>
            </a:r>
            <a:r>
              <a:rPr lang="en-US" altLang="zh-CN" sz="1300" dirty="0"/>
              <a:t> (LPD) activity of mice serum measured by TOOS assay (C); Body weight (g) (D), fat mass (%) (E), and average food intake (kcal) (F) measured at indicated time points; Serum lipid profiles (G) including triglyceride, free fatty acid and cholesterol level; Weight of important metabolic organs (H): (from left to right) subcutaneous adipose tissue, epididymal adipose tissue, brown adipose tissue and liver; Gross morphological photos taken for liver tissue (I); Representative pictures of H&amp;E staining and Oil Red O staining of liver sections (200x, Scale bar: 200um) (J); hepatic triglyceride content (shown in fold change) measured by biochemical method (K); quantitative real-time PCR analysis of genes involved in fatty acid oxidation, fatty acid synthesis and lipid transportation (L), with all target genes normalized with beta-actin and shown in fold change against STC-control group; hepatic fatty acid oxidation rate (shown in fold change) measured by biochemical method (M); serum ALT level (N) and serum AST level (O). </a:t>
            </a:r>
            <a:r>
              <a:rPr lang="zh-CN" altLang="en-US" sz="1300" dirty="0"/>
              <a:t>*</a:t>
            </a:r>
            <a:r>
              <a:rPr lang="en-US" altLang="zh-CN" sz="1300" dirty="0"/>
              <a:t>p&lt;0.05, **p&lt;0.01, ***p&lt;0.001, unless other stated. Data are presented as the mean ± SEM.</a:t>
            </a:r>
          </a:p>
        </p:txBody>
      </p:sp>
    </p:spTree>
    <p:extLst>
      <p:ext uri="{BB962C8B-B14F-4D97-AF65-F5344CB8AC3E}">
        <p14:creationId xmlns:p14="http://schemas.microsoft.com/office/powerpoint/2010/main" val="28602542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2C8D23B8-615E-4A58-9E02-B4C8FF4891C3}"/>
              </a:ext>
            </a:extLst>
          </p:cNvPr>
          <p:cNvSpPr txBox="1"/>
          <p:nvPr/>
        </p:nvSpPr>
        <p:spPr>
          <a:xfrm>
            <a:off x="81646" y="74253"/>
            <a:ext cx="304800" cy="292388"/>
          </a:xfrm>
          <a:prstGeom prst="rect">
            <a:avLst/>
          </a:prstGeom>
          <a:noFill/>
        </p:spPr>
        <p:txBody>
          <a:bodyPr wrap="square" rtlCol="0">
            <a:spAutoFit/>
          </a:bodyPr>
          <a:lstStyle/>
          <a:p>
            <a:r>
              <a:rPr lang="en-US" altLang="zh-CN" sz="1300" dirty="0"/>
              <a:t>A</a:t>
            </a:r>
            <a:endParaRPr lang="zh-CN" altLang="en-US" sz="1300" dirty="0"/>
          </a:p>
        </p:txBody>
      </p:sp>
      <p:sp>
        <p:nvSpPr>
          <p:cNvPr id="7" name="文本框 6">
            <a:extLst>
              <a:ext uri="{FF2B5EF4-FFF2-40B4-BE49-F238E27FC236}">
                <a16:creationId xmlns:a16="http://schemas.microsoft.com/office/drawing/2014/main" id="{4E575438-BBB3-46F2-8980-B8220EF0ABFA}"/>
              </a:ext>
            </a:extLst>
          </p:cNvPr>
          <p:cNvSpPr txBox="1"/>
          <p:nvPr/>
        </p:nvSpPr>
        <p:spPr>
          <a:xfrm>
            <a:off x="2138904" y="73806"/>
            <a:ext cx="304800" cy="292388"/>
          </a:xfrm>
          <a:prstGeom prst="rect">
            <a:avLst/>
          </a:prstGeom>
          <a:noFill/>
        </p:spPr>
        <p:txBody>
          <a:bodyPr wrap="square" rtlCol="0">
            <a:spAutoFit/>
          </a:bodyPr>
          <a:lstStyle/>
          <a:p>
            <a:r>
              <a:rPr lang="en-US" altLang="zh-CN" sz="1300" dirty="0"/>
              <a:t>B</a:t>
            </a:r>
            <a:endParaRPr lang="zh-CN" altLang="en-US" sz="1300" dirty="0"/>
          </a:p>
        </p:txBody>
      </p:sp>
      <p:sp>
        <p:nvSpPr>
          <p:cNvPr id="9" name="文本框 8">
            <a:extLst>
              <a:ext uri="{FF2B5EF4-FFF2-40B4-BE49-F238E27FC236}">
                <a16:creationId xmlns:a16="http://schemas.microsoft.com/office/drawing/2014/main" id="{DEF17732-14BA-4FD3-BC8D-22286210521F}"/>
              </a:ext>
            </a:extLst>
          </p:cNvPr>
          <p:cNvSpPr txBox="1"/>
          <p:nvPr/>
        </p:nvSpPr>
        <p:spPr>
          <a:xfrm>
            <a:off x="4593509" y="110656"/>
            <a:ext cx="304800" cy="292388"/>
          </a:xfrm>
          <a:prstGeom prst="rect">
            <a:avLst/>
          </a:prstGeom>
          <a:noFill/>
        </p:spPr>
        <p:txBody>
          <a:bodyPr wrap="square" rtlCol="0">
            <a:spAutoFit/>
          </a:bodyPr>
          <a:lstStyle/>
          <a:p>
            <a:r>
              <a:rPr lang="en-US" altLang="zh-CN" sz="1300" dirty="0"/>
              <a:t>C</a:t>
            </a:r>
            <a:endParaRPr lang="zh-CN" altLang="en-US" sz="1300" dirty="0"/>
          </a:p>
        </p:txBody>
      </p:sp>
      <p:sp>
        <p:nvSpPr>
          <p:cNvPr id="11" name="文本框 10">
            <a:extLst>
              <a:ext uri="{FF2B5EF4-FFF2-40B4-BE49-F238E27FC236}">
                <a16:creationId xmlns:a16="http://schemas.microsoft.com/office/drawing/2014/main" id="{07FB50C3-E0C6-4C5B-A485-93EC7CCF589F}"/>
              </a:ext>
            </a:extLst>
          </p:cNvPr>
          <p:cNvSpPr txBox="1"/>
          <p:nvPr/>
        </p:nvSpPr>
        <p:spPr>
          <a:xfrm>
            <a:off x="108467" y="1828806"/>
            <a:ext cx="304800" cy="292388"/>
          </a:xfrm>
          <a:prstGeom prst="rect">
            <a:avLst/>
          </a:prstGeom>
          <a:noFill/>
        </p:spPr>
        <p:txBody>
          <a:bodyPr wrap="square" rtlCol="0">
            <a:spAutoFit/>
          </a:bodyPr>
          <a:lstStyle/>
          <a:p>
            <a:r>
              <a:rPr lang="en-US" altLang="zh-CN" sz="1300" dirty="0"/>
              <a:t>D</a:t>
            </a:r>
            <a:endParaRPr lang="zh-CN" altLang="en-US" sz="1300" dirty="0"/>
          </a:p>
        </p:txBody>
      </p:sp>
      <p:sp>
        <p:nvSpPr>
          <p:cNvPr id="16" name="文本框 15">
            <a:extLst>
              <a:ext uri="{FF2B5EF4-FFF2-40B4-BE49-F238E27FC236}">
                <a16:creationId xmlns:a16="http://schemas.microsoft.com/office/drawing/2014/main" id="{7CF38E18-3650-482B-A640-9A327815B99D}"/>
              </a:ext>
            </a:extLst>
          </p:cNvPr>
          <p:cNvSpPr txBox="1"/>
          <p:nvPr/>
        </p:nvSpPr>
        <p:spPr>
          <a:xfrm>
            <a:off x="2187320" y="1812369"/>
            <a:ext cx="304800" cy="292388"/>
          </a:xfrm>
          <a:prstGeom prst="rect">
            <a:avLst/>
          </a:prstGeom>
          <a:noFill/>
        </p:spPr>
        <p:txBody>
          <a:bodyPr wrap="square" rtlCol="0">
            <a:spAutoFit/>
          </a:bodyPr>
          <a:lstStyle/>
          <a:p>
            <a:r>
              <a:rPr lang="en-US" altLang="zh-CN" sz="1300" dirty="0"/>
              <a:t>E</a:t>
            </a:r>
            <a:endParaRPr lang="zh-CN" altLang="en-US" sz="1300" dirty="0"/>
          </a:p>
        </p:txBody>
      </p:sp>
      <p:sp>
        <p:nvSpPr>
          <p:cNvPr id="17" name="文本框 16">
            <a:extLst>
              <a:ext uri="{FF2B5EF4-FFF2-40B4-BE49-F238E27FC236}">
                <a16:creationId xmlns:a16="http://schemas.microsoft.com/office/drawing/2014/main" id="{FD38D24B-F465-4A1E-BC2E-F382D34CEE74}"/>
              </a:ext>
            </a:extLst>
          </p:cNvPr>
          <p:cNvSpPr txBox="1"/>
          <p:nvPr/>
        </p:nvSpPr>
        <p:spPr>
          <a:xfrm>
            <a:off x="4438559" y="1825572"/>
            <a:ext cx="304800" cy="292388"/>
          </a:xfrm>
          <a:prstGeom prst="rect">
            <a:avLst/>
          </a:prstGeom>
          <a:noFill/>
        </p:spPr>
        <p:txBody>
          <a:bodyPr wrap="square" rtlCol="0">
            <a:spAutoFit/>
          </a:bodyPr>
          <a:lstStyle/>
          <a:p>
            <a:r>
              <a:rPr lang="en-US" altLang="zh-CN" sz="1300" dirty="0"/>
              <a:t>F</a:t>
            </a:r>
            <a:endParaRPr lang="zh-CN" altLang="en-US" sz="1300" dirty="0"/>
          </a:p>
        </p:txBody>
      </p:sp>
      <p:sp>
        <p:nvSpPr>
          <p:cNvPr id="20" name="文本框 19">
            <a:extLst>
              <a:ext uri="{FF2B5EF4-FFF2-40B4-BE49-F238E27FC236}">
                <a16:creationId xmlns:a16="http://schemas.microsoft.com/office/drawing/2014/main" id="{997D713F-19DD-42EF-84B3-7DE487B7D206}"/>
              </a:ext>
            </a:extLst>
          </p:cNvPr>
          <p:cNvSpPr txBox="1"/>
          <p:nvPr/>
        </p:nvSpPr>
        <p:spPr>
          <a:xfrm>
            <a:off x="309652" y="8289522"/>
            <a:ext cx="304800" cy="292388"/>
          </a:xfrm>
          <a:prstGeom prst="rect">
            <a:avLst/>
          </a:prstGeom>
          <a:noFill/>
        </p:spPr>
        <p:txBody>
          <a:bodyPr wrap="square" rtlCol="0">
            <a:spAutoFit/>
          </a:bodyPr>
          <a:lstStyle/>
          <a:p>
            <a:r>
              <a:rPr lang="en-US" altLang="zh-CN" sz="1300" dirty="0"/>
              <a:t>L</a:t>
            </a:r>
            <a:endParaRPr lang="zh-CN" altLang="en-US" sz="1300" dirty="0"/>
          </a:p>
        </p:txBody>
      </p:sp>
      <p:grpSp>
        <p:nvGrpSpPr>
          <p:cNvPr id="21" name="组合 20">
            <a:extLst>
              <a:ext uri="{FF2B5EF4-FFF2-40B4-BE49-F238E27FC236}">
                <a16:creationId xmlns:a16="http://schemas.microsoft.com/office/drawing/2014/main" id="{F8C19F2E-F1A3-4EA4-81C9-7DD75449B750}"/>
              </a:ext>
            </a:extLst>
          </p:cNvPr>
          <p:cNvGrpSpPr/>
          <p:nvPr/>
        </p:nvGrpSpPr>
        <p:grpSpPr>
          <a:xfrm>
            <a:off x="462052" y="6096000"/>
            <a:ext cx="3353704" cy="2095512"/>
            <a:chOff x="2584449" y="3538729"/>
            <a:chExt cx="3741712" cy="2431656"/>
          </a:xfrm>
        </p:grpSpPr>
        <p:pic>
          <p:nvPicPr>
            <p:cNvPr id="22" name="图片 21">
              <a:extLst>
                <a:ext uri="{FF2B5EF4-FFF2-40B4-BE49-F238E27FC236}">
                  <a16:creationId xmlns:a16="http://schemas.microsoft.com/office/drawing/2014/main" id="{E59F1D40-46FC-4367-9976-B9FB180ABC34}"/>
                </a:ext>
              </a:extLst>
            </p:cNvPr>
            <p:cNvPicPr>
              <a:picLocks noChangeAspect="1"/>
            </p:cNvPicPr>
            <p:nvPr/>
          </p:nvPicPr>
          <p:blipFill>
            <a:blip r:embed="rId2"/>
            <a:stretch>
              <a:fillRect/>
            </a:stretch>
          </p:blipFill>
          <p:spPr>
            <a:xfrm>
              <a:off x="2584449" y="3754173"/>
              <a:ext cx="3695700" cy="2216212"/>
            </a:xfrm>
            <a:prstGeom prst="rect">
              <a:avLst/>
            </a:prstGeom>
          </p:spPr>
        </p:pic>
        <p:sp>
          <p:nvSpPr>
            <p:cNvPr id="23" name="文本框 22">
              <a:extLst>
                <a:ext uri="{FF2B5EF4-FFF2-40B4-BE49-F238E27FC236}">
                  <a16:creationId xmlns:a16="http://schemas.microsoft.com/office/drawing/2014/main" id="{ACFC125B-9BC4-4A89-8F99-DD1BB69934E7}"/>
                </a:ext>
              </a:extLst>
            </p:cNvPr>
            <p:cNvSpPr txBox="1"/>
            <p:nvPr/>
          </p:nvSpPr>
          <p:spPr>
            <a:xfrm>
              <a:off x="3266707" y="3545377"/>
              <a:ext cx="1041816" cy="250004"/>
            </a:xfrm>
            <a:prstGeom prst="rect">
              <a:avLst/>
            </a:prstGeom>
            <a:noFill/>
          </p:spPr>
          <p:txBody>
            <a:bodyPr wrap="square" rtlCol="0">
              <a:spAutoFit/>
            </a:bodyPr>
            <a:lstStyle/>
            <a:p>
              <a:r>
                <a:rPr lang="en-US" altLang="zh-CN" sz="800" b="1" i="1" dirty="0"/>
                <a:t>Fgf21-mRNA</a:t>
              </a:r>
              <a:endParaRPr lang="zh-CN" altLang="en-US" sz="800" b="1" i="1" dirty="0"/>
            </a:p>
          </p:txBody>
        </p:sp>
        <p:sp>
          <p:nvSpPr>
            <p:cNvPr id="24" name="文本框 23">
              <a:extLst>
                <a:ext uri="{FF2B5EF4-FFF2-40B4-BE49-F238E27FC236}">
                  <a16:creationId xmlns:a16="http://schemas.microsoft.com/office/drawing/2014/main" id="{A08F1ADA-0C57-426F-982B-0A3D5C73EBF2}"/>
                </a:ext>
              </a:extLst>
            </p:cNvPr>
            <p:cNvSpPr txBox="1"/>
            <p:nvPr/>
          </p:nvSpPr>
          <p:spPr>
            <a:xfrm>
              <a:off x="5284344" y="3538729"/>
              <a:ext cx="1041817" cy="250004"/>
            </a:xfrm>
            <a:prstGeom prst="rect">
              <a:avLst/>
            </a:prstGeom>
            <a:noFill/>
          </p:spPr>
          <p:txBody>
            <a:bodyPr wrap="square" rtlCol="0">
              <a:spAutoFit/>
            </a:bodyPr>
            <a:lstStyle/>
            <a:p>
              <a:r>
                <a:rPr lang="en-US" altLang="zh-CN" sz="800" b="1" i="1" dirty="0"/>
                <a:t>Fgf21-mRNA</a:t>
              </a:r>
              <a:endParaRPr lang="zh-CN" altLang="en-US" sz="800" b="1" i="1" dirty="0"/>
            </a:p>
          </p:txBody>
        </p:sp>
      </p:grpSp>
      <p:pic>
        <p:nvPicPr>
          <p:cNvPr id="25" name="图片 24">
            <a:extLst>
              <a:ext uri="{FF2B5EF4-FFF2-40B4-BE49-F238E27FC236}">
                <a16:creationId xmlns:a16="http://schemas.microsoft.com/office/drawing/2014/main" id="{2CFF440A-C01D-4DAD-9506-FDE6BB029025}"/>
              </a:ext>
            </a:extLst>
          </p:cNvPr>
          <p:cNvPicPr>
            <a:picLocks noChangeAspect="1"/>
          </p:cNvPicPr>
          <p:nvPr/>
        </p:nvPicPr>
        <p:blipFill>
          <a:blip r:embed="rId3"/>
          <a:stretch>
            <a:fillRect/>
          </a:stretch>
        </p:blipFill>
        <p:spPr>
          <a:xfrm>
            <a:off x="3444743" y="3600137"/>
            <a:ext cx="2394854" cy="2327888"/>
          </a:xfrm>
          <a:prstGeom prst="rect">
            <a:avLst/>
          </a:prstGeom>
        </p:spPr>
      </p:pic>
      <p:sp>
        <p:nvSpPr>
          <p:cNvPr id="26" name="文本框 25">
            <a:extLst>
              <a:ext uri="{FF2B5EF4-FFF2-40B4-BE49-F238E27FC236}">
                <a16:creationId xmlns:a16="http://schemas.microsoft.com/office/drawing/2014/main" id="{A26A974D-5462-45AB-A66F-957A362642C1}"/>
              </a:ext>
            </a:extLst>
          </p:cNvPr>
          <p:cNvSpPr txBox="1"/>
          <p:nvPr/>
        </p:nvSpPr>
        <p:spPr>
          <a:xfrm>
            <a:off x="3139943" y="3565024"/>
            <a:ext cx="304800" cy="292388"/>
          </a:xfrm>
          <a:prstGeom prst="rect">
            <a:avLst/>
          </a:prstGeom>
          <a:noFill/>
        </p:spPr>
        <p:txBody>
          <a:bodyPr wrap="square" rtlCol="0">
            <a:spAutoFit/>
          </a:bodyPr>
          <a:lstStyle/>
          <a:p>
            <a:r>
              <a:rPr lang="en-US" altLang="zh-CN" sz="1300" dirty="0"/>
              <a:t>H</a:t>
            </a:r>
            <a:endParaRPr lang="zh-CN" altLang="en-US" sz="1300" dirty="0"/>
          </a:p>
        </p:txBody>
      </p:sp>
      <p:sp>
        <p:nvSpPr>
          <p:cNvPr id="32" name="文本框 31">
            <a:extLst>
              <a:ext uri="{FF2B5EF4-FFF2-40B4-BE49-F238E27FC236}">
                <a16:creationId xmlns:a16="http://schemas.microsoft.com/office/drawing/2014/main" id="{164E8551-FFF6-4C2D-8533-6E9E4AF48CF2}"/>
              </a:ext>
            </a:extLst>
          </p:cNvPr>
          <p:cNvSpPr txBox="1"/>
          <p:nvPr/>
        </p:nvSpPr>
        <p:spPr>
          <a:xfrm>
            <a:off x="309652" y="5977203"/>
            <a:ext cx="304800" cy="292388"/>
          </a:xfrm>
          <a:prstGeom prst="rect">
            <a:avLst/>
          </a:prstGeom>
          <a:noFill/>
        </p:spPr>
        <p:txBody>
          <a:bodyPr wrap="square" rtlCol="0">
            <a:spAutoFit/>
          </a:bodyPr>
          <a:lstStyle/>
          <a:p>
            <a:r>
              <a:rPr lang="en-US" altLang="zh-CN" sz="1300" dirty="0"/>
              <a:t>I</a:t>
            </a:r>
            <a:endParaRPr lang="zh-CN" altLang="en-US" sz="1300" dirty="0"/>
          </a:p>
        </p:txBody>
      </p:sp>
      <p:sp>
        <p:nvSpPr>
          <p:cNvPr id="33" name="文本框 32">
            <a:extLst>
              <a:ext uri="{FF2B5EF4-FFF2-40B4-BE49-F238E27FC236}">
                <a16:creationId xmlns:a16="http://schemas.microsoft.com/office/drawing/2014/main" id="{54E34030-7595-40C0-9E45-5847ACC1208C}"/>
              </a:ext>
            </a:extLst>
          </p:cNvPr>
          <p:cNvSpPr txBox="1"/>
          <p:nvPr/>
        </p:nvSpPr>
        <p:spPr>
          <a:xfrm>
            <a:off x="2007343" y="5977203"/>
            <a:ext cx="304800" cy="292388"/>
          </a:xfrm>
          <a:prstGeom prst="rect">
            <a:avLst/>
          </a:prstGeom>
          <a:noFill/>
        </p:spPr>
        <p:txBody>
          <a:bodyPr wrap="square" rtlCol="0">
            <a:spAutoFit/>
          </a:bodyPr>
          <a:lstStyle/>
          <a:p>
            <a:r>
              <a:rPr lang="en-US" altLang="zh-CN" sz="1300" dirty="0"/>
              <a:t>J</a:t>
            </a:r>
            <a:endParaRPr lang="zh-CN" altLang="en-US" sz="1300" dirty="0"/>
          </a:p>
        </p:txBody>
      </p:sp>
      <p:sp>
        <p:nvSpPr>
          <p:cNvPr id="37" name="文本框 36">
            <a:extLst>
              <a:ext uri="{FF2B5EF4-FFF2-40B4-BE49-F238E27FC236}">
                <a16:creationId xmlns:a16="http://schemas.microsoft.com/office/drawing/2014/main" id="{F9A2E2D5-9DE7-449C-9553-5E1FC6B34B70}"/>
              </a:ext>
            </a:extLst>
          </p:cNvPr>
          <p:cNvSpPr txBox="1"/>
          <p:nvPr/>
        </p:nvSpPr>
        <p:spPr>
          <a:xfrm>
            <a:off x="3849348" y="5977203"/>
            <a:ext cx="304800" cy="292388"/>
          </a:xfrm>
          <a:prstGeom prst="rect">
            <a:avLst/>
          </a:prstGeom>
          <a:noFill/>
        </p:spPr>
        <p:txBody>
          <a:bodyPr wrap="square" rtlCol="0">
            <a:spAutoFit/>
          </a:bodyPr>
          <a:lstStyle/>
          <a:p>
            <a:r>
              <a:rPr lang="en-US" altLang="zh-CN" sz="1300" dirty="0"/>
              <a:t>K</a:t>
            </a:r>
            <a:endParaRPr lang="zh-CN" altLang="en-US" sz="1300" dirty="0"/>
          </a:p>
        </p:txBody>
      </p:sp>
      <p:pic>
        <p:nvPicPr>
          <p:cNvPr id="39" name="图片 38">
            <a:extLst>
              <a:ext uri="{FF2B5EF4-FFF2-40B4-BE49-F238E27FC236}">
                <a16:creationId xmlns:a16="http://schemas.microsoft.com/office/drawing/2014/main" id="{B340A8D7-F64F-4584-81D6-92CE662C7A6B}"/>
              </a:ext>
            </a:extLst>
          </p:cNvPr>
          <p:cNvPicPr>
            <a:picLocks noChangeAspect="1"/>
          </p:cNvPicPr>
          <p:nvPr/>
        </p:nvPicPr>
        <p:blipFill>
          <a:blip r:embed="rId4"/>
          <a:stretch>
            <a:fillRect/>
          </a:stretch>
        </p:blipFill>
        <p:spPr>
          <a:xfrm>
            <a:off x="4704281" y="144643"/>
            <a:ext cx="2098629" cy="1777021"/>
          </a:xfrm>
          <a:prstGeom prst="rect">
            <a:avLst/>
          </a:prstGeom>
        </p:spPr>
      </p:pic>
      <p:pic>
        <p:nvPicPr>
          <p:cNvPr id="42" name="图片 41">
            <a:extLst>
              <a:ext uri="{FF2B5EF4-FFF2-40B4-BE49-F238E27FC236}">
                <a16:creationId xmlns:a16="http://schemas.microsoft.com/office/drawing/2014/main" id="{33E20A27-20BD-43F1-80AA-61640AB17E24}"/>
              </a:ext>
            </a:extLst>
          </p:cNvPr>
          <p:cNvPicPr>
            <a:picLocks noChangeAspect="1"/>
          </p:cNvPicPr>
          <p:nvPr/>
        </p:nvPicPr>
        <p:blipFill>
          <a:blip r:embed="rId5"/>
          <a:stretch>
            <a:fillRect/>
          </a:stretch>
        </p:blipFill>
        <p:spPr>
          <a:xfrm>
            <a:off x="213484" y="1998237"/>
            <a:ext cx="2155240" cy="1714142"/>
          </a:xfrm>
          <a:prstGeom prst="rect">
            <a:avLst/>
          </a:prstGeom>
        </p:spPr>
      </p:pic>
      <p:pic>
        <p:nvPicPr>
          <p:cNvPr id="43" name="图片 42">
            <a:extLst>
              <a:ext uri="{FF2B5EF4-FFF2-40B4-BE49-F238E27FC236}">
                <a16:creationId xmlns:a16="http://schemas.microsoft.com/office/drawing/2014/main" id="{30435BFD-0566-4A0A-BBB3-6EF2B11EF56A}"/>
              </a:ext>
            </a:extLst>
          </p:cNvPr>
          <p:cNvPicPr>
            <a:picLocks noChangeAspect="1"/>
          </p:cNvPicPr>
          <p:nvPr/>
        </p:nvPicPr>
        <p:blipFill>
          <a:blip r:embed="rId6"/>
          <a:stretch>
            <a:fillRect/>
          </a:stretch>
        </p:blipFill>
        <p:spPr>
          <a:xfrm>
            <a:off x="223558" y="3974373"/>
            <a:ext cx="2330705" cy="1834295"/>
          </a:xfrm>
          <a:prstGeom prst="rect">
            <a:avLst/>
          </a:prstGeom>
        </p:spPr>
      </p:pic>
      <p:sp>
        <p:nvSpPr>
          <p:cNvPr id="44" name="文本框 43">
            <a:extLst>
              <a:ext uri="{FF2B5EF4-FFF2-40B4-BE49-F238E27FC236}">
                <a16:creationId xmlns:a16="http://schemas.microsoft.com/office/drawing/2014/main" id="{27160FB7-9EFE-4F42-A4D2-18832054DD5A}"/>
              </a:ext>
            </a:extLst>
          </p:cNvPr>
          <p:cNvSpPr txBox="1"/>
          <p:nvPr/>
        </p:nvSpPr>
        <p:spPr>
          <a:xfrm>
            <a:off x="234046" y="3781989"/>
            <a:ext cx="304800" cy="292388"/>
          </a:xfrm>
          <a:prstGeom prst="rect">
            <a:avLst/>
          </a:prstGeom>
          <a:noFill/>
        </p:spPr>
        <p:txBody>
          <a:bodyPr wrap="square" rtlCol="0">
            <a:spAutoFit/>
          </a:bodyPr>
          <a:lstStyle/>
          <a:p>
            <a:r>
              <a:rPr lang="en-US" altLang="zh-CN" sz="1300" dirty="0"/>
              <a:t>G</a:t>
            </a:r>
            <a:endParaRPr lang="zh-CN" altLang="en-US" sz="1300" dirty="0"/>
          </a:p>
        </p:txBody>
      </p:sp>
      <p:grpSp>
        <p:nvGrpSpPr>
          <p:cNvPr id="50" name="组合 49">
            <a:extLst>
              <a:ext uri="{FF2B5EF4-FFF2-40B4-BE49-F238E27FC236}">
                <a16:creationId xmlns:a16="http://schemas.microsoft.com/office/drawing/2014/main" id="{9BC3D4EC-07DC-4793-90C0-A565B8E16D97}"/>
              </a:ext>
            </a:extLst>
          </p:cNvPr>
          <p:cNvGrpSpPr/>
          <p:nvPr/>
        </p:nvGrpSpPr>
        <p:grpSpPr>
          <a:xfrm>
            <a:off x="4127254" y="6088306"/>
            <a:ext cx="1774003" cy="2215705"/>
            <a:chOff x="4127254" y="6088306"/>
            <a:chExt cx="1774003" cy="2215705"/>
          </a:xfrm>
        </p:grpSpPr>
        <p:grpSp>
          <p:nvGrpSpPr>
            <p:cNvPr id="48" name="组合 47">
              <a:extLst>
                <a:ext uri="{FF2B5EF4-FFF2-40B4-BE49-F238E27FC236}">
                  <a16:creationId xmlns:a16="http://schemas.microsoft.com/office/drawing/2014/main" id="{E762555F-5211-44EA-9A5A-8669E2325A81}"/>
                </a:ext>
              </a:extLst>
            </p:cNvPr>
            <p:cNvGrpSpPr/>
            <p:nvPr/>
          </p:nvGrpSpPr>
          <p:grpSpPr>
            <a:xfrm>
              <a:off x="4127254" y="6170888"/>
              <a:ext cx="1476305" cy="2133123"/>
              <a:chOff x="4137557" y="6140927"/>
              <a:chExt cx="1476305" cy="2133123"/>
            </a:xfrm>
          </p:grpSpPr>
          <p:pic>
            <p:nvPicPr>
              <p:cNvPr id="46" name="图片 45">
                <a:extLst>
                  <a:ext uri="{FF2B5EF4-FFF2-40B4-BE49-F238E27FC236}">
                    <a16:creationId xmlns:a16="http://schemas.microsoft.com/office/drawing/2014/main" id="{F0D389EC-C160-4FFF-B91A-2B57BF395C8A}"/>
                  </a:ext>
                </a:extLst>
              </p:cNvPr>
              <p:cNvPicPr>
                <a:picLocks noChangeAspect="1"/>
              </p:cNvPicPr>
              <p:nvPr/>
            </p:nvPicPr>
            <p:blipFill>
              <a:blip r:embed="rId7"/>
              <a:stretch>
                <a:fillRect/>
              </a:stretch>
            </p:blipFill>
            <p:spPr>
              <a:xfrm>
                <a:off x="4289958" y="6140927"/>
                <a:ext cx="1274174" cy="1201016"/>
              </a:xfrm>
              <a:prstGeom prst="rect">
                <a:avLst/>
              </a:prstGeom>
            </p:spPr>
          </p:pic>
          <p:pic>
            <p:nvPicPr>
              <p:cNvPr id="47" name="图片 46">
                <a:extLst>
                  <a:ext uri="{FF2B5EF4-FFF2-40B4-BE49-F238E27FC236}">
                    <a16:creationId xmlns:a16="http://schemas.microsoft.com/office/drawing/2014/main" id="{0700DB51-A0D0-421A-AA5A-9450ECD733EB}"/>
                  </a:ext>
                </a:extLst>
              </p:cNvPr>
              <p:cNvPicPr>
                <a:picLocks noChangeAspect="1"/>
              </p:cNvPicPr>
              <p:nvPr/>
            </p:nvPicPr>
            <p:blipFill rotWithShape="1">
              <a:blip r:embed="rId8"/>
              <a:srcRect t="62724"/>
              <a:stretch/>
            </p:blipFill>
            <p:spPr>
              <a:xfrm>
                <a:off x="4137557" y="7341943"/>
                <a:ext cx="1476305" cy="932107"/>
              </a:xfrm>
              <a:prstGeom prst="rect">
                <a:avLst/>
              </a:prstGeom>
            </p:spPr>
          </p:pic>
        </p:grpSp>
        <p:sp>
          <p:nvSpPr>
            <p:cNvPr id="49" name="文本框 48">
              <a:extLst>
                <a:ext uri="{FF2B5EF4-FFF2-40B4-BE49-F238E27FC236}">
                  <a16:creationId xmlns:a16="http://schemas.microsoft.com/office/drawing/2014/main" id="{1968696B-0E22-476A-982F-489057DC65E2}"/>
                </a:ext>
              </a:extLst>
            </p:cNvPr>
            <p:cNvSpPr txBox="1"/>
            <p:nvPr/>
          </p:nvSpPr>
          <p:spPr>
            <a:xfrm>
              <a:off x="4690386" y="6088306"/>
              <a:ext cx="1210871" cy="230832"/>
            </a:xfrm>
            <a:prstGeom prst="rect">
              <a:avLst/>
            </a:prstGeom>
            <a:noFill/>
          </p:spPr>
          <p:txBody>
            <a:bodyPr wrap="square" rtlCol="0">
              <a:spAutoFit/>
            </a:bodyPr>
            <a:lstStyle/>
            <a:p>
              <a:r>
                <a:rPr lang="en-US" altLang="zh-CN" sz="900" b="1" i="1" dirty="0"/>
                <a:t>Luciferase activity</a:t>
              </a:r>
              <a:endParaRPr lang="zh-CN" altLang="en-US" sz="900" b="1" i="1" dirty="0"/>
            </a:p>
          </p:txBody>
        </p:sp>
      </p:grpSp>
      <p:pic>
        <p:nvPicPr>
          <p:cNvPr id="51" name="图片 50">
            <a:extLst>
              <a:ext uri="{FF2B5EF4-FFF2-40B4-BE49-F238E27FC236}">
                <a16:creationId xmlns:a16="http://schemas.microsoft.com/office/drawing/2014/main" id="{2A869E54-188D-4174-BF2C-FF6F3880ACEB}"/>
              </a:ext>
            </a:extLst>
          </p:cNvPr>
          <p:cNvPicPr>
            <a:picLocks noChangeAspect="1"/>
          </p:cNvPicPr>
          <p:nvPr/>
        </p:nvPicPr>
        <p:blipFill>
          <a:blip r:embed="rId9"/>
          <a:stretch>
            <a:fillRect/>
          </a:stretch>
        </p:blipFill>
        <p:spPr>
          <a:xfrm>
            <a:off x="413267" y="8371387"/>
            <a:ext cx="2909204" cy="2008244"/>
          </a:xfrm>
          <a:prstGeom prst="rect">
            <a:avLst/>
          </a:prstGeom>
        </p:spPr>
      </p:pic>
      <p:sp>
        <p:nvSpPr>
          <p:cNvPr id="52" name="文本框 51">
            <a:extLst>
              <a:ext uri="{FF2B5EF4-FFF2-40B4-BE49-F238E27FC236}">
                <a16:creationId xmlns:a16="http://schemas.microsoft.com/office/drawing/2014/main" id="{7B48EC1F-3F72-4689-91CA-B750FB0708E8}"/>
              </a:ext>
            </a:extLst>
          </p:cNvPr>
          <p:cNvSpPr txBox="1"/>
          <p:nvPr/>
        </p:nvSpPr>
        <p:spPr>
          <a:xfrm>
            <a:off x="3322471" y="8289522"/>
            <a:ext cx="304800" cy="292388"/>
          </a:xfrm>
          <a:prstGeom prst="rect">
            <a:avLst/>
          </a:prstGeom>
          <a:noFill/>
        </p:spPr>
        <p:txBody>
          <a:bodyPr wrap="square" rtlCol="0">
            <a:spAutoFit/>
          </a:bodyPr>
          <a:lstStyle/>
          <a:p>
            <a:r>
              <a:rPr lang="en-US" altLang="zh-CN" sz="1300" dirty="0"/>
              <a:t>M</a:t>
            </a:r>
            <a:endParaRPr lang="zh-CN" altLang="en-US" sz="1300" dirty="0"/>
          </a:p>
        </p:txBody>
      </p:sp>
      <p:pic>
        <p:nvPicPr>
          <p:cNvPr id="2" name="图片 1">
            <a:extLst>
              <a:ext uri="{FF2B5EF4-FFF2-40B4-BE49-F238E27FC236}">
                <a16:creationId xmlns:a16="http://schemas.microsoft.com/office/drawing/2014/main" id="{46D87E05-BF2C-42D9-A887-839226403790}"/>
              </a:ext>
            </a:extLst>
          </p:cNvPr>
          <p:cNvPicPr>
            <a:picLocks noChangeAspect="1"/>
          </p:cNvPicPr>
          <p:nvPr/>
        </p:nvPicPr>
        <p:blipFill>
          <a:blip r:embed="rId10"/>
          <a:stretch>
            <a:fillRect/>
          </a:stretch>
        </p:blipFill>
        <p:spPr>
          <a:xfrm>
            <a:off x="2334471" y="2000559"/>
            <a:ext cx="2172133" cy="1709497"/>
          </a:xfrm>
          <a:prstGeom prst="rect">
            <a:avLst/>
          </a:prstGeom>
        </p:spPr>
      </p:pic>
      <p:pic>
        <p:nvPicPr>
          <p:cNvPr id="6" name="图片 5">
            <a:extLst>
              <a:ext uri="{FF2B5EF4-FFF2-40B4-BE49-F238E27FC236}">
                <a16:creationId xmlns:a16="http://schemas.microsoft.com/office/drawing/2014/main" id="{4F1D534B-3312-4AB5-97F4-83E4F210527E}"/>
              </a:ext>
            </a:extLst>
          </p:cNvPr>
          <p:cNvPicPr>
            <a:picLocks noChangeAspect="1"/>
          </p:cNvPicPr>
          <p:nvPr/>
        </p:nvPicPr>
        <p:blipFill>
          <a:blip r:embed="rId11"/>
          <a:stretch>
            <a:fillRect/>
          </a:stretch>
        </p:blipFill>
        <p:spPr>
          <a:xfrm>
            <a:off x="2393129" y="180302"/>
            <a:ext cx="1628302" cy="1854755"/>
          </a:xfrm>
          <a:prstGeom prst="rect">
            <a:avLst/>
          </a:prstGeom>
        </p:spPr>
      </p:pic>
      <p:pic>
        <p:nvPicPr>
          <p:cNvPr id="5" name="图片 4">
            <a:extLst>
              <a:ext uri="{FF2B5EF4-FFF2-40B4-BE49-F238E27FC236}">
                <a16:creationId xmlns:a16="http://schemas.microsoft.com/office/drawing/2014/main" id="{CFD52EB8-42BF-4DF7-A350-BAC33F2B9998}"/>
              </a:ext>
            </a:extLst>
          </p:cNvPr>
          <p:cNvPicPr>
            <a:picLocks noChangeAspect="1"/>
          </p:cNvPicPr>
          <p:nvPr/>
        </p:nvPicPr>
        <p:blipFill>
          <a:blip r:embed="rId12"/>
          <a:stretch>
            <a:fillRect/>
          </a:stretch>
        </p:blipFill>
        <p:spPr>
          <a:xfrm>
            <a:off x="4630456" y="2013543"/>
            <a:ext cx="2092837" cy="1647090"/>
          </a:xfrm>
          <a:prstGeom prst="rect">
            <a:avLst/>
          </a:prstGeom>
        </p:spPr>
      </p:pic>
      <p:pic>
        <p:nvPicPr>
          <p:cNvPr id="8" name="图片 7">
            <a:extLst>
              <a:ext uri="{FF2B5EF4-FFF2-40B4-BE49-F238E27FC236}">
                <a16:creationId xmlns:a16="http://schemas.microsoft.com/office/drawing/2014/main" id="{6831D527-1F37-4FC2-94DD-19182BE4DDD9}"/>
              </a:ext>
            </a:extLst>
          </p:cNvPr>
          <p:cNvPicPr>
            <a:picLocks noChangeAspect="1"/>
          </p:cNvPicPr>
          <p:nvPr/>
        </p:nvPicPr>
        <p:blipFill>
          <a:blip r:embed="rId13"/>
          <a:stretch>
            <a:fillRect/>
          </a:stretch>
        </p:blipFill>
        <p:spPr>
          <a:xfrm>
            <a:off x="48091" y="178408"/>
            <a:ext cx="2348343" cy="1814628"/>
          </a:xfrm>
          <a:prstGeom prst="rect">
            <a:avLst/>
          </a:prstGeom>
        </p:spPr>
      </p:pic>
      <p:pic>
        <p:nvPicPr>
          <p:cNvPr id="3" name="图片 2">
            <a:extLst>
              <a:ext uri="{FF2B5EF4-FFF2-40B4-BE49-F238E27FC236}">
                <a16:creationId xmlns:a16="http://schemas.microsoft.com/office/drawing/2014/main" id="{CE88FFAC-8623-4A03-8E59-56CCE46A8796}"/>
              </a:ext>
            </a:extLst>
          </p:cNvPr>
          <p:cNvPicPr>
            <a:picLocks noChangeAspect="1"/>
          </p:cNvPicPr>
          <p:nvPr/>
        </p:nvPicPr>
        <p:blipFill>
          <a:blip r:embed="rId14"/>
          <a:stretch>
            <a:fillRect/>
          </a:stretch>
        </p:blipFill>
        <p:spPr>
          <a:xfrm>
            <a:off x="3474871" y="8402021"/>
            <a:ext cx="2697108" cy="2605680"/>
          </a:xfrm>
          <a:prstGeom prst="rect">
            <a:avLst/>
          </a:prstGeom>
        </p:spPr>
      </p:pic>
      <p:sp>
        <p:nvSpPr>
          <p:cNvPr id="56" name="文本框 55">
            <a:extLst>
              <a:ext uri="{FF2B5EF4-FFF2-40B4-BE49-F238E27FC236}">
                <a16:creationId xmlns:a16="http://schemas.microsoft.com/office/drawing/2014/main" id="{6F542E9B-4D76-4847-A5EF-673F22BB416C}"/>
              </a:ext>
            </a:extLst>
          </p:cNvPr>
          <p:cNvSpPr txBox="1"/>
          <p:nvPr/>
        </p:nvSpPr>
        <p:spPr>
          <a:xfrm>
            <a:off x="260867" y="10413312"/>
            <a:ext cx="304800" cy="292388"/>
          </a:xfrm>
          <a:prstGeom prst="rect">
            <a:avLst/>
          </a:prstGeom>
          <a:noFill/>
        </p:spPr>
        <p:txBody>
          <a:bodyPr wrap="square" rtlCol="0">
            <a:spAutoFit/>
          </a:bodyPr>
          <a:lstStyle/>
          <a:p>
            <a:r>
              <a:rPr lang="en-US" altLang="zh-CN" sz="1300" dirty="0"/>
              <a:t>N</a:t>
            </a:r>
            <a:endParaRPr lang="zh-CN" altLang="en-US" sz="1300" dirty="0"/>
          </a:p>
        </p:txBody>
      </p:sp>
      <p:pic>
        <p:nvPicPr>
          <p:cNvPr id="10" name="图片 9">
            <a:extLst>
              <a:ext uri="{FF2B5EF4-FFF2-40B4-BE49-F238E27FC236}">
                <a16:creationId xmlns:a16="http://schemas.microsoft.com/office/drawing/2014/main" id="{994A2677-883A-49AD-BBE9-0D9F8F9E9AB9}"/>
              </a:ext>
            </a:extLst>
          </p:cNvPr>
          <p:cNvPicPr>
            <a:picLocks noChangeAspect="1"/>
          </p:cNvPicPr>
          <p:nvPr/>
        </p:nvPicPr>
        <p:blipFill>
          <a:blip r:embed="rId15"/>
          <a:stretch>
            <a:fillRect/>
          </a:stretch>
        </p:blipFill>
        <p:spPr>
          <a:xfrm>
            <a:off x="462052" y="10455165"/>
            <a:ext cx="3148619" cy="1728776"/>
          </a:xfrm>
          <a:prstGeom prst="rect">
            <a:avLst/>
          </a:prstGeom>
        </p:spPr>
      </p:pic>
    </p:spTree>
    <p:extLst>
      <p:ext uri="{BB962C8B-B14F-4D97-AF65-F5344CB8AC3E}">
        <p14:creationId xmlns:p14="http://schemas.microsoft.com/office/powerpoint/2010/main" val="709723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8226E35C-3667-4A88-BA28-CD84D5090A66}"/>
              </a:ext>
            </a:extLst>
          </p:cNvPr>
          <p:cNvSpPr txBox="1"/>
          <p:nvPr/>
        </p:nvSpPr>
        <p:spPr>
          <a:xfrm>
            <a:off x="122202" y="230426"/>
            <a:ext cx="6735798" cy="4924425"/>
          </a:xfrm>
          <a:prstGeom prst="rect">
            <a:avLst/>
          </a:prstGeom>
          <a:noFill/>
        </p:spPr>
        <p:txBody>
          <a:bodyPr wrap="square" rtlCol="0">
            <a:spAutoFit/>
          </a:bodyPr>
          <a:lstStyle/>
          <a:p>
            <a:r>
              <a:rPr lang="en-US" altLang="zh-CN" sz="1300" b="1" dirty="0"/>
              <a:t>Fig.5: </a:t>
            </a:r>
            <a:r>
              <a:rPr lang="en-US" altLang="zh-CN" sz="1400" b="1" dirty="0"/>
              <a:t>Effect of </a:t>
            </a:r>
            <a:r>
              <a:rPr lang="en-US" altLang="zh-CN" sz="1400" b="1" dirty="0" err="1"/>
              <a:t>autotaxin</a:t>
            </a:r>
            <a:r>
              <a:rPr lang="en-US" altLang="zh-CN" sz="1400" b="1" dirty="0"/>
              <a:t>-LPA on </a:t>
            </a:r>
            <a:r>
              <a:rPr lang="en-US" altLang="zh-CN" sz="1400" b="1" dirty="0" err="1"/>
              <a:t>PPARa</a:t>
            </a:r>
            <a:r>
              <a:rPr lang="en-US" altLang="zh-CN" sz="1400" b="1" dirty="0"/>
              <a:t>-regulated expression of FGF21 is mediated through </a:t>
            </a:r>
            <a:r>
              <a:rPr lang="en-US" altLang="zh-CN" sz="1400" b="1" dirty="0" err="1"/>
              <a:t>Erk</a:t>
            </a:r>
            <a:r>
              <a:rPr lang="en-US" altLang="zh-CN" sz="1400" b="1" dirty="0"/>
              <a:t> pathway in Huh7 cell line </a:t>
            </a:r>
            <a:r>
              <a:rPr lang="en-US" altLang="zh-CN" sz="1400" b="1" i="1" dirty="0"/>
              <a:t>in vitro</a:t>
            </a:r>
            <a:r>
              <a:rPr lang="en-US" altLang="zh-CN" sz="1400" b="1" dirty="0"/>
              <a:t>.</a:t>
            </a:r>
          </a:p>
          <a:p>
            <a:r>
              <a:rPr lang="en-US" altLang="zh-CN" sz="1300" dirty="0"/>
              <a:t>A-B: serum FGF21 level measured by ELISA. A, serum of mice treated with antibody as mentioned in fig.3; B, mice treated with AAV-shRNA as mentioned in fig.2. C: hepatic mRNA level of </a:t>
            </a:r>
            <a:r>
              <a:rPr lang="en-US" altLang="zh-CN" sz="1300" i="1" dirty="0"/>
              <a:t>fgf21</a:t>
            </a:r>
            <a:r>
              <a:rPr lang="en-US" altLang="zh-CN" sz="1300" dirty="0"/>
              <a:t> of mice treated with antibody as mentioned in fig.3. D-G: some important metabolic parameters of mice treated with antibody as mentioned in fig.3, including adiponectin (D), lipocalin-2 (E), FABP-4 (F) and insulin (G). All targets are measured by ELISA. </a:t>
            </a:r>
            <a:endParaRPr lang="en-US" altLang="zh-CN" sz="1300" i="1" dirty="0"/>
          </a:p>
          <a:p>
            <a:r>
              <a:rPr lang="en-US" altLang="zh-CN" sz="1300" dirty="0"/>
              <a:t>H: Huh7 cell line (n=4-5/group) was treated with or without fibrate, recombinant mouse </a:t>
            </a:r>
            <a:r>
              <a:rPr lang="en-US" altLang="zh-CN" sz="1300" dirty="0" err="1"/>
              <a:t>autotaxin</a:t>
            </a:r>
            <a:r>
              <a:rPr lang="en-US" altLang="zh-CN" sz="1300" dirty="0"/>
              <a:t> protein, PF8380 or LPA (pre-treated 3 hours before fibrate treatment) at indicated concentration. Fgf21 expression level was measured by quantitative real-time PCR. I&amp;J: Huh7 cell line (n=3-5/group) was treated with fibrate with or without </a:t>
            </a:r>
            <a:r>
              <a:rPr lang="en-US" altLang="zh-CN" sz="1300" dirty="0" err="1"/>
              <a:t>Erk</a:t>
            </a:r>
            <a:r>
              <a:rPr lang="en-US" altLang="zh-CN" sz="1300" dirty="0"/>
              <a:t> of PI3K inhibitor, Ki16425 (5uM), LPA. For (I), </a:t>
            </a:r>
            <a:r>
              <a:rPr lang="en-US" altLang="zh-CN" sz="1300" dirty="0" err="1"/>
              <a:t>Erk</a:t>
            </a:r>
            <a:r>
              <a:rPr lang="en-US" altLang="zh-CN" sz="1300" dirty="0"/>
              <a:t> and PI3K inhibitor was U0126 (10uM)</a:t>
            </a:r>
            <a:r>
              <a:rPr lang="zh-CN" altLang="en-US" sz="1300" dirty="0"/>
              <a:t> </a:t>
            </a:r>
            <a:r>
              <a:rPr lang="en-US" altLang="zh-CN" sz="1300" dirty="0"/>
              <a:t>and wortmannin (2uM), respectively; for (J), </a:t>
            </a:r>
            <a:r>
              <a:rPr lang="en-US" altLang="zh-CN" sz="1300" dirty="0" err="1"/>
              <a:t>Erk</a:t>
            </a:r>
            <a:r>
              <a:rPr lang="en-US" altLang="zh-CN" sz="1300" dirty="0"/>
              <a:t> and PI3K inhibitor was PD98059 (30uM) and LY294002 (50uM), respectively. K: Luciferase reporters carrying PPAR response element (PPRE) was transfected into Huh7 cell line and after 48 hours, cells were then treated with fibrate (using DMSO as vehicle), LPA, U0126 at above mentioned dosage and schedule. Luciferase reporter assays were then performed (n=6/group). L: Huh7 cell line (n=4-5/group)</a:t>
            </a:r>
            <a:r>
              <a:rPr lang="zh-CN" altLang="en-US" sz="1300" dirty="0"/>
              <a:t> </a:t>
            </a:r>
            <a:r>
              <a:rPr lang="en-US" altLang="zh-CN" sz="1300" dirty="0"/>
              <a:t>was treated with fibrate (50uM) for 24 hours with or without pre-treatment of LPA(10uM), U0126(10uM) and wortmannin(2uM). U0126 or wortmannin was pre-treated 1hr before LPA treatment. LPA was pre-treated 3 hours before fibrate treatment. </a:t>
            </a:r>
            <a:r>
              <a:rPr lang="en-US" altLang="zh-CN" sz="1300" dirty="0" err="1"/>
              <a:t>PPARa-reguated</a:t>
            </a:r>
            <a:r>
              <a:rPr lang="en-US" altLang="zh-CN" sz="1300" dirty="0"/>
              <a:t> genes including </a:t>
            </a:r>
            <a:r>
              <a:rPr lang="en-US" altLang="zh-CN" sz="1300" dirty="0" err="1"/>
              <a:t>mcad</a:t>
            </a:r>
            <a:r>
              <a:rPr lang="en-US" altLang="zh-CN" sz="1300" dirty="0"/>
              <a:t>, </a:t>
            </a:r>
            <a:r>
              <a:rPr lang="en-US" altLang="zh-CN" sz="1300" dirty="0" err="1"/>
              <a:t>vlcad</a:t>
            </a:r>
            <a:r>
              <a:rPr lang="en-US" altLang="zh-CN" sz="1300" dirty="0"/>
              <a:t> and </a:t>
            </a:r>
            <a:r>
              <a:rPr lang="en-US" altLang="zh-CN" sz="1300" dirty="0" err="1"/>
              <a:t>fatp</a:t>
            </a:r>
            <a:r>
              <a:rPr lang="en-US" altLang="zh-CN" sz="1300" dirty="0"/>
              <a:t> expression level were measured by quantitative real-time PCR. M: Using cell lysates from experiment shown in (I) and western blot was preformed to explore the phosphorylation site of </a:t>
            </a:r>
            <a:r>
              <a:rPr lang="en-US" altLang="zh-CN" sz="1300" dirty="0" err="1"/>
              <a:t>PPARa</a:t>
            </a:r>
            <a:r>
              <a:rPr lang="en-US" altLang="zh-CN" sz="1300" dirty="0"/>
              <a:t> influenced by LPA-</a:t>
            </a:r>
            <a:r>
              <a:rPr lang="en-US" altLang="zh-CN" sz="1300" dirty="0" err="1"/>
              <a:t>Erk</a:t>
            </a:r>
            <a:r>
              <a:rPr lang="en-US" altLang="zh-CN" sz="1300" dirty="0"/>
              <a:t> pathway. All target genes are normalized with beta-actin. </a:t>
            </a:r>
            <a:r>
              <a:rPr lang="zh-CN" altLang="en-US" sz="1300" dirty="0"/>
              <a:t>*</a:t>
            </a:r>
            <a:r>
              <a:rPr lang="en-US" altLang="zh-CN" sz="1300" dirty="0"/>
              <a:t>p&lt;0.05, **p&lt;0.01, ***p&lt;0.001. Data are presented as the mean ± SEM. </a:t>
            </a:r>
          </a:p>
        </p:txBody>
      </p:sp>
    </p:spTree>
    <p:extLst>
      <p:ext uri="{BB962C8B-B14F-4D97-AF65-F5344CB8AC3E}">
        <p14:creationId xmlns:p14="http://schemas.microsoft.com/office/powerpoint/2010/main" val="2760860528"/>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71765</TotalTime>
  <Words>2996</Words>
  <Application>Microsoft Office PowerPoint</Application>
  <PresentationFormat>宽屏</PresentationFormat>
  <Paragraphs>232</Paragraphs>
  <Slides>14</Slides>
  <Notes>0</Notes>
  <HiddenSlides>0</HiddenSlides>
  <MMClips>0</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1</vt:i4>
      </vt:variant>
      <vt:variant>
        <vt:lpstr>幻灯片标题</vt:lpstr>
      </vt:variant>
      <vt:variant>
        <vt:i4>14</vt:i4>
      </vt:variant>
    </vt:vector>
  </HeadingPairs>
  <TitlesOfParts>
    <vt:vector size="20" baseType="lpstr">
      <vt:lpstr>Calibri</vt:lpstr>
      <vt:lpstr>Calibri Light</vt:lpstr>
      <vt:lpstr>Arial</vt:lpstr>
      <vt:lpstr>等线</vt:lpstr>
      <vt:lpstr>Office 主题​​</vt:lpstr>
      <vt:lpstr>Prism 6</vt:lpstr>
      <vt:lpstr>Autotaxin exacerbates NAFLD by its autocrine actions to inhibit hepatic FGF21 expression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Qiu Han</dc:creator>
  <cp:lastModifiedBy>Qiu Han</cp:lastModifiedBy>
  <cp:revision>1003</cp:revision>
  <cp:lastPrinted>2021-08-18T04:22:16Z</cp:lastPrinted>
  <dcterms:created xsi:type="dcterms:W3CDTF">2020-10-04T05:42:24Z</dcterms:created>
  <dcterms:modified xsi:type="dcterms:W3CDTF">2021-08-21T08:04:35Z</dcterms:modified>
</cp:coreProperties>
</file>