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4" r:id="rId18"/>
    <p:sldId id="273" r:id="rId19"/>
    <p:sldId id="275" r:id="rId20"/>
    <p:sldId id="284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浅色样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FD0F851-EC5A-4D38-B0AD-8093EC10F338}" styleName="浅色样式 1 - 强调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1400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05EDBD-8A69-43C5-9E29-21FA8D647334}" type="datetimeFigureOut">
              <a:rPr lang="zh-CN" altLang="en-US" smtClean="0"/>
              <a:t>2021/8/2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C63048-BAF8-4E28-8EA2-794E943D71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95508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altLang="zh-CN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bovine serum albumin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C63048-BAF8-4E28-8EA2-794E943D710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9066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3EDE8-69BF-4683-93F7-ED6DE0C7BE23}" type="datetimeFigureOut">
              <a:rPr lang="zh-CN" altLang="en-US" smtClean="0"/>
              <a:t>2021/8/2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8613D-4D00-453B-B2CD-16CFC39CBC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1745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3EDE8-69BF-4683-93F7-ED6DE0C7BE23}" type="datetimeFigureOut">
              <a:rPr lang="zh-CN" altLang="en-US" smtClean="0"/>
              <a:t>2021/8/2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8613D-4D00-453B-B2CD-16CFC39CBC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4697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3EDE8-69BF-4683-93F7-ED6DE0C7BE23}" type="datetimeFigureOut">
              <a:rPr lang="zh-CN" altLang="en-US" smtClean="0"/>
              <a:t>2021/8/2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8613D-4D00-453B-B2CD-16CFC39CBC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7804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3EDE8-69BF-4683-93F7-ED6DE0C7BE23}" type="datetimeFigureOut">
              <a:rPr lang="zh-CN" altLang="en-US" smtClean="0"/>
              <a:t>2021/8/2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8613D-4D00-453B-B2CD-16CFC39CBC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7391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3EDE8-69BF-4683-93F7-ED6DE0C7BE23}" type="datetimeFigureOut">
              <a:rPr lang="zh-CN" altLang="en-US" smtClean="0"/>
              <a:t>2021/8/2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8613D-4D00-453B-B2CD-16CFC39CBC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7436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3EDE8-69BF-4683-93F7-ED6DE0C7BE23}" type="datetimeFigureOut">
              <a:rPr lang="zh-CN" altLang="en-US" smtClean="0"/>
              <a:t>2021/8/2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8613D-4D00-453B-B2CD-16CFC39CBC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4732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3EDE8-69BF-4683-93F7-ED6DE0C7BE23}" type="datetimeFigureOut">
              <a:rPr lang="zh-CN" altLang="en-US" smtClean="0"/>
              <a:t>2021/8/2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8613D-4D00-453B-B2CD-16CFC39CBC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0046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3EDE8-69BF-4683-93F7-ED6DE0C7BE23}" type="datetimeFigureOut">
              <a:rPr lang="zh-CN" altLang="en-US" smtClean="0"/>
              <a:t>2021/8/2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8613D-4D00-453B-B2CD-16CFC39CBC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5410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3EDE8-69BF-4683-93F7-ED6DE0C7BE23}" type="datetimeFigureOut">
              <a:rPr lang="zh-CN" altLang="en-US" smtClean="0"/>
              <a:t>2021/8/2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8613D-4D00-453B-B2CD-16CFC39CBC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7547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3EDE8-69BF-4683-93F7-ED6DE0C7BE23}" type="datetimeFigureOut">
              <a:rPr lang="zh-CN" altLang="en-US" smtClean="0"/>
              <a:t>2021/8/2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8613D-4D00-453B-B2CD-16CFC39CBC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3924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3EDE8-69BF-4683-93F7-ED6DE0C7BE23}" type="datetimeFigureOut">
              <a:rPr lang="zh-CN" altLang="en-US" smtClean="0"/>
              <a:t>2021/8/2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8613D-4D00-453B-B2CD-16CFC39CBC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2027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43EDE8-69BF-4683-93F7-ED6DE0C7BE23}" type="datetimeFigureOut">
              <a:rPr lang="zh-CN" altLang="en-US" smtClean="0"/>
              <a:t>2021/8/2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D8613D-4D00-453B-B2CD-16CFC39CBC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0860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组合 53">
            <a:extLst>
              <a:ext uri="{FF2B5EF4-FFF2-40B4-BE49-F238E27FC236}">
                <a16:creationId xmlns:a16="http://schemas.microsoft.com/office/drawing/2014/main" id="{8C8BEB9B-AE16-4EB1-9A0E-7D4597122648}"/>
              </a:ext>
            </a:extLst>
          </p:cNvPr>
          <p:cNvGrpSpPr/>
          <p:nvPr/>
        </p:nvGrpSpPr>
        <p:grpSpPr>
          <a:xfrm>
            <a:off x="464644" y="130995"/>
            <a:ext cx="8463598" cy="6575461"/>
            <a:chOff x="680402" y="75914"/>
            <a:chExt cx="8463598" cy="6575461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4E191218-722A-4B06-8EB0-FA12BC5A7C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grayscl/>
            </a:blip>
            <a:stretch>
              <a:fillRect/>
            </a:stretch>
          </p:blipFill>
          <p:spPr>
            <a:xfrm>
              <a:off x="2752484" y="75914"/>
              <a:ext cx="2429313" cy="6575461"/>
            </a:xfrm>
            <a:prstGeom prst="rect">
              <a:avLst/>
            </a:prstGeom>
          </p:spPr>
        </p:pic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75178690-7294-4677-A897-0D05E3330BC7}"/>
                </a:ext>
              </a:extLst>
            </p:cNvPr>
            <p:cNvGrpSpPr/>
            <p:nvPr/>
          </p:nvGrpSpPr>
          <p:grpSpPr>
            <a:xfrm>
              <a:off x="3976099" y="82463"/>
              <a:ext cx="1551397" cy="369328"/>
              <a:chOff x="3976099" y="123560"/>
              <a:chExt cx="1551397" cy="369328"/>
            </a:xfrm>
          </p:grpSpPr>
          <p:cxnSp>
            <p:nvCxnSpPr>
              <p:cNvPr id="7" name="直接连接符 6">
                <a:extLst>
                  <a:ext uri="{FF2B5EF4-FFF2-40B4-BE49-F238E27FC236}">
                    <a16:creationId xmlns:a16="http://schemas.microsoft.com/office/drawing/2014/main" id="{2C289018-A395-45BF-8B75-0D04D522EC55}"/>
                  </a:ext>
                </a:extLst>
              </p:cNvPr>
              <p:cNvCxnSpPr/>
              <p:nvPr/>
            </p:nvCxnSpPr>
            <p:spPr>
              <a:xfrm>
                <a:off x="3976099" y="308224"/>
                <a:ext cx="698643" cy="0"/>
              </a:xfrm>
              <a:prstGeom prst="line">
                <a:avLst/>
              </a:prstGeom>
              <a:ln w="38100"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08753513-0EF3-4A0D-BBFC-3EC8F212CC09}"/>
                  </a:ext>
                </a:extLst>
              </p:cNvPr>
              <p:cNvSpPr txBox="1"/>
              <p:nvPr/>
            </p:nvSpPr>
            <p:spPr>
              <a:xfrm>
                <a:off x="4664467" y="123560"/>
                <a:ext cx="863029" cy="369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ln w="0"/>
                    <a:gradFill>
                      <a:gsLst>
                        <a:gs pos="21000">
                          <a:srgbClr val="53575C"/>
                        </a:gs>
                        <a:gs pos="88000">
                          <a:srgbClr val="C5C7CA"/>
                        </a:gs>
                      </a:gsLst>
                      <a:lin ang="5400000"/>
                    </a:gradFill>
                  </a:rPr>
                  <a:t>Stroke</a:t>
                </a:r>
                <a:endParaRPr lang="zh-CN" altLang="en-US" dirty="0">
                  <a:ln w="0"/>
                  <a:gradFill>
                    <a:gsLst>
                      <a:gs pos="21000">
                        <a:srgbClr val="53575C"/>
                      </a:gs>
                      <a:gs pos="88000">
                        <a:srgbClr val="C5C7CA"/>
                      </a:gs>
                    </a:gsLst>
                    <a:lin ang="5400000"/>
                  </a:gradFill>
                </a:endParaRPr>
              </a:p>
            </p:txBody>
          </p:sp>
        </p:grp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1CED0DF0-1485-4608-8D0A-4B1613EDB19F}"/>
                </a:ext>
              </a:extLst>
            </p:cNvPr>
            <p:cNvGrpSpPr/>
            <p:nvPr/>
          </p:nvGrpSpPr>
          <p:grpSpPr>
            <a:xfrm>
              <a:off x="3976099" y="261990"/>
              <a:ext cx="1966976" cy="369332"/>
              <a:chOff x="3976099" y="123560"/>
              <a:chExt cx="1966976" cy="369332"/>
            </a:xfrm>
          </p:grpSpPr>
          <p:cxnSp>
            <p:nvCxnSpPr>
              <p:cNvPr id="11" name="直接连接符 10">
                <a:extLst>
                  <a:ext uri="{FF2B5EF4-FFF2-40B4-BE49-F238E27FC236}">
                    <a16:creationId xmlns:a16="http://schemas.microsoft.com/office/drawing/2014/main" id="{E9BAD993-230D-4B5B-BFFD-8BC70EE280FE}"/>
                  </a:ext>
                </a:extLst>
              </p:cNvPr>
              <p:cNvCxnSpPr/>
              <p:nvPr/>
            </p:nvCxnSpPr>
            <p:spPr>
              <a:xfrm>
                <a:off x="3976099" y="308224"/>
                <a:ext cx="698643" cy="0"/>
              </a:xfrm>
              <a:prstGeom prst="line">
                <a:avLst/>
              </a:prstGeom>
              <a:ln w="38100"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974A1078-01F8-4F42-91B0-480F29809FFE}"/>
                  </a:ext>
                </a:extLst>
              </p:cNvPr>
              <p:cNvSpPr txBox="1"/>
              <p:nvPr/>
            </p:nvSpPr>
            <p:spPr>
              <a:xfrm>
                <a:off x="4664467" y="123560"/>
                <a:ext cx="12786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ln w="0"/>
                    <a:gradFill>
                      <a:gsLst>
                        <a:gs pos="21000">
                          <a:srgbClr val="53575C"/>
                        </a:gs>
                        <a:gs pos="88000">
                          <a:srgbClr val="C5C7CA"/>
                        </a:gs>
                      </a:gsLst>
                      <a:lin ang="5400000"/>
                    </a:gradFill>
                  </a:rPr>
                  <a:t>Depression</a:t>
                </a:r>
                <a:endParaRPr lang="zh-CN" altLang="en-US" dirty="0">
                  <a:ln w="0"/>
                  <a:gradFill>
                    <a:gsLst>
                      <a:gs pos="21000">
                        <a:srgbClr val="53575C"/>
                      </a:gs>
                      <a:gs pos="88000">
                        <a:srgbClr val="C5C7CA"/>
                      </a:gs>
                    </a:gsLst>
                    <a:lin ang="5400000"/>
                  </a:gradFill>
                </a:endParaRPr>
              </a:p>
            </p:txBody>
          </p:sp>
        </p:grpSp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id="{C300538F-EF44-49E3-A15A-3ABFB6CA10C5}"/>
                </a:ext>
              </a:extLst>
            </p:cNvPr>
            <p:cNvGrpSpPr/>
            <p:nvPr/>
          </p:nvGrpSpPr>
          <p:grpSpPr>
            <a:xfrm>
              <a:off x="4179344" y="1606193"/>
              <a:ext cx="4964656" cy="646331"/>
              <a:chOff x="3976099" y="123560"/>
              <a:chExt cx="4964656" cy="646331"/>
            </a:xfrm>
          </p:grpSpPr>
          <p:cxnSp>
            <p:nvCxnSpPr>
              <p:cNvPr id="14" name="直接连接符 13">
                <a:extLst>
                  <a:ext uri="{FF2B5EF4-FFF2-40B4-BE49-F238E27FC236}">
                    <a16:creationId xmlns:a16="http://schemas.microsoft.com/office/drawing/2014/main" id="{89A8FDEE-C509-4D21-A810-8BF0F6038104}"/>
                  </a:ext>
                </a:extLst>
              </p:cNvPr>
              <p:cNvCxnSpPr/>
              <p:nvPr/>
            </p:nvCxnSpPr>
            <p:spPr>
              <a:xfrm>
                <a:off x="3976099" y="308224"/>
                <a:ext cx="698643" cy="0"/>
              </a:xfrm>
              <a:prstGeom prst="line">
                <a:avLst/>
              </a:prstGeom>
              <a:ln w="38100"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C7EC252C-C821-4F30-8747-9CBB91E6120D}"/>
                  </a:ext>
                </a:extLst>
              </p:cNvPr>
              <p:cNvSpPr txBox="1"/>
              <p:nvPr/>
            </p:nvSpPr>
            <p:spPr>
              <a:xfrm>
                <a:off x="4664466" y="123560"/>
                <a:ext cx="42762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ln w="0"/>
                    <a:gradFill>
                      <a:gsLst>
                        <a:gs pos="21000">
                          <a:srgbClr val="53575C"/>
                        </a:gs>
                        <a:gs pos="88000">
                          <a:srgbClr val="C5C7CA"/>
                        </a:gs>
                      </a:gsLst>
                      <a:lin ang="5400000"/>
                    </a:gradFill>
                  </a:rPr>
                  <a:t>Heart attack/Heart failure/hypertension</a:t>
                </a:r>
              </a:p>
              <a:p>
                <a:r>
                  <a:rPr lang="en-US" altLang="zh-CN" dirty="0">
                    <a:ln w="0"/>
                    <a:gradFill>
                      <a:gsLst>
                        <a:gs pos="21000">
                          <a:srgbClr val="53575C"/>
                        </a:gs>
                        <a:gs pos="88000">
                          <a:srgbClr val="C5C7CA"/>
                        </a:gs>
                      </a:gsLst>
                      <a:lin ang="5400000"/>
                    </a:gradFill>
                  </a:rPr>
                  <a:t>dyslipidemia</a:t>
                </a:r>
                <a:endParaRPr lang="zh-CN" altLang="en-US" dirty="0">
                  <a:ln w="0"/>
                  <a:gradFill>
                    <a:gsLst>
                      <a:gs pos="21000">
                        <a:srgbClr val="53575C"/>
                      </a:gs>
                      <a:gs pos="88000">
                        <a:srgbClr val="C5C7CA"/>
                      </a:gs>
                    </a:gsLst>
                    <a:lin ang="5400000"/>
                  </a:gradFill>
                </a:endParaRPr>
              </a:p>
            </p:txBody>
          </p:sp>
        </p:grpSp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id="{32B69991-C06C-4036-B410-FAED2E31BDBB}"/>
                </a:ext>
              </a:extLst>
            </p:cNvPr>
            <p:cNvGrpSpPr/>
            <p:nvPr/>
          </p:nvGrpSpPr>
          <p:grpSpPr>
            <a:xfrm>
              <a:off x="4179344" y="6088424"/>
              <a:ext cx="1966976" cy="369332"/>
              <a:chOff x="3976099" y="123560"/>
              <a:chExt cx="1966976" cy="369332"/>
            </a:xfrm>
          </p:grpSpPr>
          <p:cxnSp>
            <p:nvCxnSpPr>
              <p:cNvPr id="17" name="直接连接符 16">
                <a:extLst>
                  <a:ext uri="{FF2B5EF4-FFF2-40B4-BE49-F238E27FC236}">
                    <a16:creationId xmlns:a16="http://schemas.microsoft.com/office/drawing/2014/main" id="{5F25DA59-EA4A-4E56-A899-39ECFE0B787F}"/>
                  </a:ext>
                </a:extLst>
              </p:cNvPr>
              <p:cNvCxnSpPr/>
              <p:nvPr/>
            </p:nvCxnSpPr>
            <p:spPr>
              <a:xfrm>
                <a:off x="3976099" y="308224"/>
                <a:ext cx="698643" cy="0"/>
              </a:xfrm>
              <a:prstGeom prst="line">
                <a:avLst/>
              </a:prstGeom>
              <a:ln w="38100"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id="{7611FCE5-EE0A-4F52-B1D6-D3E93EC52B2F}"/>
                  </a:ext>
                </a:extLst>
              </p:cNvPr>
              <p:cNvSpPr txBox="1"/>
              <p:nvPr/>
            </p:nvSpPr>
            <p:spPr>
              <a:xfrm>
                <a:off x="4664467" y="123560"/>
                <a:ext cx="12786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ln w="0"/>
                    <a:gradFill>
                      <a:gsLst>
                        <a:gs pos="21000">
                          <a:srgbClr val="53575C"/>
                        </a:gs>
                        <a:gs pos="88000">
                          <a:srgbClr val="C5C7CA"/>
                        </a:gs>
                      </a:gsLst>
                      <a:lin ang="5400000"/>
                    </a:gradFill>
                  </a:rPr>
                  <a:t>Gout</a:t>
                </a:r>
                <a:endParaRPr lang="zh-CN" altLang="en-US" dirty="0">
                  <a:ln w="0"/>
                  <a:gradFill>
                    <a:gsLst>
                      <a:gs pos="21000">
                        <a:srgbClr val="53575C"/>
                      </a:gs>
                      <a:gs pos="88000">
                        <a:srgbClr val="C5C7CA"/>
                      </a:gs>
                    </a:gsLst>
                    <a:lin ang="5400000"/>
                  </a:gradFill>
                </a:endParaRPr>
              </a:p>
            </p:txBody>
          </p:sp>
        </p:grpSp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id="{F8FA266C-F963-415D-83E4-9C9C8E47D3ED}"/>
                </a:ext>
              </a:extLst>
            </p:cNvPr>
            <p:cNvGrpSpPr/>
            <p:nvPr/>
          </p:nvGrpSpPr>
          <p:grpSpPr>
            <a:xfrm>
              <a:off x="4179344" y="5811425"/>
              <a:ext cx="1966976" cy="369332"/>
              <a:chOff x="3976099" y="123560"/>
              <a:chExt cx="1966976" cy="369332"/>
            </a:xfrm>
          </p:grpSpPr>
          <p:cxnSp>
            <p:nvCxnSpPr>
              <p:cNvPr id="20" name="直接连接符 19">
                <a:extLst>
                  <a:ext uri="{FF2B5EF4-FFF2-40B4-BE49-F238E27FC236}">
                    <a16:creationId xmlns:a16="http://schemas.microsoft.com/office/drawing/2014/main" id="{4DA72FBF-B201-4A7E-8D5C-A2A5FBB7990F}"/>
                  </a:ext>
                </a:extLst>
              </p:cNvPr>
              <p:cNvCxnSpPr/>
              <p:nvPr/>
            </p:nvCxnSpPr>
            <p:spPr>
              <a:xfrm>
                <a:off x="3976099" y="308224"/>
                <a:ext cx="698643" cy="0"/>
              </a:xfrm>
              <a:prstGeom prst="line">
                <a:avLst/>
              </a:prstGeom>
              <a:ln w="38100"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id="{AB4B3873-11D5-4A25-A2F0-063E48CC9EFD}"/>
                  </a:ext>
                </a:extLst>
              </p:cNvPr>
              <p:cNvSpPr txBox="1"/>
              <p:nvPr/>
            </p:nvSpPr>
            <p:spPr>
              <a:xfrm>
                <a:off x="4664467" y="123560"/>
                <a:ext cx="12786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ln w="0"/>
                    <a:gradFill>
                      <a:gsLst>
                        <a:gs pos="21000">
                          <a:srgbClr val="53575C"/>
                        </a:gs>
                        <a:gs pos="88000">
                          <a:srgbClr val="C5C7CA"/>
                        </a:gs>
                      </a:gsLst>
                      <a:lin ang="5400000"/>
                    </a:gradFill>
                  </a:rPr>
                  <a:t>Joint pain</a:t>
                </a:r>
                <a:endParaRPr lang="zh-CN" altLang="en-US" dirty="0">
                  <a:ln w="0"/>
                  <a:gradFill>
                    <a:gsLst>
                      <a:gs pos="21000">
                        <a:srgbClr val="53575C"/>
                      </a:gs>
                      <a:gs pos="88000">
                        <a:srgbClr val="C5C7CA"/>
                      </a:gs>
                    </a:gsLst>
                    <a:lin ang="5400000"/>
                  </a:gradFill>
                </a:endParaRPr>
              </a:p>
            </p:txBody>
          </p:sp>
        </p:grpSp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id="{883AD4BD-85DD-4197-91A9-DF50ACF22B75}"/>
                </a:ext>
              </a:extLst>
            </p:cNvPr>
            <p:cNvGrpSpPr/>
            <p:nvPr/>
          </p:nvGrpSpPr>
          <p:grpSpPr>
            <a:xfrm>
              <a:off x="2126189" y="2205866"/>
              <a:ext cx="1485142" cy="369332"/>
              <a:chOff x="3189600" y="123558"/>
              <a:chExt cx="1485142" cy="369332"/>
            </a:xfrm>
          </p:grpSpPr>
          <p:cxnSp>
            <p:nvCxnSpPr>
              <p:cNvPr id="23" name="直接连接符 22">
                <a:extLst>
                  <a:ext uri="{FF2B5EF4-FFF2-40B4-BE49-F238E27FC236}">
                    <a16:creationId xmlns:a16="http://schemas.microsoft.com/office/drawing/2014/main" id="{97C0871B-9BCC-4BF7-A860-D30EBB597C4F}"/>
                  </a:ext>
                </a:extLst>
              </p:cNvPr>
              <p:cNvCxnSpPr/>
              <p:nvPr/>
            </p:nvCxnSpPr>
            <p:spPr>
              <a:xfrm>
                <a:off x="3976099" y="308224"/>
                <a:ext cx="698643" cy="0"/>
              </a:xfrm>
              <a:prstGeom prst="line">
                <a:avLst/>
              </a:prstGeom>
              <a:ln w="38100"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id="{AD972774-3355-4F8E-B833-446F728EB742}"/>
                  </a:ext>
                </a:extLst>
              </p:cNvPr>
              <p:cNvSpPr txBox="1"/>
              <p:nvPr/>
            </p:nvSpPr>
            <p:spPr>
              <a:xfrm>
                <a:off x="3189600" y="123558"/>
                <a:ext cx="85275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ln w="0"/>
                    <a:gradFill>
                      <a:gsLst>
                        <a:gs pos="21000">
                          <a:srgbClr val="53575C"/>
                        </a:gs>
                        <a:gs pos="88000">
                          <a:srgbClr val="C5C7CA"/>
                        </a:gs>
                      </a:gsLst>
                      <a:lin ang="5400000"/>
                    </a:gradFill>
                  </a:rPr>
                  <a:t>NAFLD</a:t>
                </a:r>
                <a:endParaRPr lang="zh-CN" altLang="en-US" dirty="0">
                  <a:ln w="0"/>
                  <a:gradFill>
                    <a:gsLst>
                      <a:gs pos="21000">
                        <a:srgbClr val="53575C"/>
                      </a:gs>
                      <a:gs pos="88000">
                        <a:srgbClr val="C5C7CA"/>
                      </a:gs>
                    </a:gsLst>
                    <a:lin ang="5400000"/>
                  </a:gradFill>
                </a:endParaRPr>
              </a:p>
            </p:txBody>
          </p:sp>
        </p:grpSp>
        <p:grpSp>
          <p:nvGrpSpPr>
            <p:cNvPr id="27" name="组合 26">
              <a:extLst>
                <a:ext uri="{FF2B5EF4-FFF2-40B4-BE49-F238E27FC236}">
                  <a16:creationId xmlns:a16="http://schemas.microsoft.com/office/drawing/2014/main" id="{5D28D286-DF97-4671-A5D1-7E4E9B590B8D}"/>
                </a:ext>
              </a:extLst>
            </p:cNvPr>
            <p:cNvGrpSpPr/>
            <p:nvPr/>
          </p:nvGrpSpPr>
          <p:grpSpPr>
            <a:xfrm>
              <a:off x="1954098" y="2826134"/>
              <a:ext cx="1654208" cy="369332"/>
              <a:chOff x="3020534" y="123558"/>
              <a:chExt cx="1654208" cy="369332"/>
            </a:xfrm>
          </p:grpSpPr>
          <p:cxnSp>
            <p:nvCxnSpPr>
              <p:cNvPr id="28" name="直接连接符 27">
                <a:extLst>
                  <a:ext uri="{FF2B5EF4-FFF2-40B4-BE49-F238E27FC236}">
                    <a16:creationId xmlns:a16="http://schemas.microsoft.com/office/drawing/2014/main" id="{EAB1340D-D989-42E2-9904-657B1F011504}"/>
                  </a:ext>
                </a:extLst>
              </p:cNvPr>
              <p:cNvCxnSpPr/>
              <p:nvPr/>
            </p:nvCxnSpPr>
            <p:spPr>
              <a:xfrm>
                <a:off x="3976099" y="308224"/>
                <a:ext cx="698643" cy="0"/>
              </a:xfrm>
              <a:prstGeom prst="line">
                <a:avLst/>
              </a:prstGeom>
              <a:ln w="38100"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29" name="文本框 28">
                <a:extLst>
                  <a:ext uri="{FF2B5EF4-FFF2-40B4-BE49-F238E27FC236}">
                    <a16:creationId xmlns:a16="http://schemas.microsoft.com/office/drawing/2014/main" id="{320ED912-81B2-46F0-BDBD-BC6415BC196E}"/>
                  </a:ext>
                </a:extLst>
              </p:cNvPr>
              <p:cNvSpPr txBox="1"/>
              <p:nvPr/>
            </p:nvSpPr>
            <p:spPr>
              <a:xfrm>
                <a:off x="3020534" y="123558"/>
                <a:ext cx="102182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ln w="0"/>
                    <a:gradFill>
                      <a:gsLst>
                        <a:gs pos="21000">
                          <a:srgbClr val="53575C"/>
                        </a:gs>
                        <a:gs pos="88000">
                          <a:srgbClr val="C5C7CA"/>
                        </a:gs>
                      </a:gsLst>
                      <a:lin ang="5400000"/>
                    </a:gradFill>
                  </a:rPr>
                  <a:t>Diabetes</a:t>
                </a:r>
                <a:endParaRPr lang="zh-CN" altLang="en-US" dirty="0">
                  <a:ln w="0"/>
                  <a:gradFill>
                    <a:gsLst>
                      <a:gs pos="21000">
                        <a:srgbClr val="53575C"/>
                      </a:gs>
                      <a:gs pos="88000">
                        <a:srgbClr val="C5C7CA"/>
                      </a:gs>
                    </a:gsLst>
                    <a:lin ang="5400000"/>
                  </a:gradFill>
                </a:endParaRPr>
              </a:p>
            </p:txBody>
          </p:sp>
        </p:grpSp>
        <p:grpSp>
          <p:nvGrpSpPr>
            <p:cNvPr id="30" name="组合 29">
              <a:extLst>
                <a:ext uri="{FF2B5EF4-FFF2-40B4-BE49-F238E27FC236}">
                  <a16:creationId xmlns:a16="http://schemas.microsoft.com/office/drawing/2014/main" id="{C33888FC-9FFC-4721-BFDF-6539186D1B72}"/>
                </a:ext>
              </a:extLst>
            </p:cNvPr>
            <p:cNvGrpSpPr/>
            <p:nvPr/>
          </p:nvGrpSpPr>
          <p:grpSpPr>
            <a:xfrm>
              <a:off x="4168281" y="2202268"/>
              <a:ext cx="3979126" cy="369332"/>
              <a:chOff x="3976099" y="123560"/>
              <a:chExt cx="3979126" cy="369332"/>
            </a:xfrm>
          </p:grpSpPr>
          <p:cxnSp>
            <p:nvCxnSpPr>
              <p:cNvPr id="31" name="直接连接符 30">
                <a:extLst>
                  <a:ext uri="{FF2B5EF4-FFF2-40B4-BE49-F238E27FC236}">
                    <a16:creationId xmlns:a16="http://schemas.microsoft.com/office/drawing/2014/main" id="{FDF2146F-4300-411A-BD59-7370B2B89817}"/>
                  </a:ext>
                </a:extLst>
              </p:cNvPr>
              <p:cNvCxnSpPr/>
              <p:nvPr/>
            </p:nvCxnSpPr>
            <p:spPr>
              <a:xfrm>
                <a:off x="3976099" y="308224"/>
                <a:ext cx="698643" cy="0"/>
              </a:xfrm>
              <a:prstGeom prst="line">
                <a:avLst/>
              </a:prstGeom>
              <a:ln w="38100"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id="{90A480BA-1DB3-4233-BED4-36B949505B55}"/>
                  </a:ext>
                </a:extLst>
              </p:cNvPr>
              <p:cNvSpPr txBox="1"/>
              <p:nvPr/>
            </p:nvSpPr>
            <p:spPr>
              <a:xfrm>
                <a:off x="4664466" y="123560"/>
                <a:ext cx="329075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ln w="0"/>
                    <a:gradFill>
                      <a:gsLst>
                        <a:gs pos="21000">
                          <a:srgbClr val="53575C"/>
                        </a:gs>
                        <a:gs pos="88000">
                          <a:srgbClr val="C5C7CA"/>
                        </a:gs>
                      </a:gsLst>
                      <a:lin ang="5400000"/>
                    </a:gradFill>
                  </a:rPr>
                  <a:t>Gastroesophageal reflux disease</a:t>
                </a:r>
                <a:endParaRPr lang="zh-CN" altLang="en-US" dirty="0">
                  <a:ln w="0"/>
                  <a:gradFill>
                    <a:gsLst>
                      <a:gs pos="21000">
                        <a:srgbClr val="53575C"/>
                      </a:gs>
                      <a:gs pos="88000">
                        <a:srgbClr val="C5C7CA"/>
                      </a:gs>
                    </a:gsLst>
                    <a:lin ang="5400000"/>
                  </a:gradFill>
                </a:endParaRPr>
              </a:p>
            </p:txBody>
          </p:sp>
        </p:grpSp>
        <p:grpSp>
          <p:nvGrpSpPr>
            <p:cNvPr id="33" name="组合 32">
              <a:extLst>
                <a:ext uri="{FF2B5EF4-FFF2-40B4-BE49-F238E27FC236}">
                  <a16:creationId xmlns:a16="http://schemas.microsoft.com/office/drawing/2014/main" id="{80F95678-9BEB-4C5F-80BC-C989244B5EE6}"/>
                </a:ext>
              </a:extLst>
            </p:cNvPr>
            <p:cNvGrpSpPr/>
            <p:nvPr/>
          </p:nvGrpSpPr>
          <p:grpSpPr>
            <a:xfrm>
              <a:off x="4572000" y="3312184"/>
              <a:ext cx="2509200" cy="369332"/>
              <a:chOff x="3976099" y="123560"/>
              <a:chExt cx="2509200" cy="369332"/>
            </a:xfrm>
          </p:grpSpPr>
          <p:cxnSp>
            <p:nvCxnSpPr>
              <p:cNvPr id="34" name="直接连接符 33">
                <a:extLst>
                  <a:ext uri="{FF2B5EF4-FFF2-40B4-BE49-F238E27FC236}">
                    <a16:creationId xmlns:a16="http://schemas.microsoft.com/office/drawing/2014/main" id="{9035BC4A-FF2F-4B43-AF99-732A6A962435}"/>
                  </a:ext>
                </a:extLst>
              </p:cNvPr>
              <p:cNvCxnSpPr/>
              <p:nvPr/>
            </p:nvCxnSpPr>
            <p:spPr>
              <a:xfrm>
                <a:off x="3976099" y="308224"/>
                <a:ext cx="698643" cy="0"/>
              </a:xfrm>
              <a:prstGeom prst="line">
                <a:avLst/>
              </a:prstGeom>
              <a:ln w="38100"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35" name="文本框 34">
                <a:extLst>
                  <a:ext uri="{FF2B5EF4-FFF2-40B4-BE49-F238E27FC236}">
                    <a16:creationId xmlns:a16="http://schemas.microsoft.com/office/drawing/2014/main" id="{0A6204E4-0CF6-41D9-AB75-FFD2357BD897}"/>
                  </a:ext>
                </a:extLst>
              </p:cNvPr>
              <p:cNvSpPr txBox="1"/>
              <p:nvPr/>
            </p:nvSpPr>
            <p:spPr>
              <a:xfrm>
                <a:off x="4664466" y="123560"/>
                <a:ext cx="182083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ln w="0"/>
                    <a:gradFill>
                      <a:gsLst>
                        <a:gs pos="21000">
                          <a:srgbClr val="53575C"/>
                        </a:gs>
                        <a:gs pos="88000">
                          <a:srgbClr val="C5C7CA"/>
                        </a:gs>
                      </a:gsLst>
                      <a:lin ang="5400000"/>
                    </a:gradFill>
                  </a:rPr>
                  <a:t>Skin fold rashes</a:t>
                </a:r>
                <a:endParaRPr lang="zh-CN" altLang="en-US" dirty="0">
                  <a:ln w="0"/>
                  <a:gradFill>
                    <a:gsLst>
                      <a:gs pos="21000">
                        <a:srgbClr val="53575C"/>
                      </a:gs>
                      <a:gs pos="88000">
                        <a:srgbClr val="C5C7CA"/>
                      </a:gs>
                    </a:gsLst>
                    <a:lin ang="5400000"/>
                  </a:gradFill>
                </a:endParaRPr>
              </a:p>
            </p:txBody>
          </p:sp>
        </p:grpSp>
        <p:grpSp>
          <p:nvGrpSpPr>
            <p:cNvPr id="36" name="组合 35">
              <a:extLst>
                <a:ext uri="{FF2B5EF4-FFF2-40B4-BE49-F238E27FC236}">
                  <a16:creationId xmlns:a16="http://schemas.microsoft.com/office/drawing/2014/main" id="{0710A0C7-0A6E-40E7-9634-66B6DA27BF4C}"/>
                </a:ext>
              </a:extLst>
            </p:cNvPr>
            <p:cNvGrpSpPr/>
            <p:nvPr/>
          </p:nvGrpSpPr>
          <p:grpSpPr>
            <a:xfrm>
              <a:off x="4325420" y="2513150"/>
              <a:ext cx="4510354" cy="369332"/>
              <a:chOff x="3976099" y="123560"/>
              <a:chExt cx="4510354" cy="369332"/>
            </a:xfrm>
          </p:grpSpPr>
          <p:cxnSp>
            <p:nvCxnSpPr>
              <p:cNvPr id="37" name="直接连接符 36">
                <a:extLst>
                  <a:ext uri="{FF2B5EF4-FFF2-40B4-BE49-F238E27FC236}">
                    <a16:creationId xmlns:a16="http://schemas.microsoft.com/office/drawing/2014/main" id="{39D968B8-D2AC-4048-A3BD-9A811472FDAC}"/>
                  </a:ext>
                </a:extLst>
              </p:cNvPr>
              <p:cNvCxnSpPr/>
              <p:nvPr/>
            </p:nvCxnSpPr>
            <p:spPr>
              <a:xfrm>
                <a:off x="3976099" y="308224"/>
                <a:ext cx="698643" cy="0"/>
              </a:xfrm>
              <a:prstGeom prst="line">
                <a:avLst/>
              </a:prstGeom>
              <a:ln w="38100"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38" name="文本框 37">
                <a:extLst>
                  <a:ext uri="{FF2B5EF4-FFF2-40B4-BE49-F238E27FC236}">
                    <a16:creationId xmlns:a16="http://schemas.microsoft.com/office/drawing/2014/main" id="{4F3675B2-4E43-425F-96DD-D1E609BC665F}"/>
                  </a:ext>
                </a:extLst>
              </p:cNvPr>
              <p:cNvSpPr txBox="1"/>
              <p:nvPr/>
            </p:nvSpPr>
            <p:spPr>
              <a:xfrm>
                <a:off x="4664466" y="123560"/>
                <a:ext cx="38219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ln w="0"/>
                    <a:gradFill>
                      <a:gsLst>
                        <a:gs pos="21000">
                          <a:srgbClr val="53575C"/>
                        </a:gs>
                        <a:gs pos="88000">
                          <a:srgbClr val="C5C7CA"/>
                        </a:gs>
                      </a:gsLst>
                      <a:lin ang="5400000"/>
                    </a:gradFill>
                  </a:rPr>
                  <a:t>Chronic kidney disease/kidney failure</a:t>
                </a:r>
                <a:endParaRPr lang="zh-CN" altLang="en-US" dirty="0">
                  <a:ln w="0"/>
                  <a:gradFill>
                    <a:gsLst>
                      <a:gs pos="21000">
                        <a:srgbClr val="53575C"/>
                      </a:gs>
                      <a:gs pos="88000">
                        <a:srgbClr val="C5C7CA"/>
                      </a:gs>
                    </a:gsLst>
                    <a:lin ang="5400000"/>
                  </a:gradFill>
                </a:endParaRPr>
              </a:p>
            </p:txBody>
          </p:sp>
        </p:grpSp>
        <p:grpSp>
          <p:nvGrpSpPr>
            <p:cNvPr id="39" name="组合 38">
              <a:extLst>
                <a:ext uri="{FF2B5EF4-FFF2-40B4-BE49-F238E27FC236}">
                  <a16:creationId xmlns:a16="http://schemas.microsoft.com/office/drawing/2014/main" id="{D78A1422-6527-4180-A6B7-0F8B2A30ED54}"/>
                </a:ext>
              </a:extLst>
            </p:cNvPr>
            <p:cNvGrpSpPr/>
            <p:nvPr/>
          </p:nvGrpSpPr>
          <p:grpSpPr>
            <a:xfrm>
              <a:off x="4155402" y="3003379"/>
              <a:ext cx="2661634" cy="369332"/>
              <a:chOff x="3976099" y="132771"/>
              <a:chExt cx="2661634" cy="369332"/>
            </a:xfrm>
          </p:grpSpPr>
          <p:cxnSp>
            <p:nvCxnSpPr>
              <p:cNvPr id="40" name="直接连接符 39">
                <a:extLst>
                  <a:ext uri="{FF2B5EF4-FFF2-40B4-BE49-F238E27FC236}">
                    <a16:creationId xmlns:a16="http://schemas.microsoft.com/office/drawing/2014/main" id="{40F79964-8175-4887-BF1E-314D6D61D889}"/>
                  </a:ext>
                </a:extLst>
              </p:cNvPr>
              <p:cNvCxnSpPr/>
              <p:nvPr/>
            </p:nvCxnSpPr>
            <p:spPr>
              <a:xfrm>
                <a:off x="3976099" y="308224"/>
                <a:ext cx="698643" cy="0"/>
              </a:xfrm>
              <a:prstGeom prst="line">
                <a:avLst/>
              </a:prstGeom>
              <a:ln w="38100"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41" name="文本框 40">
                <a:extLst>
                  <a:ext uri="{FF2B5EF4-FFF2-40B4-BE49-F238E27FC236}">
                    <a16:creationId xmlns:a16="http://schemas.microsoft.com/office/drawing/2014/main" id="{876B2F40-8380-4DEC-A07E-0494DE58CD10}"/>
                  </a:ext>
                </a:extLst>
              </p:cNvPr>
              <p:cNvSpPr txBox="1"/>
              <p:nvPr/>
            </p:nvSpPr>
            <p:spPr>
              <a:xfrm>
                <a:off x="4816900" y="132771"/>
                <a:ext cx="182083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ln w="0"/>
                    <a:gradFill>
                      <a:gsLst>
                        <a:gs pos="21000">
                          <a:srgbClr val="53575C"/>
                        </a:gs>
                        <a:gs pos="88000">
                          <a:srgbClr val="C5C7CA"/>
                        </a:gs>
                      </a:gsLst>
                      <a:lin ang="5400000"/>
                    </a:gradFill>
                  </a:rPr>
                  <a:t>Infertility</a:t>
                </a:r>
                <a:endParaRPr lang="zh-CN" altLang="en-US" dirty="0">
                  <a:ln w="0"/>
                  <a:gradFill>
                    <a:gsLst>
                      <a:gs pos="21000">
                        <a:srgbClr val="53575C"/>
                      </a:gs>
                      <a:gs pos="88000">
                        <a:srgbClr val="C5C7CA"/>
                      </a:gs>
                    </a:gsLst>
                    <a:lin ang="5400000"/>
                  </a:gradFill>
                </a:endParaRPr>
              </a:p>
            </p:txBody>
          </p:sp>
        </p:grpSp>
        <p:grpSp>
          <p:nvGrpSpPr>
            <p:cNvPr id="42" name="组合 41">
              <a:extLst>
                <a:ext uri="{FF2B5EF4-FFF2-40B4-BE49-F238E27FC236}">
                  <a16:creationId xmlns:a16="http://schemas.microsoft.com/office/drawing/2014/main" id="{3C126B68-F6FB-47A4-8BB4-3FBACCB39F03}"/>
                </a:ext>
              </a:extLst>
            </p:cNvPr>
            <p:cNvGrpSpPr/>
            <p:nvPr/>
          </p:nvGrpSpPr>
          <p:grpSpPr>
            <a:xfrm>
              <a:off x="680402" y="2513148"/>
              <a:ext cx="2927904" cy="369332"/>
              <a:chOff x="1746838" y="123558"/>
              <a:chExt cx="2927904" cy="369332"/>
            </a:xfrm>
          </p:grpSpPr>
          <p:cxnSp>
            <p:nvCxnSpPr>
              <p:cNvPr id="43" name="直接连接符 42">
                <a:extLst>
                  <a:ext uri="{FF2B5EF4-FFF2-40B4-BE49-F238E27FC236}">
                    <a16:creationId xmlns:a16="http://schemas.microsoft.com/office/drawing/2014/main" id="{825EC723-508B-44C8-B374-B3DB867CD834}"/>
                  </a:ext>
                </a:extLst>
              </p:cNvPr>
              <p:cNvCxnSpPr/>
              <p:nvPr/>
            </p:nvCxnSpPr>
            <p:spPr>
              <a:xfrm>
                <a:off x="3976099" y="308224"/>
                <a:ext cx="698643" cy="0"/>
              </a:xfrm>
              <a:prstGeom prst="line">
                <a:avLst/>
              </a:prstGeom>
              <a:ln w="38100"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44" name="文本框 43">
                <a:extLst>
                  <a:ext uri="{FF2B5EF4-FFF2-40B4-BE49-F238E27FC236}">
                    <a16:creationId xmlns:a16="http://schemas.microsoft.com/office/drawing/2014/main" id="{87181BEF-2222-4302-87ED-93CCC7A4B7EE}"/>
                  </a:ext>
                </a:extLst>
              </p:cNvPr>
              <p:cNvSpPr txBox="1"/>
              <p:nvPr/>
            </p:nvSpPr>
            <p:spPr>
              <a:xfrm>
                <a:off x="1746838" y="123558"/>
                <a:ext cx="229551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ln w="0"/>
                    <a:gradFill>
                      <a:gsLst>
                        <a:gs pos="21000">
                          <a:srgbClr val="53575C"/>
                        </a:gs>
                        <a:gs pos="88000">
                          <a:srgbClr val="C5C7CA"/>
                        </a:gs>
                      </a:gsLst>
                      <a:lin ang="5400000"/>
                    </a:gradFill>
                  </a:rPr>
                  <a:t>Gallbladder problems</a:t>
                </a:r>
                <a:endParaRPr lang="zh-CN" altLang="en-US" dirty="0">
                  <a:ln w="0"/>
                  <a:gradFill>
                    <a:gsLst>
                      <a:gs pos="21000">
                        <a:srgbClr val="53575C"/>
                      </a:gs>
                      <a:gs pos="88000">
                        <a:srgbClr val="C5C7CA"/>
                      </a:gs>
                    </a:gsLst>
                    <a:lin ang="5400000"/>
                  </a:gradFill>
                </a:endParaRPr>
              </a:p>
            </p:txBody>
          </p:sp>
        </p:grpSp>
        <p:grpSp>
          <p:nvGrpSpPr>
            <p:cNvPr id="45" name="组合 44">
              <a:extLst>
                <a:ext uri="{FF2B5EF4-FFF2-40B4-BE49-F238E27FC236}">
                  <a16:creationId xmlns:a16="http://schemas.microsoft.com/office/drawing/2014/main" id="{D1631876-A52A-4378-8FB9-B4EDF80909AA}"/>
                </a:ext>
              </a:extLst>
            </p:cNvPr>
            <p:cNvGrpSpPr/>
            <p:nvPr/>
          </p:nvGrpSpPr>
          <p:grpSpPr>
            <a:xfrm>
              <a:off x="1345916" y="1680041"/>
              <a:ext cx="2296636" cy="369332"/>
              <a:chOff x="2378106" y="123558"/>
              <a:chExt cx="2296636" cy="369332"/>
            </a:xfrm>
          </p:grpSpPr>
          <p:cxnSp>
            <p:nvCxnSpPr>
              <p:cNvPr id="46" name="直接连接符 45">
                <a:extLst>
                  <a:ext uri="{FF2B5EF4-FFF2-40B4-BE49-F238E27FC236}">
                    <a16:creationId xmlns:a16="http://schemas.microsoft.com/office/drawing/2014/main" id="{3D2D86F7-9ED0-4E92-A924-32334FF6A43B}"/>
                  </a:ext>
                </a:extLst>
              </p:cNvPr>
              <p:cNvCxnSpPr/>
              <p:nvPr/>
            </p:nvCxnSpPr>
            <p:spPr>
              <a:xfrm>
                <a:off x="3976099" y="308224"/>
                <a:ext cx="698643" cy="0"/>
              </a:xfrm>
              <a:prstGeom prst="line">
                <a:avLst/>
              </a:prstGeom>
              <a:ln w="38100"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47" name="文本框 46">
                <a:extLst>
                  <a:ext uri="{FF2B5EF4-FFF2-40B4-BE49-F238E27FC236}">
                    <a16:creationId xmlns:a16="http://schemas.microsoft.com/office/drawing/2014/main" id="{99329073-DFF7-488B-A11C-A90628671EBB}"/>
                  </a:ext>
                </a:extLst>
              </p:cNvPr>
              <p:cNvSpPr txBox="1"/>
              <p:nvPr/>
            </p:nvSpPr>
            <p:spPr>
              <a:xfrm>
                <a:off x="2378106" y="123558"/>
                <a:ext cx="16642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ln w="0"/>
                    <a:gradFill>
                      <a:gsLst>
                        <a:gs pos="21000">
                          <a:srgbClr val="53575C"/>
                        </a:gs>
                        <a:gs pos="88000">
                          <a:srgbClr val="C5C7CA"/>
                        </a:gs>
                      </a:gsLst>
                      <a:lin ang="5400000"/>
                    </a:gradFill>
                  </a:rPr>
                  <a:t>Various cancer</a:t>
                </a:r>
                <a:endParaRPr lang="zh-CN" altLang="en-US" dirty="0">
                  <a:ln w="0"/>
                  <a:gradFill>
                    <a:gsLst>
                      <a:gs pos="21000">
                        <a:srgbClr val="53575C"/>
                      </a:gs>
                      <a:gs pos="88000">
                        <a:srgbClr val="C5C7CA"/>
                      </a:gs>
                    </a:gsLst>
                    <a:lin ang="5400000"/>
                  </a:gradFill>
                </a:endParaRPr>
              </a:p>
            </p:txBody>
          </p:sp>
        </p:grpSp>
        <p:grpSp>
          <p:nvGrpSpPr>
            <p:cNvPr id="48" name="组合 47">
              <a:extLst>
                <a:ext uri="{FF2B5EF4-FFF2-40B4-BE49-F238E27FC236}">
                  <a16:creationId xmlns:a16="http://schemas.microsoft.com/office/drawing/2014/main" id="{09A1123F-8212-4C2A-B4BA-05E0EC14D0F8}"/>
                </a:ext>
              </a:extLst>
            </p:cNvPr>
            <p:cNvGrpSpPr/>
            <p:nvPr/>
          </p:nvGrpSpPr>
          <p:grpSpPr>
            <a:xfrm>
              <a:off x="4307836" y="4307737"/>
              <a:ext cx="2509200" cy="369332"/>
              <a:chOff x="3976099" y="123560"/>
              <a:chExt cx="2509200" cy="369332"/>
            </a:xfrm>
          </p:grpSpPr>
          <p:cxnSp>
            <p:nvCxnSpPr>
              <p:cNvPr id="49" name="直接连接符 48">
                <a:extLst>
                  <a:ext uri="{FF2B5EF4-FFF2-40B4-BE49-F238E27FC236}">
                    <a16:creationId xmlns:a16="http://schemas.microsoft.com/office/drawing/2014/main" id="{81A256AD-687F-424E-9897-E82803022BF1}"/>
                  </a:ext>
                </a:extLst>
              </p:cNvPr>
              <p:cNvCxnSpPr/>
              <p:nvPr/>
            </p:nvCxnSpPr>
            <p:spPr>
              <a:xfrm>
                <a:off x="3976099" y="308224"/>
                <a:ext cx="698643" cy="0"/>
              </a:xfrm>
              <a:prstGeom prst="line">
                <a:avLst/>
              </a:prstGeom>
              <a:ln w="38100"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50" name="文本框 49">
                <a:extLst>
                  <a:ext uri="{FF2B5EF4-FFF2-40B4-BE49-F238E27FC236}">
                    <a16:creationId xmlns:a16="http://schemas.microsoft.com/office/drawing/2014/main" id="{4DC684CD-E04D-4D2C-A1B4-DFAC3A2EB1C5}"/>
                  </a:ext>
                </a:extLst>
              </p:cNvPr>
              <p:cNvSpPr txBox="1"/>
              <p:nvPr/>
            </p:nvSpPr>
            <p:spPr>
              <a:xfrm>
                <a:off x="4664466" y="123560"/>
                <a:ext cx="182083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ln w="0"/>
                    <a:gradFill>
                      <a:gsLst>
                        <a:gs pos="21000">
                          <a:srgbClr val="53575C"/>
                        </a:gs>
                        <a:gs pos="88000">
                          <a:srgbClr val="C5C7CA"/>
                        </a:gs>
                      </a:gsLst>
                      <a:lin ang="5400000"/>
                    </a:gradFill>
                  </a:rPr>
                  <a:t>Osteoarthritis</a:t>
                </a:r>
                <a:endParaRPr lang="zh-CN" altLang="en-US" dirty="0">
                  <a:ln w="0"/>
                  <a:gradFill>
                    <a:gsLst>
                      <a:gs pos="21000">
                        <a:srgbClr val="53575C"/>
                      </a:gs>
                      <a:gs pos="88000">
                        <a:srgbClr val="C5C7CA"/>
                      </a:gs>
                    </a:gsLst>
                    <a:lin ang="5400000"/>
                  </a:gradFill>
                </a:endParaRPr>
              </a:p>
            </p:txBody>
          </p:sp>
        </p:grpSp>
        <p:grpSp>
          <p:nvGrpSpPr>
            <p:cNvPr id="51" name="组合 50">
              <a:extLst>
                <a:ext uri="{FF2B5EF4-FFF2-40B4-BE49-F238E27FC236}">
                  <a16:creationId xmlns:a16="http://schemas.microsoft.com/office/drawing/2014/main" id="{F9246FE0-8DB3-43CA-909E-E246431F309D}"/>
                </a:ext>
              </a:extLst>
            </p:cNvPr>
            <p:cNvGrpSpPr/>
            <p:nvPr/>
          </p:nvGrpSpPr>
          <p:grpSpPr>
            <a:xfrm>
              <a:off x="905508" y="1391660"/>
              <a:ext cx="2783328" cy="369332"/>
              <a:chOff x="1891414" y="123558"/>
              <a:chExt cx="2783328" cy="369332"/>
            </a:xfrm>
          </p:grpSpPr>
          <p:cxnSp>
            <p:nvCxnSpPr>
              <p:cNvPr id="52" name="直接连接符 51">
                <a:extLst>
                  <a:ext uri="{FF2B5EF4-FFF2-40B4-BE49-F238E27FC236}">
                    <a16:creationId xmlns:a16="http://schemas.microsoft.com/office/drawing/2014/main" id="{35083ADC-E49F-4F43-8DF0-137B30CAC77D}"/>
                  </a:ext>
                </a:extLst>
              </p:cNvPr>
              <p:cNvCxnSpPr/>
              <p:nvPr/>
            </p:nvCxnSpPr>
            <p:spPr>
              <a:xfrm>
                <a:off x="3976099" y="308224"/>
                <a:ext cx="698643" cy="0"/>
              </a:xfrm>
              <a:prstGeom prst="line">
                <a:avLst/>
              </a:prstGeom>
              <a:ln w="38100"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53" name="文本框 52">
                <a:extLst>
                  <a:ext uri="{FF2B5EF4-FFF2-40B4-BE49-F238E27FC236}">
                    <a16:creationId xmlns:a16="http://schemas.microsoft.com/office/drawing/2014/main" id="{5BCAD4B6-23EB-4194-9FC5-24CA7683E065}"/>
                  </a:ext>
                </a:extLst>
              </p:cNvPr>
              <p:cNvSpPr txBox="1"/>
              <p:nvPr/>
            </p:nvSpPr>
            <p:spPr>
              <a:xfrm>
                <a:off x="1891414" y="123558"/>
                <a:ext cx="215094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ln w="0"/>
                    <a:gradFill>
                      <a:gsLst>
                        <a:gs pos="21000">
                          <a:srgbClr val="53575C"/>
                        </a:gs>
                        <a:gs pos="88000">
                          <a:srgbClr val="C5C7CA"/>
                        </a:gs>
                      </a:gsLst>
                      <a:lin ang="5400000"/>
                    </a:gradFill>
                  </a:rPr>
                  <a:t>Pulmonary disease</a:t>
                </a:r>
                <a:endParaRPr lang="zh-CN" altLang="en-US" dirty="0">
                  <a:ln w="0"/>
                  <a:gradFill>
                    <a:gsLst>
                      <a:gs pos="21000">
                        <a:srgbClr val="53575C"/>
                      </a:gs>
                      <a:gs pos="88000">
                        <a:srgbClr val="C5C7CA"/>
                      </a:gs>
                    </a:gsLst>
                    <a:lin ang="5400000"/>
                  </a:gradFill>
                </a:endParaRPr>
              </a:p>
            </p:txBody>
          </p:sp>
        </p:grpSp>
      </p:grpSp>
      <p:sp>
        <p:nvSpPr>
          <p:cNvPr id="2" name="文本框 1">
            <a:extLst>
              <a:ext uri="{FF2B5EF4-FFF2-40B4-BE49-F238E27FC236}">
                <a16:creationId xmlns:a16="http://schemas.microsoft.com/office/drawing/2014/main" id="{C7DFB253-E389-4497-9A13-9960254080C8}"/>
              </a:ext>
            </a:extLst>
          </p:cNvPr>
          <p:cNvSpPr txBox="1"/>
          <p:nvPr/>
        </p:nvSpPr>
        <p:spPr>
          <a:xfrm>
            <a:off x="359596" y="5702157"/>
            <a:ext cx="1550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1.1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744687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4">
            <a:extLst>
              <a:ext uri="{FF2B5EF4-FFF2-40B4-BE49-F238E27FC236}">
                <a16:creationId xmlns:a16="http://schemas.microsoft.com/office/drawing/2014/main" id="{8F44BAD4-71D2-440A-8A90-674E38D270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50100"/>
              </p:ext>
            </p:extLst>
          </p:nvPr>
        </p:nvGraphicFramePr>
        <p:xfrm>
          <a:off x="473242" y="328596"/>
          <a:ext cx="8197516" cy="478078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4275">
                  <a:extLst>
                    <a:ext uri="{9D8B030D-6E8A-4147-A177-3AD203B41FA5}">
                      <a16:colId xmlns:a16="http://schemas.microsoft.com/office/drawing/2014/main" val="79095594"/>
                    </a:ext>
                  </a:extLst>
                </a:gridCol>
                <a:gridCol w="4283241">
                  <a:extLst>
                    <a:ext uri="{9D8B030D-6E8A-4147-A177-3AD203B41FA5}">
                      <a16:colId xmlns:a16="http://schemas.microsoft.com/office/drawing/2014/main" val="4341216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Name of the chemical or reagent</a:t>
                      </a:r>
                      <a:r>
                        <a:rPr lang="zh-CN" alt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Recipe or supplier</a:t>
                      </a:r>
                      <a:endParaRPr lang="zh-CN" alt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12509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4% paraformaldehyde (PFA)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Sigma-Aldrich (Saint Louis, USA)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413957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HistoChoice® Clearing Agent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Sigma-Aldrich (Saint Louis, USA)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120491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Hematoxylin solution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Sigma-Aldrich (Saint Louis, USA)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767448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Eosin Y solution, alcoholic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Sigma-Aldrich (Saint Louis, USA)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920889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Oil Red O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Sigma-Aldrich (Saint Louis, USA)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259939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1% acid alcohol solution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1% (v/v) HCl;</a:t>
                      </a:r>
                      <a:b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70% (v/v) ethanol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595786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Antigen retrieval buffer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mM sodium citrate;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0.05% (v/v) Tween 20;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Adjust pH to 6.0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803383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32199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4">
            <a:extLst>
              <a:ext uri="{FF2B5EF4-FFF2-40B4-BE49-F238E27FC236}">
                <a16:creationId xmlns:a16="http://schemas.microsoft.com/office/drawing/2014/main" id="{3E06F8E3-0F91-44CA-9153-C7CE80F6C5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2433839"/>
              </p:ext>
            </p:extLst>
          </p:nvPr>
        </p:nvGraphicFramePr>
        <p:xfrm>
          <a:off x="473242" y="328596"/>
          <a:ext cx="8197516" cy="96006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4275">
                  <a:extLst>
                    <a:ext uri="{9D8B030D-6E8A-4147-A177-3AD203B41FA5}">
                      <a16:colId xmlns:a16="http://schemas.microsoft.com/office/drawing/2014/main" val="79095594"/>
                    </a:ext>
                  </a:extLst>
                </a:gridCol>
                <a:gridCol w="4283241">
                  <a:extLst>
                    <a:ext uri="{9D8B030D-6E8A-4147-A177-3AD203B41FA5}">
                      <a16:colId xmlns:a16="http://schemas.microsoft.com/office/drawing/2014/main" val="4341216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Name of the chemical or reagent</a:t>
                      </a:r>
                      <a:r>
                        <a:rPr lang="zh-CN" alt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Recipe or supplier</a:t>
                      </a:r>
                      <a:endParaRPr lang="zh-CN" alt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12509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Xylene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Millipore (MA, USA)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307829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18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18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Millipore (MA, USA)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392805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Blocking buffer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de-DE" altLang="zh-CN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10 % FBS in 3% bovine serum albumin</a:t>
                      </a:r>
                      <a:endParaRPr lang="en-US" altLang="zh-CN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049460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× phosphate buffered saline with Tween 20 (PBS-T)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 mM Na2PO4;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 mM NaH2PO4;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 mM NaCl;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Adjust pH to 7.4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0.1% (v/v) Tween 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413957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Antibody dilution buffer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3% (w/v) bovine serum albumin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(BSA, Pierce Biotechnology,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USA) in PBS-T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120491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SIGMAFAST™ (3,3′-Diaminobenzidine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tablets, DAB)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Sigma-Aldrich (Saint Louis, USA)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767448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Mounting medium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Histofluid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Paul </a:t>
                      </a:r>
                      <a:r>
                        <a:rPr lang="en-US" altLang="zh-CN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Marienfeld</a:t>
                      </a:r>
                      <a:r>
                        <a:rPr lang="en-US" altLang="zh-CN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GmbH &amp; Co. KG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(Lauda-</a:t>
                      </a:r>
                      <a:r>
                        <a:rPr lang="en-US" altLang="zh-CN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Königshofen</a:t>
                      </a:r>
                      <a:r>
                        <a:rPr lang="en-US" altLang="zh-CN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Germany)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920889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ProLong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Gold antifade reagent with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4’,6-diamidino-2-phenylindole (DAPI)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Invitrogen (Carlsbad, USA)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259939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Picro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-Sirius Red Solution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Abcam (Massachusetts, USA)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595786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Direct-red 80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Sigma-Aldrich (St Louis, USA)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803383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2-Propanol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Sigma-Aldrich (St Louis, USA)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74208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Tissue-Tek® O.C.T. Compound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Sakura </a:t>
                      </a:r>
                      <a:r>
                        <a:rPr lang="en-US" altLang="zh-CN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Finetek</a:t>
                      </a:r>
                      <a:r>
                        <a:rPr lang="en-US" altLang="zh-CN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(California, USA)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039137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50822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4">
            <a:extLst>
              <a:ext uri="{FF2B5EF4-FFF2-40B4-BE49-F238E27FC236}">
                <a16:creationId xmlns:a16="http://schemas.microsoft.com/office/drawing/2014/main" id="{7D22C91E-F923-49F0-B869-BA97F00441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3188557"/>
              </p:ext>
            </p:extLst>
          </p:nvPr>
        </p:nvGraphicFramePr>
        <p:xfrm>
          <a:off x="397843" y="202398"/>
          <a:ext cx="8649903" cy="7005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43151">
                  <a:extLst>
                    <a:ext uri="{9D8B030D-6E8A-4147-A177-3AD203B41FA5}">
                      <a16:colId xmlns:a16="http://schemas.microsoft.com/office/drawing/2014/main" val="3920140742"/>
                    </a:ext>
                  </a:extLst>
                </a:gridCol>
                <a:gridCol w="4706752">
                  <a:extLst>
                    <a:ext uri="{9D8B030D-6E8A-4147-A177-3AD203B41FA5}">
                      <a16:colId xmlns:a16="http://schemas.microsoft.com/office/drawing/2014/main" val="19608314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Antibody</a:t>
                      </a:r>
                      <a:endParaRPr lang="zh-CN" alt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Supplier or provider</a:t>
                      </a:r>
                      <a:endParaRPr lang="zh-CN" alt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35150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Goat anti-rabbit conjugated with</a:t>
                      </a:r>
                      <a:b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horseradish peroxidase (HRP) (#7074)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Cell Signaling Technology Inc. (MA, USA)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941362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Rabbit anti-HSP90 (#4874S)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Cell Signaling Technology Inc. (MA, USA)</a:t>
                      </a:r>
                      <a:endParaRPr lang="en-US" altLang="zh-CN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4245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Rabbit anti-PPAR alpha (</a:t>
                      </a:r>
                      <a:r>
                        <a:rPr lang="en-US" altLang="zh-CN" sz="1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phospho</a:t>
                      </a: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S12) (#</a:t>
                      </a:r>
                      <a:r>
                        <a:rPr lang="en-US" altLang="zh-CN" sz="18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ab3484</a:t>
                      </a: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Abcam (MA, USA)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6316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Rabbit anti-p44/42 MAPK (Erk1/2) (#9102s)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Cell Signaling Technology Inc. (MA, USA)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38229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Rabbit anti-phospho-p44/42 MAPK (Erk1/2) (Thr202/Tyr204) (</a:t>
                      </a: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#9101S)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Cell Signaling Technology Inc. (MA, USA)</a:t>
                      </a:r>
                      <a:endParaRPr lang="en-US" altLang="zh-CN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6606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Rabbit anti-phospho-PPAR alpha (Ser21) (#</a:t>
                      </a:r>
                      <a:r>
                        <a:rPr lang="en-US" altLang="zh-CN" sz="18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AF8054</a:t>
                      </a: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Affinity Biosciences (OH, USA)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11157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Rabbit anti-PPAR alpha (sc-398394)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Santa Cruz (California, USA)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28464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Anti-mouse </a:t>
                      </a:r>
                      <a:r>
                        <a:rPr lang="en-US" altLang="zh-CN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autotaxin</a:t>
                      </a: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antibody (#12770)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ImmunoDiagnostics</a:t>
                      </a: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Limited (Hong Kong, China)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40530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Anti-human </a:t>
                      </a:r>
                      <a:r>
                        <a:rPr lang="en-US" altLang="zh-CN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autotaxin</a:t>
                      </a: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antibody (#11770)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ImmunoDiagnostics</a:t>
                      </a: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Limited (Hong Kong, China)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89387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08200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4">
            <a:extLst>
              <a:ext uri="{FF2B5EF4-FFF2-40B4-BE49-F238E27FC236}">
                <a16:creationId xmlns:a16="http://schemas.microsoft.com/office/drawing/2014/main" id="{932E7679-72DD-4FEA-A174-26DB484C70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3581727"/>
              </p:ext>
            </p:extLst>
          </p:nvPr>
        </p:nvGraphicFramePr>
        <p:xfrm>
          <a:off x="173254" y="221647"/>
          <a:ext cx="8864868" cy="560222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42687">
                  <a:extLst>
                    <a:ext uri="{9D8B030D-6E8A-4147-A177-3AD203B41FA5}">
                      <a16:colId xmlns:a16="http://schemas.microsoft.com/office/drawing/2014/main" val="3425848882"/>
                    </a:ext>
                  </a:extLst>
                </a:gridCol>
                <a:gridCol w="3108960">
                  <a:extLst>
                    <a:ext uri="{9D8B030D-6E8A-4147-A177-3AD203B41FA5}">
                      <a16:colId xmlns:a16="http://schemas.microsoft.com/office/drawing/2014/main" val="2234643397"/>
                    </a:ext>
                  </a:extLst>
                </a:gridCol>
                <a:gridCol w="3513221">
                  <a:extLst>
                    <a:ext uri="{9D8B030D-6E8A-4147-A177-3AD203B41FA5}">
                      <a16:colId xmlns:a16="http://schemas.microsoft.com/office/drawing/2014/main" val="2839820823"/>
                    </a:ext>
                  </a:extLst>
                </a:gridCol>
              </a:tblGrid>
              <a:tr h="44249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Name of the vector</a:t>
                      </a:r>
                      <a:endParaRPr lang="zh-CN" alt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Supplier</a:t>
                      </a:r>
                      <a:endParaRPr lang="zh-CN" alt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Characteristics of the vector</a:t>
                      </a:r>
                      <a:endParaRPr lang="zh-CN" alt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6805080"/>
                  </a:ext>
                </a:extLst>
              </a:tr>
              <a:tr h="53495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pXX6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 gift from Prof. Ian Alexander</a:t>
                      </a:r>
                      <a:b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(USYD, AU)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Adenoviral helper plasmid, a component for AAV construction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01378562"/>
                  </a:ext>
                </a:extLst>
              </a:tr>
              <a:tr h="53495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p5E18-VD2/8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 gift from Prof. Ian Alexander</a:t>
                      </a:r>
                      <a:b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(USYD, AU)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AAV8 capsid, a component for AAV construction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7274582"/>
                  </a:ext>
                </a:extLst>
              </a:tr>
              <a:tr h="5349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pAAV-EGFP-U6&gt;mEnpp2 shRNA 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VectorBuilder</a:t>
                      </a:r>
                      <a:r>
                        <a:rPr lang="en-US" altLang="zh-CN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Inc. (IL, USA)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For mouse Enpp2 gene knockdown, a component for AAV construction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31111831"/>
                  </a:ext>
                </a:extLst>
              </a:tr>
              <a:tr h="53495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pAAV</a:t>
                      </a: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-EGFP- U6&gt;Scramble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VectorBuilder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Inc. (IL, USA)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Negative control for mouse</a:t>
                      </a:r>
                      <a:b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Enpp2 gene knockdown with scramble sequence inserted, a component for AAV construction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3060188"/>
                  </a:ext>
                </a:extLst>
              </a:tr>
              <a:tr h="53495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PPRE X3-TK-luc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 gift from Bruce Spiegelman (MA, USA)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PPAR response element with a luciferase reporter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507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14955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4">
            <a:extLst>
              <a:ext uri="{FF2B5EF4-FFF2-40B4-BE49-F238E27FC236}">
                <a16:creationId xmlns:a16="http://schemas.microsoft.com/office/drawing/2014/main" id="{DD50F111-F747-43A8-AF88-87A606ABCE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5975391"/>
              </p:ext>
            </p:extLst>
          </p:nvPr>
        </p:nvGraphicFramePr>
        <p:xfrm>
          <a:off x="1004235" y="732856"/>
          <a:ext cx="7581500" cy="27180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90750">
                  <a:extLst>
                    <a:ext uri="{9D8B030D-6E8A-4147-A177-3AD203B41FA5}">
                      <a16:colId xmlns:a16="http://schemas.microsoft.com/office/drawing/2014/main" val="2983882499"/>
                    </a:ext>
                  </a:extLst>
                </a:gridCol>
                <a:gridCol w="3790750">
                  <a:extLst>
                    <a:ext uri="{9D8B030D-6E8A-4147-A177-3AD203B41FA5}">
                      <a16:colId xmlns:a16="http://schemas.microsoft.com/office/drawing/2014/main" val="3927530454"/>
                    </a:ext>
                  </a:extLst>
                </a:gridCol>
              </a:tblGrid>
              <a:tr h="54360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Reagents</a:t>
                      </a:r>
                      <a:endParaRPr lang="zh-CN" alt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Suppliers</a:t>
                      </a:r>
                      <a:endParaRPr lang="zh-CN" alt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0097025"/>
                  </a:ext>
                </a:extLst>
              </a:tr>
              <a:tr h="54360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Ampicillin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USB Corporation (Cleveland, USA)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87941413"/>
                  </a:ext>
                </a:extLst>
              </a:tr>
              <a:tr h="54360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Luria broth (LB)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Sigma-Aldrich (Saint Louis, USA)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27746143"/>
                  </a:ext>
                </a:extLst>
              </a:tr>
              <a:tr h="54360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Agarose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USB Corporation (Cleveland, USA)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32978233"/>
                  </a:ext>
                </a:extLst>
              </a:tr>
              <a:tr h="54360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AAVanced</a:t>
                      </a: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™ Concentration Reagent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System Biosciences, LLC (CA, USA)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56684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84460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4">
            <a:extLst>
              <a:ext uri="{FF2B5EF4-FFF2-40B4-BE49-F238E27FC236}">
                <a16:creationId xmlns:a16="http://schemas.microsoft.com/office/drawing/2014/main" id="{45E5BC8F-1665-40AA-BCB5-D18DDD8829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2019915"/>
              </p:ext>
            </p:extLst>
          </p:nvPr>
        </p:nvGraphicFramePr>
        <p:xfrm>
          <a:off x="410678" y="1104498"/>
          <a:ext cx="8322644" cy="485541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44766">
                  <a:extLst>
                    <a:ext uri="{9D8B030D-6E8A-4147-A177-3AD203B41FA5}">
                      <a16:colId xmlns:a16="http://schemas.microsoft.com/office/drawing/2014/main" val="4248309140"/>
                    </a:ext>
                  </a:extLst>
                </a:gridCol>
                <a:gridCol w="4677878">
                  <a:extLst>
                    <a:ext uri="{9D8B030D-6E8A-4147-A177-3AD203B41FA5}">
                      <a16:colId xmlns:a16="http://schemas.microsoft.com/office/drawing/2014/main" val="820954129"/>
                    </a:ext>
                  </a:extLst>
                </a:gridCol>
              </a:tblGrid>
              <a:tr h="59831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System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Composition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00323153"/>
                  </a:ext>
                </a:extLst>
              </a:tr>
              <a:tr h="59831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Genotyping PCR </a:t>
                      </a:r>
                      <a:endParaRPr lang="en-US" sz="1800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3.75 % (v/v) genomic DNA, 0.5 </a:t>
                      </a:r>
                      <a:r>
                        <a:rPr lang="en-US" sz="1800" b="0" i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μM</a:t>
                      </a: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each</a:t>
                      </a:r>
                      <a:b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primer, 1 x master mix (CW Biotech, China)</a:t>
                      </a:r>
                      <a:endParaRPr lang="en-US" sz="1800" dirty="0">
                        <a:effectLst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99414418"/>
                  </a:ext>
                </a:extLst>
              </a:tr>
              <a:tr h="131628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Reverse-transcription PCR </a:t>
                      </a:r>
                      <a:endParaRPr lang="en-US" sz="180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 ng/</a:t>
                      </a:r>
                      <a:r>
                        <a:rPr lang="el-GR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μ</a:t>
                      </a: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 RNA template, 1 x reaction buffer,</a:t>
                      </a:r>
                      <a:b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 ng/</a:t>
                      </a:r>
                      <a:r>
                        <a:rPr lang="en-US" sz="1800" b="0" i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uL</a:t>
                      </a: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random primers, 0.5 mM dNTPs, 6</a:t>
                      </a:r>
                      <a:b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mM MgCl</a:t>
                      </a:r>
                      <a:r>
                        <a:rPr lang="en-US" sz="1800" b="0" i="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, 2.5 % (v/v) RNase inhibitor and</a:t>
                      </a:r>
                      <a:b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5 % (v/v) reverse transcriptase (Promega,</a:t>
                      </a:r>
                      <a:b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WI, US)</a:t>
                      </a:r>
                      <a:endParaRPr lang="en-US" sz="1800" dirty="0">
                        <a:effectLst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56978976"/>
                  </a:ext>
                </a:extLst>
              </a:tr>
              <a:tr h="83763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Quantitative real-time PCR (QPCR) </a:t>
                      </a:r>
                      <a:endParaRPr lang="en-US" sz="180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 ng/</a:t>
                      </a:r>
                      <a:r>
                        <a:rPr lang="el-GR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μ</a:t>
                      </a: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 cDNA template, 0.5 </a:t>
                      </a:r>
                      <a:r>
                        <a:rPr lang="el-GR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μ</a:t>
                      </a: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 each primer</a:t>
                      </a:r>
                      <a:b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and 1 x SYBR Green master mix (Qiagen, Hilden, Germany)</a:t>
                      </a:r>
                      <a:endParaRPr lang="en-US" sz="1800" dirty="0">
                        <a:effectLst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95367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14792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4">
            <a:extLst>
              <a:ext uri="{FF2B5EF4-FFF2-40B4-BE49-F238E27FC236}">
                <a16:creationId xmlns:a16="http://schemas.microsoft.com/office/drawing/2014/main" id="{BD51DDC6-AF16-4E0B-85D7-0DD2DBAE55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7270990"/>
              </p:ext>
            </p:extLst>
          </p:nvPr>
        </p:nvGraphicFramePr>
        <p:xfrm>
          <a:off x="397843" y="202398"/>
          <a:ext cx="8386561" cy="5770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88530">
                  <a:extLst>
                    <a:ext uri="{9D8B030D-6E8A-4147-A177-3AD203B41FA5}">
                      <a16:colId xmlns:a16="http://schemas.microsoft.com/office/drawing/2014/main" val="3920140742"/>
                    </a:ext>
                  </a:extLst>
                </a:gridCol>
                <a:gridCol w="4798031">
                  <a:extLst>
                    <a:ext uri="{9D8B030D-6E8A-4147-A177-3AD203B41FA5}">
                      <a16:colId xmlns:a16="http://schemas.microsoft.com/office/drawing/2014/main" val="19608314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Name of the ELISA kit</a:t>
                      </a:r>
                      <a:endParaRPr lang="zh-CN" alt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Supplier or provider</a:t>
                      </a:r>
                      <a:endParaRPr lang="zh-CN" alt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35150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Ultra sensitive Mouse Insulin ELISA (#32380)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ImmunoDiagnostics</a:t>
                      </a: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Limited (Hong Kong, China)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941362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High sensitive Mouse Insulin ELISA (#32270)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ImmunoDiagnostics</a:t>
                      </a: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Limited (Hong Kong, China)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4245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Mouse FGF-21 ELISA (#32180)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ImmunoDiagnostics</a:t>
                      </a: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Limited (Hong Kong, China)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6316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Mouse Lipocalin-2 ELISA (#32050)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ImmunoDiagnostics</a:t>
                      </a: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Limited (Hong Kong, China)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38229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Mouse </a:t>
                      </a:r>
                      <a:r>
                        <a:rPr lang="en-US" altLang="zh-CN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Autotaxin</a:t>
                      </a: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ELISA (#32770)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ImmunoDiagnostics</a:t>
                      </a: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Limited (Hong Kong, China)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6606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Human </a:t>
                      </a:r>
                      <a:r>
                        <a:rPr lang="en-US" altLang="zh-CN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Autotaxin</a:t>
                      </a: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ELISA (#31770)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ImmunoDiagnostics</a:t>
                      </a: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Limited (Hong Kong, China)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11157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Mouse Adiponectin ELISA (#32010)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ImmunoDiagnostics</a:t>
                      </a: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Limited (Hong Kong, China)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528464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Human FGF-21 ELISA (#31180)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ImmunoDiagnostics</a:t>
                      </a: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Limited (Hong Kong, China)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40530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A-FABP (FABP4) Mouse ELISA (RD291036200R)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BioVendor</a:t>
                      </a: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(Brno, Czech Republic)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89387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13209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4">
            <a:extLst>
              <a:ext uri="{FF2B5EF4-FFF2-40B4-BE49-F238E27FC236}">
                <a16:creationId xmlns:a16="http://schemas.microsoft.com/office/drawing/2014/main" id="{F4109A54-8B6E-4A39-9DEA-7E0790D202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8292597"/>
              </p:ext>
            </p:extLst>
          </p:nvPr>
        </p:nvGraphicFramePr>
        <p:xfrm>
          <a:off x="445213" y="462280"/>
          <a:ext cx="8493304" cy="27218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28836">
                  <a:extLst>
                    <a:ext uri="{9D8B030D-6E8A-4147-A177-3AD203B41FA5}">
                      <a16:colId xmlns:a16="http://schemas.microsoft.com/office/drawing/2014/main" val="2166849268"/>
                    </a:ext>
                  </a:extLst>
                </a:gridCol>
                <a:gridCol w="4664468">
                  <a:extLst>
                    <a:ext uri="{9D8B030D-6E8A-4147-A177-3AD203B41FA5}">
                      <a16:colId xmlns:a16="http://schemas.microsoft.com/office/drawing/2014/main" val="2721853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Name of the reagent or kit</a:t>
                      </a:r>
                      <a:endParaRPr lang="zh-CN" alt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Supplier</a:t>
                      </a:r>
                      <a:endParaRPr lang="zh-CN" alt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04022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Free Fatty Acids Half-Micro Test Kit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Roche (Mannheim, Germany)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124447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LiquiColor</a:t>
                      </a: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® Triglycerides Test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Stanbio</a:t>
                      </a: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Laboratory (TX, USA)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58728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Stanbio</a:t>
                      </a: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Cholesterol </a:t>
                      </a:r>
                      <a:r>
                        <a:rPr lang="en-US" altLang="zh-CN" sz="1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LiquiColor</a:t>
                      </a: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®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Stanbio</a:t>
                      </a: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Laboratory (TX, USA)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7531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ACCU-Check blood glucose meter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Roche (Mannheim, Germany)</a:t>
                      </a:r>
                      <a:endParaRPr lang="en-US" altLang="zh-CN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40082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Blood Glucose Test Strips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Roche (Mannheim, Germany)</a:t>
                      </a:r>
                      <a:endParaRPr lang="en-US" altLang="zh-CN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47772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30868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4">
            <a:extLst>
              <a:ext uri="{FF2B5EF4-FFF2-40B4-BE49-F238E27FC236}">
                <a16:creationId xmlns:a16="http://schemas.microsoft.com/office/drawing/2014/main" id="{1525F969-D62C-420D-AECF-19D36F0AC4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6775668"/>
              </p:ext>
            </p:extLst>
          </p:nvPr>
        </p:nvGraphicFramePr>
        <p:xfrm>
          <a:off x="401161" y="0"/>
          <a:ext cx="8157212" cy="117104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80997">
                  <a:extLst>
                    <a:ext uri="{9D8B030D-6E8A-4147-A177-3AD203B41FA5}">
                      <a16:colId xmlns:a16="http://schemas.microsoft.com/office/drawing/2014/main" val="3920140742"/>
                    </a:ext>
                  </a:extLst>
                </a:gridCol>
                <a:gridCol w="4476215">
                  <a:extLst>
                    <a:ext uri="{9D8B030D-6E8A-4147-A177-3AD203B41FA5}">
                      <a16:colId xmlns:a16="http://schemas.microsoft.com/office/drawing/2014/main" val="19608314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Name of the reagent or kit</a:t>
                      </a:r>
                      <a:endParaRPr lang="zh-CN" alt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Supplier or provider</a:t>
                      </a:r>
                      <a:endParaRPr lang="zh-CN" alt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35150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PD98059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Cell Signaling Technology (MA, USA)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941362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U0126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Cell Signaling Technology (MA, USA)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4245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ALT/SGPT LIQUI-UV (#2930-430) </a:t>
                      </a:r>
                      <a:endParaRPr lang="en-US" altLang="zh-CN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Stanbio</a:t>
                      </a: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Laboratory (TX, USA)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6316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AST/SGOT LIQUI-UV (#2920-430)</a:t>
                      </a: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Stanbio</a:t>
                      </a: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Laboratory (TX, USA)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38229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Fenofibrate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Abbott Laboratories (IL, USA)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6606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LY294002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Cell Signaling Technology (MA, USA)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11157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Wortmannin</a:t>
                      </a:r>
                      <a:endParaRPr lang="en-US" altLang="zh-CN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Sigma-Aldrich (Saint Louis, USA)</a:t>
                      </a:r>
                      <a:endParaRPr lang="en-US" altLang="zh-CN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528464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PF8380 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Cayman Chemical Company (Michigan, USA)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40530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Ki16425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Cayman Chemical Company (Michigan, USA)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89387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Lysophosphatidic Acid (sodium salt) (#62215)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Cayman Chemical Company (Michigan, USA)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19789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Fatty acid oxidation assay kit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BMR of University at Buffalo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7454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Dual-Luciferase Reporter Assay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Promega (WI, USA)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99688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LPA 17:0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Avanti Polar Lipids (AL, USA)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3466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LPA 18:1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Avanti Polar Lipids (AL, USA)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00075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LPA 18:0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Avanti Polar Lipids (AL, USA)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69963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LPA 20:4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Avanti Polar Lipids (AL, USA)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95535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LPA 16:0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Avanti Polar Lipids (AL, USA)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03471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1-myristoyl (14:0)–LPC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Avanti Polar Lipids (AL, USA)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60770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N-ethyl-N-(2-hydoroxy-3-sulfoproryl)-3-methylaniline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Sigma-Aldrich (Saint Louis, USA)</a:t>
                      </a:r>
                      <a:endParaRPr lang="en-US" altLang="zh-CN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58978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Choline oxidase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Sigma-Aldrich (Saint Louis, USA)</a:t>
                      </a:r>
                      <a:endParaRPr lang="en-US" altLang="zh-CN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17271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4-aminoantioyrine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Sigma-Aldrich (Saint Louis, USA)</a:t>
                      </a:r>
                      <a:endParaRPr lang="en-US" altLang="zh-CN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94573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Red cell lysis buffer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Invitrogen (CA, USA)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6572694"/>
                  </a:ext>
                </a:extLst>
              </a:tr>
              <a:tr h="13614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TRIzol reagent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Invitrogen (CA, USA)</a:t>
                      </a:r>
                      <a:endParaRPr lang="en-US" altLang="zh-CN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82056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58542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4">
            <a:extLst>
              <a:ext uri="{FF2B5EF4-FFF2-40B4-BE49-F238E27FC236}">
                <a16:creationId xmlns:a16="http://schemas.microsoft.com/office/drawing/2014/main" id="{F5E7B9B8-344A-40BD-9071-732FF208B4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2078576"/>
              </p:ext>
            </p:extLst>
          </p:nvPr>
        </p:nvGraphicFramePr>
        <p:xfrm>
          <a:off x="198634" y="195209"/>
          <a:ext cx="8657691" cy="120375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69878">
                  <a:extLst>
                    <a:ext uri="{9D8B030D-6E8A-4147-A177-3AD203B41FA5}">
                      <a16:colId xmlns:a16="http://schemas.microsoft.com/office/drawing/2014/main" val="1128414434"/>
                    </a:ext>
                  </a:extLst>
                </a:gridCol>
                <a:gridCol w="3996648">
                  <a:extLst>
                    <a:ext uri="{9D8B030D-6E8A-4147-A177-3AD203B41FA5}">
                      <a16:colId xmlns:a16="http://schemas.microsoft.com/office/drawing/2014/main" val="3146297911"/>
                    </a:ext>
                  </a:extLst>
                </a:gridCol>
                <a:gridCol w="3791165">
                  <a:extLst>
                    <a:ext uri="{9D8B030D-6E8A-4147-A177-3AD203B41FA5}">
                      <a16:colId xmlns:a16="http://schemas.microsoft.com/office/drawing/2014/main" val="5601905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1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Gene</a:t>
                      </a:r>
                      <a:endParaRPr lang="zh-CN" altLang="en-US" sz="18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1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Forward primer sequences (</a:t>
                      </a: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5’-3’)</a:t>
                      </a:r>
                      <a:endParaRPr lang="zh-CN" altLang="en-US" sz="18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1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Reverse primer sequences (</a:t>
                      </a: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5’-3’)</a:t>
                      </a:r>
                      <a:endParaRPr lang="zh-CN" altLang="en-US" sz="18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48713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Enpp2</a:t>
                      </a:r>
                      <a:endParaRPr lang="zh-CN" altLang="en-US" sz="18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CATTTATTGGTGGAACGCAGA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CTACAAAAACAGTCTGCATGC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4525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Fgf21</a:t>
                      </a:r>
                      <a:endParaRPr lang="zh-CN" altLang="en-US" sz="18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CTGGGGGTCTACCAAGCATA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CACCCAGGATTTGAATGACC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4783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l-GR" altLang="zh-CN" sz="18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Β</a:t>
                      </a:r>
                      <a:r>
                        <a:rPr lang="en-US" altLang="zh-CN" sz="18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eta-actin</a:t>
                      </a:r>
                      <a:endParaRPr lang="zh-CN" altLang="en-US" sz="18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ACCTTCTACAATGAGCTGCG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CTGGATGGCTACGTACATGG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283979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Acox-1</a:t>
                      </a:r>
                      <a:endParaRPr lang="zh-CN" altLang="en-US" sz="18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TAACTTCCTCACTCGAAGCCA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AGTTCCATGACCCATCTCTGTC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224476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Cpt-1α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CAGAGGATGGACACTGTAAAGG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CGGCACTTCTTGATCAAGCC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05323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Lcad</a:t>
                      </a:r>
                      <a:endParaRPr lang="zh-CN" altLang="en-US" sz="18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CTTGCTTGGCATCAACATCGCAGA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ATTGGAGTACGCTTGCTCTTCCCA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40589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Scad</a:t>
                      </a:r>
                      <a:endParaRPr lang="zh-CN" altLang="en-US" sz="18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ACCAAAGCTTGGATCACCAACTCC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AACCAGGAAGGCACTGATACCCTT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008088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Mcad</a:t>
                      </a:r>
                      <a:endParaRPr lang="zh-CN" altLang="en-US" sz="18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GGATGACGGAGCCAATG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GGGTGTCGGCTTCCACAATG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18683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Scd-1</a:t>
                      </a:r>
                      <a:endParaRPr lang="zh-CN" altLang="en-US" sz="18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TGCTATCGGGGTGTTAATGA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TCTTGTGGCATGGTTAATCCTA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583230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Fasn</a:t>
                      </a:r>
                      <a:endParaRPr lang="zh-CN" altLang="en-US" sz="18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GGAGGTGGTGATAGCCGGTAT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TGGGTAATCCATAGAGCCCAG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5691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Acc1</a:t>
                      </a:r>
                      <a:endParaRPr lang="zh-CN" altLang="en-US" sz="18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ACAGTGGAGCTAGAATTGGAC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ACTTCCCGACCAAGGACTTTG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138114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Srebp-1c</a:t>
                      </a:r>
                      <a:endParaRPr lang="zh-CN" altLang="en-US" sz="18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CAAGGCCATCGACTACATCCG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CACCACTTCGGGTTTCATGC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55735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Cd36</a:t>
                      </a:r>
                      <a:endParaRPr lang="zh-CN" altLang="en-US" sz="18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AGATGACGTGGCAAAGAACAG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CCTTGGCTAGATAACGAACTCTG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53259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Ldlr</a:t>
                      </a:r>
                      <a:endParaRPr lang="zh-CN" altLang="en-US" sz="18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CCAATCGACTCACGGGTTCA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ACAGTGTCGACTTCTCTAGGC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24092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Apob</a:t>
                      </a:r>
                      <a:endParaRPr lang="zh-CN" altLang="en-US" sz="18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ACTGTGACTTCAATGTGGAGTATAA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CAGATGAAAGTCAGTCAGTGCT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90531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Mtp</a:t>
                      </a:r>
                      <a:endParaRPr lang="zh-CN" altLang="en-US" sz="18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AGTGCAGTTCTCACAGTACC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TTTCTTCTCCGAGAGACATATCC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422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Tnf</a:t>
                      </a:r>
                      <a:r>
                        <a:rPr lang="en-US" altLang="zh-CN" sz="18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-α</a:t>
                      </a:r>
                      <a:endParaRPr lang="zh-CN" altLang="en-US" sz="18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GTCCCCAAAGGGATGAGAAGT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GCTCCTCCACTTGGTGGTTT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44183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Il-1b</a:t>
                      </a:r>
                      <a:endParaRPr lang="zh-CN" altLang="en-US" sz="18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GCAACTGTTCCTGAACTCAACT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ATCTTTTGGGGTCCGTCAACT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92818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Il-6</a:t>
                      </a:r>
                      <a:endParaRPr lang="zh-CN" altLang="en-US" sz="18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CTCTGGGAAATCGTGGAAATG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AAGTGCATCATCGTTGTTCATACA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68691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Mcp-1</a:t>
                      </a:r>
                      <a:endParaRPr lang="zh-CN" altLang="en-US" sz="18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TTAAAAACCTGGATCGGAACCAA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GCATTAGCTTCAGATTTACGGGT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7531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Enpp2-shRNA</a:t>
                      </a:r>
                      <a:endParaRPr lang="zh-CN" altLang="en-US" sz="18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TTCCCTTCCTTTCTCGCCAC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AGCCCGAGATAGGGTTGAGT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25449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82459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>
            <a:extLst>
              <a:ext uri="{FF2B5EF4-FFF2-40B4-BE49-F238E27FC236}">
                <a16:creationId xmlns:a16="http://schemas.microsoft.com/office/drawing/2014/main" id="{034B74BA-CEAC-4E84-9EA3-81170F13F84E}"/>
              </a:ext>
            </a:extLst>
          </p:cNvPr>
          <p:cNvGrpSpPr/>
          <p:nvPr/>
        </p:nvGrpSpPr>
        <p:grpSpPr>
          <a:xfrm>
            <a:off x="84456" y="400424"/>
            <a:ext cx="8866469" cy="5655560"/>
            <a:chOff x="84456" y="400424"/>
            <a:chExt cx="8866469" cy="5655560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2CFC7267-54F8-45DA-99DA-546C6DEF840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4700"/>
                      </a14:imgEffect>
                      <a14:imgEffect>
                        <a14:brightnessContrast bright="20000" contrast="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76995" y="697564"/>
              <a:ext cx="1646063" cy="1188823"/>
            </a:xfrm>
            <a:prstGeom prst="rect">
              <a:avLst/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3077F98B-9FBC-4125-8C33-F5785029BD0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2754574" y="2057685"/>
              <a:ext cx="1646063" cy="1188823"/>
            </a:xfrm>
            <a:prstGeom prst="rect">
              <a:avLst/>
            </a:prstGeom>
          </p:spPr>
        </p:pic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38579B6B-D786-4D5B-A1C2-B4C05B8DA55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489807" y="3251103"/>
              <a:ext cx="1646063" cy="1188823"/>
            </a:xfrm>
            <a:prstGeom prst="rect">
              <a:avLst/>
            </a:prstGeom>
          </p:spPr>
        </p:pic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2F8A5144-32CB-434D-B581-E1007C63C11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4700"/>
                      </a14:imgEffect>
                      <a14:imgEffect>
                        <a14:saturation sat="33000"/>
                      </a14:imgEffect>
                      <a14:imgEffect>
                        <a14:brightnessContrast bright="20000" contrast="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541827" y="4867161"/>
              <a:ext cx="1646063" cy="1188823"/>
            </a:xfrm>
            <a:prstGeom prst="rect">
              <a:avLst/>
            </a:prstGeom>
          </p:spPr>
        </p:pic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2522EA10-7BDB-4138-A1D1-FCCBA26896A7}"/>
                </a:ext>
              </a:extLst>
            </p:cNvPr>
            <p:cNvSpPr txBox="1"/>
            <p:nvPr/>
          </p:nvSpPr>
          <p:spPr>
            <a:xfrm>
              <a:off x="676995" y="400424"/>
              <a:ext cx="15422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rgbClr val="0070C0"/>
                  </a:solidFill>
                  <a:latin typeface="Abadi" panose="020B0604020202020204" pitchFamily="34" charset="0"/>
                </a:rPr>
                <a:t>Healthy liver</a:t>
              </a:r>
              <a:endParaRPr lang="zh-CN" altLang="en-US" b="1" dirty="0">
                <a:solidFill>
                  <a:srgbClr val="0070C0"/>
                </a:solidFill>
                <a:latin typeface="Abadi" panose="020B0604020202020204" pitchFamily="34" charset="0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620265ED-FC05-4E53-8B8E-B11E1BC69BC3}"/>
                </a:ext>
              </a:extLst>
            </p:cNvPr>
            <p:cNvSpPr txBox="1"/>
            <p:nvPr/>
          </p:nvSpPr>
          <p:spPr>
            <a:xfrm>
              <a:off x="2858414" y="1756088"/>
              <a:ext cx="17855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rgbClr val="FF0000"/>
                  </a:solidFill>
                  <a:latin typeface="Abadi" panose="020B0604020202020204" pitchFamily="34" charset="0"/>
                </a:rPr>
                <a:t>Simple steatosis</a:t>
              </a:r>
              <a:endParaRPr lang="zh-CN" altLang="en-US" b="1" dirty="0">
                <a:solidFill>
                  <a:srgbClr val="FF0000"/>
                </a:solidFill>
                <a:latin typeface="Abadi" panose="020B0604020202020204" pitchFamily="34" charset="0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9636A00A-7792-4165-87ED-05E6DFD5EB56}"/>
                </a:ext>
              </a:extLst>
            </p:cNvPr>
            <p:cNvSpPr txBox="1"/>
            <p:nvPr/>
          </p:nvSpPr>
          <p:spPr>
            <a:xfrm>
              <a:off x="5025163" y="2963965"/>
              <a:ext cx="9235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chemeClr val="accent6">
                      <a:lumMod val="75000"/>
                    </a:schemeClr>
                  </a:solidFill>
                  <a:latin typeface="Abadi" panose="020B0604020202020204" pitchFamily="34" charset="0"/>
                </a:rPr>
                <a:t>NASH</a:t>
              </a:r>
              <a:endParaRPr lang="zh-CN" altLang="en-US" b="1" dirty="0">
                <a:solidFill>
                  <a:schemeClr val="accent6">
                    <a:lumMod val="75000"/>
                  </a:schemeClr>
                </a:solidFill>
                <a:latin typeface="Abadi" panose="020B0604020202020204" pitchFamily="34" charset="0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B8634040-0640-47A2-99F6-7C1BEEAD3347}"/>
                </a:ext>
              </a:extLst>
            </p:cNvPr>
            <p:cNvSpPr txBox="1"/>
            <p:nvPr/>
          </p:nvSpPr>
          <p:spPr>
            <a:xfrm>
              <a:off x="6637106" y="4606117"/>
              <a:ext cx="11895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latin typeface="Abadi" panose="020B0604020202020204" pitchFamily="34" charset="0"/>
                </a:rPr>
                <a:t>Cirrhosis</a:t>
              </a:r>
              <a:endParaRPr lang="zh-CN" altLang="en-US" b="1" dirty="0">
                <a:latin typeface="Abadi" panose="020B0604020202020204" pitchFamily="34" charset="0"/>
              </a:endParaRPr>
            </a:p>
          </p:txBody>
        </p:sp>
        <p:cxnSp>
          <p:nvCxnSpPr>
            <p:cNvPr id="15" name="直接箭头连接符 14">
              <a:extLst>
                <a:ext uri="{FF2B5EF4-FFF2-40B4-BE49-F238E27FC236}">
                  <a16:creationId xmlns:a16="http://schemas.microsoft.com/office/drawing/2014/main" id="{608FF574-7864-4590-8826-D2AA7ECA933B}"/>
                </a:ext>
              </a:extLst>
            </p:cNvPr>
            <p:cNvCxnSpPr/>
            <p:nvPr/>
          </p:nvCxnSpPr>
          <p:spPr>
            <a:xfrm>
              <a:off x="2034283" y="1756088"/>
              <a:ext cx="575353" cy="493952"/>
            </a:xfrm>
            <a:prstGeom prst="straightConnector1">
              <a:avLst/>
            </a:prstGeom>
            <a:ln w="38100">
              <a:headEnd type="triangle"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D888A5E1-622F-40AD-917B-8CE0670E48E5}"/>
                </a:ext>
              </a:extLst>
            </p:cNvPr>
            <p:cNvSpPr txBox="1"/>
            <p:nvPr/>
          </p:nvSpPr>
          <p:spPr>
            <a:xfrm>
              <a:off x="1307206" y="1981185"/>
              <a:ext cx="11642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chemeClr val="accent2"/>
                  </a:solidFill>
                </a:rPr>
                <a:t>Reversible</a:t>
              </a:r>
              <a:endParaRPr lang="zh-CN" altLang="en-US" b="1" dirty="0">
                <a:solidFill>
                  <a:schemeClr val="accent2"/>
                </a:solidFill>
              </a:endParaRPr>
            </a:p>
          </p:txBody>
        </p:sp>
        <p:cxnSp>
          <p:nvCxnSpPr>
            <p:cNvPr id="17" name="直接箭头连接符 16">
              <a:extLst>
                <a:ext uri="{FF2B5EF4-FFF2-40B4-BE49-F238E27FC236}">
                  <a16:creationId xmlns:a16="http://schemas.microsoft.com/office/drawing/2014/main" id="{886229EC-AE1E-4C7B-AC63-122CC51CF57C}"/>
                </a:ext>
              </a:extLst>
            </p:cNvPr>
            <p:cNvCxnSpPr/>
            <p:nvPr/>
          </p:nvCxnSpPr>
          <p:spPr>
            <a:xfrm>
              <a:off x="3865475" y="3021411"/>
              <a:ext cx="575353" cy="493952"/>
            </a:xfrm>
            <a:prstGeom prst="straightConnector1">
              <a:avLst/>
            </a:prstGeom>
            <a:ln w="38100">
              <a:headEnd type="triangle"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CB7E2046-3259-44DF-B487-6C9DDC08D989}"/>
                </a:ext>
              </a:extLst>
            </p:cNvPr>
            <p:cNvSpPr txBox="1"/>
            <p:nvPr/>
          </p:nvSpPr>
          <p:spPr>
            <a:xfrm>
              <a:off x="3138398" y="3246508"/>
              <a:ext cx="11642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chemeClr val="accent2"/>
                  </a:solidFill>
                </a:rPr>
                <a:t>Reversible</a:t>
              </a:r>
              <a:endParaRPr lang="zh-CN" altLang="en-US" b="1" dirty="0">
                <a:solidFill>
                  <a:schemeClr val="accent2"/>
                </a:solidFill>
              </a:endParaRPr>
            </a:p>
          </p:txBody>
        </p:sp>
        <p:cxnSp>
          <p:nvCxnSpPr>
            <p:cNvPr id="20" name="直接箭头连接符 19">
              <a:extLst>
                <a:ext uri="{FF2B5EF4-FFF2-40B4-BE49-F238E27FC236}">
                  <a16:creationId xmlns:a16="http://schemas.microsoft.com/office/drawing/2014/main" id="{BF3F6F8F-B192-4704-8C22-CEC2D7D17CD9}"/>
                </a:ext>
              </a:extLst>
            </p:cNvPr>
            <p:cNvCxnSpPr/>
            <p:nvPr/>
          </p:nvCxnSpPr>
          <p:spPr>
            <a:xfrm>
              <a:off x="5702157" y="4439926"/>
              <a:ext cx="534256" cy="427235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id="{6B2D7662-FACA-498B-9AAD-A4BEAF36E85D}"/>
                </a:ext>
              </a:extLst>
            </p:cNvPr>
            <p:cNvSpPr txBox="1"/>
            <p:nvPr/>
          </p:nvSpPr>
          <p:spPr>
            <a:xfrm>
              <a:off x="4643921" y="4790783"/>
              <a:ext cx="13634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chemeClr val="accent2"/>
                  </a:solidFill>
                </a:rPr>
                <a:t>irreversible</a:t>
              </a:r>
              <a:endParaRPr lang="zh-CN" altLang="en-US" b="1" dirty="0">
                <a:solidFill>
                  <a:schemeClr val="accent2"/>
                </a:solidFill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5D697244-244D-4337-AC95-94A6766FF42D}"/>
                </a:ext>
              </a:extLst>
            </p:cNvPr>
            <p:cNvSpPr txBox="1"/>
            <p:nvPr/>
          </p:nvSpPr>
          <p:spPr>
            <a:xfrm>
              <a:off x="2313949" y="758900"/>
              <a:ext cx="440535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b="1" dirty="0">
                  <a:solidFill>
                    <a:srgbClr val="0070C0"/>
                  </a:solidFill>
                </a:rPr>
                <a:t>-Healthy hepatocytes with normal structure</a:t>
              </a:r>
              <a:endParaRPr lang="zh-CN" altLang="en-US" sz="1500" b="1" dirty="0">
                <a:solidFill>
                  <a:srgbClr val="0070C0"/>
                </a:solidFill>
              </a:endParaRP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id="{809FB7CA-0A9C-44AF-9478-70B43B1EC4BB}"/>
                </a:ext>
              </a:extLst>
            </p:cNvPr>
            <p:cNvSpPr txBox="1"/>
            <p:nvPr/>
          </p:nvSpPr>
          <p:spPr>
            <a:xfrm>
              <a:off x="4545575" y="2113913"/>
              <a:ext cx="440535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b="1" dirty="0">
                  <a:solidFill>
                    <a:srgbClr val="FF0000"/>
                  </a:solidFill>
                </a:rPr>
                <a:t>-25% of population have NAFLD</a:t>
              </a:r>
            </a:p>
            <a:p>
              <a:r>
                <a:rPr lang="en-US" altLang="zh-CN" sz="1500" b="1" dirty="0">
                  <a:solidFill>
                    <a:srgbClr val="FF0000"/>
                  </a:solidFill>
                </a:rPr>
                <a:t>-Inflated hepatocytes with large droplets of fat</a:t>
              </a:r>
              <a:endParaRPr lang="zh-CN" altLang="en-US" sz="1500" b="1" dirty="0">
                <a:solidFill>
                  <a:srgbClr val="FF0000"/>
                </a:solidFill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id="{489A4AEC-5038-4EE8-9B52-04E8B9D1C220}"/>
                </a:ext>
              </a:extLst>
            </p:cNvPr>
            <p:cNvSpPr txBox="1"/>
            <p:nvPr/>
          </p:nvSpPr>
          <p:spPr>
            <a:xfrm>
              <a:off x="84456" y="3645333"/>
              <a:ext cx="4734123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b="1" dirty="0">
                  <a:solidFill>
                    <a:schemeClr val="accent6">
                      <a:lumMod val="75000"/>
                    </a:schemeClr>
                  </a:solidFill>
                </a:rPr>
                <a:t>-About 30% of subjects with NAFLD will develop NASH</a:t>
              </a:r>
            </a:p>
            <a:p>
              <a:r>
                <a:rPr lang="en-US" altLang="zh-CN" sz="1500" b="1" dirty="0">
                  <a:solidFill>
                    <a:schemeClr val="accent6">
                      <a:lumMod val="75000"/>
                    </a:schemeClr>
                  </a:solidFill>
                </a:rPr>
                <a:t>-Inflamed and dying hepatocytes</a:t>
              </a:r>
            </a:p>
            <a:p>
              <a:r>
                <a:rPr lang="en-US" altLang="zh-CN" sz="1500" b="1" dirty="0">
                  <a:solidFill>
                    <a:schemeClr val="accent6">
                      <a:lumMod val="75000"/>
                    </a:schemeClr>
                  </a:solidFill>
                </a:rPr>
                <a:t>-Collagen </a:t>
              </a:r>
              <a:r>
                <a:rPr lang="en-US" altLang="zh-CN" sz="1500" b="1" dirty="0" err="1">
                  <a:solidFill>
                    <a:schemeClr val="accent6">
                      <a:lumMod val="75000"/>
                    </a:schemeClr>
                  </a:solidFill>
                </a:rPr>
                <a:t>fibres</a:t>
              </a:r>
              <a:r>
                <a:rPr lang="en-US" altLang="zh-CN" sz="1500" b="1" dirty="0">
                  <a:solidFill>
                    <a:schemeClr val="accent6">
                      <a:lumMod val="75000"/>
                    </a:schemeClr>
                  </a:solidFill>
                </a:rPr>
                <a:t> may present</a:t>
              </a:r>
              <a:endParaRPr lang="zh-CN" altLang="en-US" sz="15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FAF832D6-74CA-48FF-8818-CC59A61C5149}"/>
                </a:ext>
              </a:extLst>
            </p:cNvPr>
            <p:cNvSpPr txBox="1"/>
            <p:nvPr/>
          </p:nvSpPr>
          <p:spPr>
            <a:xfrm>
              <a:off x="1736333" y="5105312"/>
              <a:ext cx="4654193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b="1" dirty="0"/>
                <a:t>-About 20% of subjects with NASH will develop cirrhosis</a:t>
              </a:r>
            </a:p>
            <a:p>
              <a:r>
                <a:rPr lang="en-US" altLang="zh-CN" sz="1500" b="1" dirty="0"/>
                <a:t>-Inflamed and dead hepatocytes, scarred liver</a:t>
              </a:r>
            </a:p>
            <a:p>
              <a:r>
                <a:rPr lang="en-US" altLang="zh-CN" sz="1500" b="1" dirty="0"/>
                <a:t>-Could further develop HCC</a:t>
              </a:r>
              <a:endParaRPr lang="zh-CN" altLang="en-US" sz="1500" b="1" dirty="0"/>
            </a:p>
          </p:txBody>
        </p:sp>
      </p:grpSp>
      <p:sp>
        <p:nvSpPr>
          <p:cNvPr id="2" name="文本框 1">
            <a:extLst>
              <a:ext uri="{FF2B5EF4-FFF2-40B4-BE49-F238E27FC236}">
                <a16:creationId xmlns:a16="http://schemas.microsoft.com/office/drawing/2014/main" id="{F3F94346-479B-49D4-9212-DAF80A5BDB5D}"/>
              </a:ext>
            </a:extLst>
          </p:cNvPr>
          <p:cNvSpPr txBox="1"/>
          <p:nvPr/>
        </p:nvSpPr>
        <p:spPr>
          <a:xfrm>
            <a:off x="236306" y="6055984"/>
            <a:ext cx="1428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1.2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000850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4">
            <a:extLst>
              <a:ext uri="{FF2B5EF4-FFF2-40B4-BE49-F238E27FC236}">
                <a16:creationId xmlns:a16="http://schemas.microsoft.com/office/drawing/2014/main" id="{09D26D19-4B5A-4541-9F54-F165CD0B1D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9962"/>
              </p:ext>
            </p:extLst>
          </p:nvPr>
        </p:nvGraphicFramePr>
        <p:xfrm>
          <a:off x="113016" y="0"/>
          <a:ext cx="8486454" cy="19019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5623">
                  <a:extLst>
                    <a:ext uri="{9D8B030D-6E8A-4147-A177-3AD203B41FA5}">
                      <a16:colId xmlns:a16="http://schemas.microsoft.com/office/drawing/2014/main" val="1345339728"/>
                    </a:ext>
                  </a:extLst>
                </a:gridCol>
                <a:gridCol w="3971920">
                  <a:extLst>
                    <a:ext uri="{9D8B030D-6E8A-4147-A177-3AD203B41FA5}">
                      <a16:colId xmlns:a16="http://schemas.microsoft.com/office/drawing/2014/main" val="1668293508"/>
                    </a:ext>
                  </a:extLst>
                </a:gridCol>
                <a:gridCol w="3678911">
                  <a:extLst>
                    <a:ext uri="{9D8B030D-6E8A-4147-A177-3AD203B41FA5}">
                      <a16:colId xmlns:a16="http://schemas.microsoft.com/office/drawing/2014/main" val="483155359"/>
                    </a:ext>
                  </a:extLst>
                </a:gridCol>
              </a:tblGrid>
              <a:tr h="47890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1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Gene</a:t>
                      </a:r>
                      <a:endParaRPr lang="zh-CN" altLang="en-US" sz="18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1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Forward primer sequences (</a:t>
                      </a: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5’-3’)</a:t>
                      </a:r>
                      <a:endParaRPr lang="zh-CN" altLang="en-US" sz="18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1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Reverse primer sequences (</a:t>
                      </a: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5’-3’)</a:t>
                      </a:r>
                      <a:endParaRPr lang="zh-CN" altLang="en-US" sz="18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3023018"/>
                  </a:ext>
                </a:extLst>
              </a:tr>
              <a:tr h="391486">
                <a:tc>
                  <a:txBody>
                    <a:bodyPr/>
                    <a:lstStyle/>
                    <a:p>
                      <a:r>
                        <a:rPr lang="en-US" altLang="zh-CN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Co1a1</a:t>
                      </a:r>
                      <a:endParaRPr lang="zh-CN" altLang="en-US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GAAACCCGAGGTATGCTTGA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GACCAGGAGGACCAGGAAGT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2644862"/>
                  </a:ext>
                </a:extLst>
              </a:tr>
              <a:tr h="391486">
                <a:tc>
                  <a:txBody>
                    <a:bodyPr/>
                    <a:lstStyle/>
                    <a:p>
                      <a:r>
                        <a:rPr lang="en-US" altLang="zh-CN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Fibro-</a:t>
                      </a:r>
                      <a:r>
                        <a:rPr lang="en-US" altLang="zh-CN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nectin</a:t>
                      </a:r>
                      <a:endParaRPr lang="zh-CN" altLang="en-US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CGAGGTGACAGAGACCACAA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CTGGAGTCAAGCCAGACACA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4751245"/>
                  </a:ext>
                </a:extLst>
              </a:tr>
              <a:tr h="391486">
                <a:tc>
                  <a:txBody>
                    <a:bodyPr/>
                    <a:lstStyle/>
                    <a:p>
                      <a:r>
                        <a:rPr lang="en-US" altLang="zh-CN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Acta2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GCATCCACGAAACCACCTA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CACGAGTAACAAATCAAAGC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03578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1813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4">
            <a:extLst>
              <a:ext uri="{FF2B5EF4-FFF2-40B4-BE49-F238E27FC236}">
                <a16:creationId xmlns:a16="http://schemas.microsoft.com/office/drawing/2014/main" id="{617BEA25-B202-4A75-8AFA-8EFEED6ABE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7269279"/>
              </p:ext>
            </p:extLst>
          </p:nvPr>
        </p:nvGraphicFramePr>
        <p:xfrm>
          <a:off x="198634" y="195209"/>
          <a:ext cx="8657691" cy="3175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91119">
                  <a:extLst>
                    <a:ext uri="{9D8B030D-6E8A-4147-A177-3AD203B41FA5}">
                      <a16:colId xmlns:a16="http://schemas.microsoft.com/office/drawing/2014/main" val="1128414434"/>
                    </a:ext>
                  </a:extLst>
                </a:gridCol>
                <a:gridCol w="3534310">
                  <a:extLst>
                    <a:ext uri="{9D8B030D-6E8A-4147-A177-3AD203B41FA5}">
                      <a16:colId xmlns:a16="http://schemas.microsoft.com/office/drawing/2014/main" val="3146297911"/>
                    </a:ext>
                  </a:extLst>
                </a:gridCol>
                <a:gridCol w="3832262">
                  <a:extLst>
                    <a:ext uri="{9D8B030D-6E8A-4147-A177-3AD203B41FA5}">
                      <a16:colId xmlns:a16="http://schemas.microsoft.com/office/drawing/2014/main" val="5601905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Gene</a:t>
                      </a:r>
                      <a:endParaRPr lang="zh-CN" alt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Forward primer sequences (</a:t>
                      </a: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5’-3’)</a:t>
                      </a:r>
                      <a:endParaRPr lang="zh-CN" alt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Reverse primer sequences (</a:t>
                      </a: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5’-3’)</a:t>
                      </a:r>
                      <a:endParaRPr lang="zh-CN" alt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48713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ENPP2</a:t>
                      </a:r>
                      <a:endParaRPr lang="zh-CN" altLang="en-US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ATGCCTGAATGACTCCACTGTT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AGGACTAAATGTGGCAACTGTG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4525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FGF21</a:t>
                      </a:r>
                      <a:endParaRPr lang="zh-CN" altLang="en-US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ATCGCTCCACTTTGACCCTG</a:t>
                      </a:r>
                      <a:endParaRPr lang="en-US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GGGCTTCGGACTGGTAAACA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4783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l-GR" altLang="zh-CN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Β</a:t>
                      </a:r>
                      <a:r>
                        <a:rPr lang="en-US" altLang="zh-CN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eta-actin</a:t>
                      </a:r>
                      <a:endParaRPr lang="zh-CN" altLang="en-US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GTCTTCCCCTCCATCGTG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GTACTTCAGGGTGAGGATGC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83979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VLCAD</a:t>
                      </a:r>
                      <a:endParaRPr lang="zh-CN" altLang="en-US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CCGGAGAGATTCGGAGATGC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TCAGAGGGGTGGGAATCTGA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49859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FATP</a:t>
                      </a:r>
                      <a:endParaRPr lang="zh-CN" altLang="en-US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TGGAACCACAGGTGCTACTC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CCCAGTGCCAGTCTCACTTT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58544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MCAD</a:t>
                      </a:r>
                      <a:endParaRPr lang="zh-CN" altLang="en-US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GGCCGTGACCCGTGTATTAT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CTGCAGCATCGCCCGAA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2594303"/>
                  </a:ext>
                </a:extLst>
              </a:tr>
            </a:tbl>
          </a:graphicData>
        </a:graphic>
      </p:graphicFrame>
      <p:graphicFrame>
        <p:nvGraphicFramePr>
          <p:cNvPr id="7" name="表格 4">
            <a:extLst>
              <a:ext uri="{FF2B5EF4-FFF2-40B4-BE49-F238E27FC236}">
                <a16:creationId xmlns:a16="http://schemas.microsoft.com/office/drawing/2014/main" id="{ECF184BE-D697-4E1C-A698-FF5729EF82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7709913"/>
              </p:ext>
            </p:extLst>
          </p:nvPr>
        </p:nvGraphicFramePr>
        <p:xfrm>
          <a:off x="243154" y="3573694"/>
          <a:ext cx="8657691" cy="13609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91119">
                  <a:extLst>
                    <a:ext uri="{9D8B030D-6E8A-4147-A177-3AD203B41FA5}">
                      <a16:colId xmlns:a16="http://schemas.microsoft.com/office/drawing/2014/main" val="1128414434"/>
                    </a:ext>
                  </a:extLst>
                </a:gridCol>
                <a:gridCol w="3534310">
                  <a:extLst>
                    <a:ext uri="{9D8B030D-6E8A-4147-A177-3AD203B41FA5}">
                      <a16:colId xmlns:a16="http://schemas.microsoft.com/office/drawing/2014/main" val="3146297911"/>
                    </a:ext>
                  </a:extLst>
                </a:gridCol>
                <a:gridCol w="3832262">
                  <a:extLst>
                    <a:ext uri="{9D8B030D-6E8A-4147-A177-3AD203B41FA5}">
                      <a16:colId xmlns:a16="http://schemas.microsoft.com/office/drawing/2014/main" val="5601905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Gene</a:t>
                      </a:r>
                      <a:endParaRPr lang="zh-CN" alt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Forward primer sequences (</a:t>
                      </a: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5’-3’)</a:t>
                      </a:r>
                      <a:endParaRPr lang="zh-CN" alt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Reverse primer sequences (</a:t>
                      </a: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5’-3’)</a:t>
                      </a:r>
                      <a:endParaRPr lang="zh-CN" alt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48713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FGF21-WT</a:t>
                      </a:r>
                      <a:endParaRPr lang="zh-CN" altLang="en-US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GACTGTTCAGTCAGGGATTG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ACAGGGTCTCAGGTTCAAAG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24525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FGF21-KO</a:t>
                      </a:r>
                      <a:endParaRPr lang="zh-CN" altLang="en-US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CCCGTGATATTGCTGAAGAG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ACAGGGTCTCAGGTTCAAAG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5478397"/>
                  </a:ext>
                </a:extLst>
              </a:tr>
            </a:tbl>
          </a:graphicData>
        </a:graphic>
      </p:graphicFrame>
      <p:graphicFrame>
        <p:nvGraphicFramePr>
          <p:cNvPr id="8" name="表格 4">
            <a:extLst>
              <a:ext uri="{FF2B5EF4-FFF2-40B4-BE49-F238E27FC236}">
                <a16:creationId xmlns:a16="http://schemas.microsoft.com/office/drawing/2014/main" id="{1DD12722-7836-4349-8623-60AFC5E244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9543207"/>
              </p:ext>
            </p:extLst>
          </p:nvPr>
        </p:nvGraphicFramePr>
        <p:xfrm>
          <a:off x="332197" y="5043424"/>
          <a:ext cx="7383695" cy="18145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28617">
                  <a:extLst>
                    <a:ext uri="{9D8B030D-6E8A-4147-A177-3AD203B41FA5}">
                      <a16:colId xmlns:a16="http://schemas.microsoft.com/office/drawing/2014/main" val="2166849268"/>
                    </a:ext>
                  </a:extLst>
                </a:gridCol>
                <a:gridCol w="4055078">
                  <a:extLst>
                    <a:ext uri="{9D8B030D-6E8A-4147-A177-3AD203B41FA5}">
                      <a16:colId xmlns:a16="http://schemas.microsoft.com/office/drawing/2014/main" val="2721853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Name of the reagent or kit</a:t>
                      </a:r>
                      <a:endParaRPr lang="zh-CN" alt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Supplier</a:t>
                      </a:r>
                      <a:endParaRPr lang="zh-CN" alt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04022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Prism 6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GraphPad Software Inc., CA, USA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124447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NIH Image J software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NIH, USA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58728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Living image 4.4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PerkinElmer, USA</a:t>
                      </a: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7531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87292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89691A8E-19BA-45B1-84E1-EB19D77A2F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2874155"/>
              </p:ext>
            </p:extLst>
          </p:nvPr>
        </p:nvGraphicFramePr>
        <p:xfrm>
          <a:off x="397843" y="202398"/>
          <a:ext cx="8386561" cy="58130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88530">
                  <a:extLst>
                    <a:ext uri="{9D8B030D-6E8A-4147-A177-3AD203B41FA5}">
                      <a16:colId xmlns:a16="http://schemas.microsoft.com/office/drawing/2014/main" val="3920140742"/>
                    </a:ext>
                  </a:extLst>
                </a:gridCol>
                <a:gridCol w="4798031">
                  <a:extLst>
                    <a:ext uri="{9D8B030D-6E8A-4147-A177-3AD203B41FA5}">
                      <a16:colId xmlns:a16="http://schemas.microsoft.com/office/drawing/2014/main" val="19608314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Name of the Equipment</a:t>
                      </a:r>
                      <a:endParaRPr lang="zh-CN" alt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Supplier or provider</a:t>
                      </a:r>
                      <a:endParaRPr lang="zh-CN" alt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35150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Columbus Comprehensive Lab Animal Monitoring System (CLAMS)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Columbus, Ohio, USA</a:t>
                      </a: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941362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Infinite M200 Microplate Reader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Tecan Systems, CA, USA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4245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Microscope (Bx41 System)</a:t>
                      </a:r>
                      <a:endParaRPr lang="en-US" altLang="zh-CN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Olympus, Japan</a:t>
                      </a: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6316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Nuclear magnetic resonance (NMR)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Bruker, </a:t>
                      </a:r>
                      <a:r>
                        <a:rPr lang="en-US" altLang="zh-CN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minispec</a:t>
                      </a: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Germany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38229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NanoDrop</a:t>
                      </a: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Spectrophotometer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Eppendorf Thermo-scientific, CT, USA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6606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PCR analyzer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Applied Biosystems, CA, USA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11157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Real time PCR analyzer 7900 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Applied Biosystems, CA, USA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528464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ACQUITY UPLC/UHPLC Systems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Waters, MA, USA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11925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ACQUITY UPLC BEH C18 column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Leica Biosystems, </a:t>
                      </a:r>
                      <a:r>
                        <a:rPr lang="en-US" altLang="zh-CN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Nussloch</a:t>
                      </a: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Germany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639384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Leica CM 1900 Cryostat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Leica Biosystems, </a:t>
                      </a:r>
                      <a:r>
                        <a:rPr lang="en-US" altLang="zh-CN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Nussloch</a:t>
                      </a: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Germany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860473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3310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5">
            <a:extLst>
              <a:ext uri="{FF2B5EF4-FFF2-40B4-BE49-F238E27FC236}">
                <a16:creationId xmlns:a16="http://schemas.microsoft.com/office/drawing/2014/main" id="{BC7B6F92-FC4B-4650-9259-5B4A60ED9F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5061652"/>
              </p:ext>
            </p:extLst>
          </p:nvPr>
        </p:nvGraphicFramePr>
        <p:xfrm>
          <a:off x="3113069" y="1397000"/>
          <a:ext cx="5568593" cy="2865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4497">
                  <a:extLst>
                    <a:ext uri="{9D8B030D-6E8A-4147-A177-3AD203B41FA5}">
                      <a16:colId xmlns:a16="http://schemas.microsoft.com/office/drawing/2014/main" val="1105075560"/>
                    </a:ext>
                  </a:extLst>
                </a:gridCol>
                <a:gridCol w="1909944">
                  <a:extLst>
                    <a:ext uri="{9D8B030D-6E8A-4147-A177-3AD203B41FA5}">
                      <a16:colId xmlns:a16="http://schemas.microsoft.com/office/drawing/2014/main" val="2916260954"/>
                    </a:ext>
                  </a:extLst>
                </a:gridCol>
                <a:gridCol w="2404152">
                  <a:extLst>
                    <a:ext uri="{9D8B030D-6E8A-4147-A177-3AD203B41FA5}">
                      <a16:colId xmlns:a16="http://schemas.microsoft.com/office/drawing/2014/main" val="36083353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Step</a:t>
                      </a:r>
                      <a:endParaRPr lang="zh-CN" alt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Temperature (</a:t>
                      </a:r>
                      <a:r>
                        <a:rPr lang="zh-CN" alt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℃</a:t>
                      </a:r>
                      <a:r>
                        <a:rPr lang="en-US" altLang="zh-CN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zh-CN" alt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Time</a:t>
                      </a:r>
                      <a:endParaRPr lang="zh-CN" alt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23963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min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7485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45s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00349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45s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07169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45s (step 2-4, repeated for 36 cycles)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6729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min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79281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hold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51686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07052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4">
            <a:extLst>
              <a:ext uri="{FF2B5EF4-FFF2-40B4-BE49-F238E27FC236}">
                <a16:creationId xmlns:a16="http://schemas.microsoft.com/office/drawing/2014/main" id="{8D3D3567-AA2C-40D3-84E0-545B6A810F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5247228"/>
              </p:ext>
            </p:extLst>
          </p:nvPr>
        </p:nvGraphicFramePr>
        <p:xfrm>
          <a:off x="476035" y="215472"/>
          <a:ext cx="6119973" cy="49900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12230">
                  <a:extLst>
                    <a:ext uri="{9D8B030D-6E8A-4147-A177-3AD203B41FA5}">
                      <a16:colId xmlns:a16="http://schemas.microsoft.com/office/drawing/2014/main" val="503096333"/>
                    </a:ext>
                  </a:extLst>
                </a:gridCol>
                <a:gridCol w="2143304">
                  <a:extLst>
                    <a:ext uri="{9D8B030D-6E8A-4147-A177-3AD203B41FA5}">
                      <a16:colId xmlns:a16="http://schemas.microsoft.com/office/drawing/2014/main" val="2504494304"/>
                    </a:ext>
                  </a:extLst>
                </a:gridCol>
                <a:gridCol w="1582220">
                  <a:extLst>
                    <a:ext uri="{9D8B030D-6E8A-4147-A177-3AD203B41FA5}">
                      <a16:colId xmlns:a16="http://schemas.microsoft.com/office/drawing/2014/main" val="2911842641"/>
                    </a:ext>
                  </a:extLst>
                </a:gridCol>
                <a:gridCol w="1582219">
                  <a:extLst>
                    <a:ext uri="{9D8B030D-6E8A-4147-A177-3AD203B41FA5}">
                      <a16:colId xmlns:a16="http://schemas.microsoft.com/office/drawing/2014/main" val="37244061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Step</a:t>
                      </a:r>
                      <a:endParaRPr lang="zh-CN" alt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Reagents</a:t>
                      </a:r>
                      <a:endParaRPr lang="zh-CN" alt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Time (min)</a:t>
                      </a:r>
                      <a:endParaRPr lang="zh-CN" alt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Comments</a:t>
                      </a:r>
                      <a:endParaRPr lang="zh-CN" alt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11984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75% Ethanol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50969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85% Ethanol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zh-CN" altLang="en-US" sz="1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34745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95% Ethanol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zh-CN" altLang="en-US" sz="1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9763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95% Ethanol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zh-CN" altLang="en-US" sz="1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77817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 Ethanol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zh-CN" altLang="en-US" sz="1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4346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 Ethanol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zh-CN" altLang="en-US" sz="1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16121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Xylene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zh-CN" altLang="en-US" sz="1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45473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Xylene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zh-CN" altLang="en-US" sz="1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34338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Paraffin wax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 62 </a:t>
                      </a:r>
                      <a:r>
                        <a:rPr lang="zh-CN" alt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℃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32521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Paraffin wax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 62 </a:t>
                      </a:r>
                      <a:r>
                        <a:rPr lang="zh-CN" alt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℃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79914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57303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4">
            <a:extLst>
              <a:ext uri="{FF2B5EF4-FFF2-40B4-BE49-F238E27FC236}">
                <a16:creationId xmlns:a16="http://schemas.microsoft.com/office/drawing/2014/main" id="{C3654968-5848-4C8B-A947-EDA3BA6909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5492295"/>
              </p:ext>
            </p:extLst>
          </p:nvPr>
        </p:nvGraphicFramePr>
        <p:xfrm>
          <a:off x="116441" y="91440"/>
          <a:ext cx="7774112" cy="81655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66573">
                  <a:extLst>
                    <a:ext uri="{9D8B030D-6E8A-4147-A177-3AD203B41FA5}">
                      <a16:colId xmlns:a16="http://schemas.microsoft.com/office/drawing/2014/main" val="223184185"/>
                    </a:ext>
                  </a:extLst>
                </a:gridCol>
                <a:gridCol w="5304770">
                  <a:extLst>
                    <a:ext uri="{9D8B030D-6E8A-4147-A177-3AD203B41FA5}">
                      <a16:colId xmlns:a16="http://schemas.microsoft.com/office/drawing/2014/main" val="605578758"/>
                    </a:ext>
                  </a:extLst>
                </a:gridCol>
                <a:gridCol w="1602769">
                  <a:extLst>
                    <a:ext uri="{9D8B030D-6E8A-4147-A177-3AD203B41FA5}">
                      <a16:colId xmlns:a16="http://schemas.microsoft.com/office/drawing/2014/main" val="14950682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Step</a:t>
                      </a:r>
                      <a:endParaRPr lang="zh-CN" alt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Reagents</a:t>
                      </a:r>
                      <a:endParaRPr lang="zh-CN" alt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Time (min)</a:t>
                      </a:r>
                      <a:endParaRPr lang="zh-CN" alt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1385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endParaRPr lang="zh-CN" alt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HistoChoice 1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zh-CN" alt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801749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</a:t>
                      </a:r>
                      <a:endParaRPr lang="zh-CN" alt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HistoChoice 2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zh-CN" alt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455484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</a:t>
                      </a:r>
                      <a:endParaRPr lang="zh-CN" alt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HistoChoice 3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zh-CN" alt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783992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</a:t>
                      </a:r>
                      <a:endParaRPr lang="zh-CN" alt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 Ethanol-1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zh-CN" alt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700412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</a:t>
                      </a:r>
                      <a:endParaRPr lang="zh-CN" alt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 Ethanol-2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zh-CN" alt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916622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</a:t>
                      </a:r>
                      <a:endParaRPr lang="zh-CN" alt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90% Ethanol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zh-CN" alt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607100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</a:t>
                      </a:r>
                      <a:endParaRPr lang="zh-CN" alt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80% Ethanol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zh-CN" alt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21680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</a:t>
                      </a:r>
                      <a:endParaRPr lang="zh-CN" alt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70% Ethanol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zh-CN" alt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075150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</a:t>
                      </a:r>
                      <a:endParaRPr lang="zh-CN" alt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wash with dd water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× 3 times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999331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</a:t>
                      </a:r>
                      <a:endParaRPr lang="zh-CN" alt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Hematoxylin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zh-CN" alt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35034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</a:t>
                      </a:r>
                      <a:endParaRPr lang="zh-CN" alt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wash with tap water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zh-CN" alt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598901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</a:t>
                      </a:r>
                      <a:endParaRPr lang="zh-CN" alt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Acid Ethanol (1 ml 35% HCl + 400 ml 75% Ethanol)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5-7 dips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007860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 </a:t>
                      </a:r>
                      <a:endParaRPr lang="zh-CN" alt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wash with running tap water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zh-CN" alt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941222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</a:t>
                      </a:r>
                      <a:endParaRPr lang="zh-CN" alt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Eosin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715944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</a:t>
                      </a:r>
                      <a:endParaRPr lang="zh-CN" alt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 Ethanol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~10 × 2 times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618794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</a:t>
                      </a:r>
                      <a:endParaRPr lang="zh-CN" alt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HistoChoice</a:t>
                      </a: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~10 × 2 times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275758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 </a:t>
                      </a:r>
                      <a:endParaRPr lang="zh-CN" alt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mount with </a:t>
                      </a:r>
                      <a:r>
                        <a:rPr lang="en-US" sz="1800" b="0" i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Histofluid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Air dried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58028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9643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5">
            <a:extLst>
              <a:ext uri="{FF2B5EF4-FFF2-40B4-BE49-F238E27FC236}">
                <a16:creationId xmlns:a16="http://schemas.microsoft.com/office/drawing/2014/main" id="{47EDE202-D9E2-44B8-AE11-2287D11F4A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695911"/>
              </p:ext>
            </p:extLst>
          </p:nvPr>
        </p:nvGraphicFramePr>
        <p:xfrm>
          <a:off x="352744" y="307939"/>
          <a:ext cx="7198761" cy="105501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9058">
                  <a:extLst>
                    <a:ext uri="{9D8B030D-6E8A-4147-A177-3AD203B41FA5}">
                      <a16:colId xmlns:a16="http://schemas.microsoft.com/office/drawing/2014/main" val="1772039180"/>
                    </a:ext>
                  </a:extLst>
                </a:gridCol>
                <a:gridCol w="4613097">
                  <a:extLst>
                    <a:ext uri="{9D8B030D-6E8A-4147-A177-3AD203B41FA5}">
                      <a16:colId xmlns:a16="http://schemas.microsoft.com/office/drawing/2014/main" val="3016333665"/>
                    </a:ext>
                  </a:extLst>
                </a:gridCol>
                <a:gridCol w="1746606">
                  <a:extLst>
                    <a:ext uri="{9D8B030D-6E8A-4147-A177-3AD203B41FA5}">
                      <a16:colId xmlns:a16="http://schemas.microsoft.com/office/drawing/2014/main" val="26936693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1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Step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1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Reagents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1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Duration (min)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668881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1-9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Sample as H&amp;E staining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2703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</a:t>
                      </a:r>
                      <a:endParaRPr lang="zh-CN" alt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3% H2O2/PBS blocking 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endParaRPr lang="zh-CN" alt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033282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wash with dd water</a:t>
                      </a:r>
                      <a:endParaRPr lang="en-US" altLang="zh-CN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51134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</a:t>
                      </a:r>
                      <a:endParaRPr lang="zh-CN" alt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boil citrate buffer in a microwave with Medium heat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zh-CN" alt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256845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 </a:t>
                      </a:r>
                      <a:endParaRPr lang="zh-CN" alt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Antigen-retrieval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zh-CN" alt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534443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wash with tap water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zh-CN" alt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635757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</a:t>
                      </a:r>
                      <a:endParaRPr lang="zh-CN" alt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wash with PBS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× 2 times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521767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</a:t>
                      </a:r>
                      <a:endParaRPr lang="zh-CN" alt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Serum blocking: 10% BSA/PBS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60, at room temperature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003690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 </a:t>
                      </a:r>
                      <a:endParaRPr lang="zh-CN" alt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Incubation with primary antibody (dilution factor is decided based on manufacturer’s instructions of the antibody used) in 3%</a:t>
                      </a:r>
                      <a:b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BSA/PBS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Overnight at 4</a:t>
                      </a:r>
                      <a:r>
                        <a:rPr lang="zh-CN" alt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℃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57068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</a:t>
                      </a:r>
                      <a:endParaRPr lang="zh-CN" alt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PBS-T/TBS-T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× 3 times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577512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zh-CN" alt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Incubation with secondary antibody (</a:t>
                      </a: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dilution factor is decided based on manufacturer’s instructions of the antibody used</a:t>
                      </a: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60, at room temperature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313626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</a:t>
                      </a:r>
                      <a:endParaRPr lang="zh-CN" alt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PBS-T/TBS-T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× 3 times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087042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zh-CN" alt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DAB/dd water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2-5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818447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 </a:t>
                      </a:r>
                      <a:endParaRPr lang="zh-CN" alt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wash with dd water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× 2 times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50757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 </a:t>
                      </a:r>
                      <a:endParaRPr lang="zh-CN" alt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Follow H&amp;E staining procedures 10 to 13 and 15 to 17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10144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99025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5">
            <a:extLst>
              <a:ext uri="{FF2B5EF4-FFF2-40B4-BE49-F238E27FC236}">
                <a16:creationId xmlns:a16="http://schemas.microsoft.com/office/drawing/2014/main" id="{FE930588-1528-4A43-AF89-C62934AE49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2074925"/>
              </p:ext>
            </p:extLst>
          </p:nvPr>
        </p:nvGraphicFramePr>
        <p:xfrm>
          <a:off x="352744" y="307939"/>
          <a:ext cx="7198761" cy="44521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9058">
                  <a:extLst>
                    <a:ext uri="{9D8B030D-6E8A-4147-A177-3AD203B41FA5}">
                      <a16:colId xmlns:a16="http://schemas.microsoft.com/office/drawing/2014/main" val="1772039180"/>
                    </a:ext>
                  </a:extLst>
                </a:gridCol>
                <a:gridCol w="4613097">
                  <a:extLst>
                    <a:ext uri="{9D8B030D-6E8A-4147-A177-3AD203B41FA5}">
                      <a16:colId xmlns:a16="http://schemas.microsoft.com/office/drawing/2014/main" val="3016333665"/>
                    </a:ext>
                  </a:extLst>
                </a:gridCol>
                <a:gridCol w="1746606">
                  <a:extLst>
                    <a:ext uri="{9D8B030D-6E8A-4147-A177-3AD203B41FA5}">
                      <a16:colId xmlns:a16="http://schemas.microsoft.com/office/drawing/2014/main" val="26936693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1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Step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1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Reagents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1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Duration (min)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668881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1-9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Sample as H&amp;E staining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2703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</a:t>
                      </a:r>
                      <a:endParaRPr lang="zh-CN" alt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Stain in </a:t>
                      </a:r>
                      <a:r>
                        <a:rPr lang="en-US" sz="1800" b="0" i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picro-sirius</a:t>
                      </a: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red (Solution A)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zh-CN" alt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033282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Wash in two changes of acidified water (Solution B)</a:t>
                      </a:r>
                      <a:endParaRPr lang="en-US" altLang="zh-CN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x 2 times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51134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</a:t>
                      </a:r>
                      <a:endParaRPr lang="zh-CN" alt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Physically remove most of the water from the slides by vigorous shaking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zh-CN" alt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256845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 </a:t>
                      </a:r>
                      <a:endParaRPr lang="zh-CN" alt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Dehydrate in three changes of 100% ethanol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x 3 times</a:t>
                      </a:r>
                      <a:endParaRPr lang="zh-CN" alt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534443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HistoChoice</a:t>
                      </a: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~10 × 2 times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635757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</a:t>
                      </a:r>
                      <a:endParaRPr lang="zh-CN" alt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mount with </a:t>
                      </a:r>
                      <a:r>
                        <a:rPr lang="en-US" sz="1800" b="0" i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Histofluid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Air dried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21767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95629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4">
            <a:extLst>
              <a:ext uri="{FF2B5EF4-FFF2-40B4-BE49-F238E27FC236}">
                <a16:creationId xmlns:a16="http://schemas.microsoft.com/office/drawing/2014/main" id="{A4194C11-A499-4C14-8294-1856F60E0A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6228704"/>
              </p:ext>
            </p:extLst>
          </p:nvPr>
        </p:nvGraphicFramePr>
        <p:xfrm>
          <a:off x="476034" y="215472"/>
          <a:ext cx="7342600" cy="54437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65090">
                  <a:extLst>
                    <a:ext uri="{9D8B030D-6E8A-4147-A177-3AD203B41FA5}">
                      <a16:colId xmlns:a16="http://schemas.microsoft.com/office/drawing/2014/main" val="503096333"/>
                    </a:ext>
                  </a:extLst>
                </a:gridCol>
                <a:gridCol w="4130211">
                  <a:extLst>
                    <a:ext uri="{9D8B030D-6E8A-4147-A177-3AD203B41FA5}">
                      <a16:colId xmlns:a16="http://schemas.microsoft.com/office/drawing/2014/main" val="2504494304"/>
                    </a:ext>
                  </a:extLst>
                </a:gridCol>
                <a:gridCol w="2147299">
                  <a:extLst>
                    <a:ext uri="{9D8B030D-6E8A-4147-A177-3AD203B41FA5}">
                      <a16:colId xmlns:a16="http://schemas.microsoft.com/office/drawing/2014/main" val="29118426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Step</a:t>
                      </a:r>
                      <a:endParaRPr lang="zh-CN" alt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Reagents</a:t>
                      </a:r>
                      <a:endParaRPr lang="zh-CN" alt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Time (min)</a:t>
                      </a:r>
                      <a:endParaRPr lang="zh-CN" alt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11984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endParaRPr lang="zh-CN" alt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Air dry slides at RT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30-60</a:t>
                      </a:r>
                      <a:endParaRPr lang="zh-CN" alt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350969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</a:t>
                      </a:r>
                      <a:endParaRPr lang="zh-CN" alt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wash with PBS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× 3 times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234745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</a:t>
                      </a:r>
                      <a:endParaRPr lang="zh-CN" alt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4% PFA/PBS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zh-CN" alt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69763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</a:t>
                      </a:r>
                      <a:endParaRPr lang="zh-CN" alt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wash with dd water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× 3 times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477817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</a:t>
                      </a:r>
                      <a:endParaRPr lang="zh-CN" alt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60% Isopropanol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zh-CN" alt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14346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</a:t>
                      </a:r>
                      <a:endParaRPr lang="zh-CN" alt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Working solution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zh-CN" alt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016121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</a:t>
                      </a:r>
                      <a:endParaRPr lang="zh-CN" alt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60% Isopropanol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dip 2 times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645473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</a:t>
                      </a:r>
                      <a:endParaRPr lang="zh-CN" alt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wash with dd water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based on staining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834338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</a:t>
                      </a:r>
                      <a:endParaRPr lang="zh-CN" alt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Hematoxylin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1-2</a:t>
                      </a:r>
                      <a:endParaRPr lang="zh-CN" alt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932521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</a:t>
                      </a:r>
                      <a:endParaRPr lang="zh-CN" alt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wash with dd water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× 2 times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679914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</a:t>
                      </a:r>
                      <a:endParaRPr lang="zh-CN" alt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mount with Histofluid or 90% Glycerol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398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8416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组合 56">
            <a:extLst>
              <a:ext uri="{FF2B5EF4-FFF2-40B4-BE49-F238E27FC236}">
                <a16:creationId xmlns:a16="http://schemas.microsoft.com/office/drawing/2014/main" id="{1EE10E74-1E19-416B-B3FE-2306405693DB}"/>
              </a:ext>
            </a:extLst>
          </p:cNvPr>
          <p:cNvGrpSpPr/>
          <p:nvPr/>
        </p:nvGrpSpPr>
        <p:grpSpPr>
          <a:xfrm>
            <a:off x="0" y="167077"/>
            <a:ext cx="9655613" cy="1707846"/>
            <a:chOff x="0" y="167077"/>
            <a:chExt cx="9655613" cy="1707846"/>
          </a:xfrm>
        </p:grpSpPr>
        <p:sp>
          <p:nvSpPr>
            <p:cNvPr id="5" name="矩形: 圆角 4">
              <a:extLst>
                <a:ext uri="{FF2B5EF4-FFF2-40B4-BE49-F238E27FC236}">
                  <a16:creationId xmlns:a16="http://schemas.microsoft.com/office/drawing/2014/main" id="{3A466231-1DFF-490B-8C7A-ECB724CA0661}"/>
                </a:ext>
              </a:extLst>
            </p:cNvPr>
            <p:cNvSpPr/>
            <p:nvPr/>
          </p:nvSpPr>
          <p:spPr>
            <a:xfrm>
              <a:off x="143837" y="1155841"/>
              <a:ext cx="615443" cy="388179"/>
            </a:xfrm>
            <a:prstGeom prst="round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500" b="1" dirty="0"/>
                <a:t>SP</a:t>
              </a:r>
              <a:endParaRPr lang="zh-CN" altLang="en-US" sz="1500" b="1" dirty="0"/>
            </a:p>
          </p:txBody>
        </p: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94EDBEE0-FCB4-4F2C-9CA9-DE5E8139F259}"/>
                </a:ext>
              </a:extLst>
            </p:cNvPr>
            <p:cNvCxnSpPr>
              <a:cxnSpLocks/>
            </p:cNvCxnSpPr>
            <p:nvPr/>
          </p:nvCxnSpPr>
          <p:spPr>
            <a:xfrm>
              <a:off x="760287" y="1348486"/>
              <a:ext cx="19420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id="{5ED01B40-AB08-4101-969B-51DBE8809600}"/>
                </a:ext>
              </a:extLst>
            </p:cNvPr>
            <p:cNvSpPr/>
            <p:nvPr/>
          </p:nvSpPr>
          <p:spPr>
            <a:xfrm>
              <a:off x="955496" y="1163549"/>
              <a:ext cx="749008" cy="388180"/>
            </a:xfrm>
            <a:prstGeom prst="roundRect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500" b="1" dirty="0"/>
                <a:t>SMB1</a:t>
              </a:r>
              <a:endParaRPr lang="zh-CN" altLang="en-US" sz="1500" b="1" dirty="0"/>
            </a:p>
          </p:txBody>
        </p:sp>
        <p:sp>
          <p:nvSpPr>
            <p:cNvPr id="9" name="矩形: 圆角 8">
              <a:extLst>
                <a:ext uri="{FF2B5EF4-FFF2-40B4-BE49-F238E27FC236}">
                  <a16:creationId xmlns:a16="http://schemas.microsoft.com/office/drawing/2014/main" id="{90A3527D-801B-4D5E-8AE6-86EAEA23712C}"/>
                </a:ext>
              </a:extLst>
            </p:cNvPr>
            <p:cNvSpPr/>
            <p:nvPr/>
          </p:nvSpPr>
          <p:spPr>
            <a:xfrm>
              <a:off x="1705510" y="1163548"/>
              <a:ext cx="749008" cy="388180"/>
            </a:xfrm>
            <a:prstGeom prst="roundRect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500" b="1" dirty="0"/>
                <a:t>SMB2</a:t>
              </a:r>
              <a:endParaRPr lang="zh-CN" altLang="en-US" sz="1500" b="1" dirty="0"/>
            </a:p>
          </p:txBody>
        </p:sp>
        <p:sp>
          <p:nvSpPr>
            <p:cNvPr id="12" name="矩形: 圆角 11">
              <a:extLst>
                <a:ext uri="{FF2B5EF4-FFF2-40B4-BE49-F238E27FC236}">
                  <a16:creationId xmlns:a16="http://schemas.microsoft.com/office/drawing/2014/main" id="{FB1F85EF-01BB-47E1-A898-091F055FDBE8}"/>
                </a:ext>
              </a:extLst>
            </p:cNvPr>
            <p:cNvSpPr/>
            <p:nvPr/>
          </p:nvSpPr>
          <p:spPr>
            <a:xfrm>
              <a:off x="2455525" y="1163548"/>
              <a:ext cx="471604" cy="395893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500" b="1" dirty="0">
                  <a:solidFill>
                    <a:srgbClr val="FF0000"/>
                  </a:solidFill>
                </a:rPr>
                <a:t>L1</a:t>
              </a:r>
              <a:endParaRPr lang="zh-CN" altLang="en-US" sz="1500" b="1" dirty="0">
                <a:solidFill>
                  <a:srgbClr val="FF0000"/>
                </a:solidFill>
              </a:endParaRPr>
            </a:p>
          </p:txBody>
        </p:sp>
        <p:sp>
          <p:nvSpPr>
            <p:cNvPr id="13" name="矩形: 圆角 12">
              <a:extLst>
                <a:ext uri="{FF2B5EF4-FFF2-40B4-BE49-F238E27FC236}">
                  <a16:creationId xmlns:a16="http://schemas.microsoft.com/office/drawing/2014/main" id="{5A5658F7-42C3-42CA-8504-E3399320D7E5}"/>
                </a:ext>
              </a:extLst>
            </p:cNvPr>
            <p:cNvSpPr/>
            <p:nvPr/>
          </p:nvSpPr>
          <p:spPr>
            <a:xfrm>
              <a:off x="2927633" y="1170885"/>
              <a:ext cx="3863080" cy="395893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500" b="1" dirty="0">
                  <a:solidFill>
                    <a:schemeClr val="tx1"/>
                  </a:solidFill>
                </a:rPr>
                <a:t>PDE domain</a:t>
              </a:r>
              <a:endParaRPr lang="zh-CN" altLang="en-US" sz="1500" b="1" dirty="0">
                <a:solidFill>
                  <a:schemeClr val="tx1"/>
                </a:solidFill>
              </a:endParaRPr>
            </a:p>
          </p:txBody>
        </p:sp>
        <p:sp>
          <p:nvSpPr>
            <p:cNvPr id="14" name="矩形: 圆角 13">
              <a:extLst>
                <a:ext uri="{FF2B5EF4-FFF2-40B4-BE49-F238E27FC236}">
                  <a16:creationId xmlns:a16="http://schemas.microsoft.com/office/drawing/2014/main" id="{C5F861AD-A991-49C3-9402-1724562C58FC}"/>
                </a:ext>
              </a:extLst>
            </p:cNvPr>
            <p:cNvSpPr/>
            <p:nvPr/>
          </p:nvSpPr>
          <p:spPr>
            <a:xfrm>
              <a:off x="6791215" y="1163548"/>
              <a:ext cx="471605" cy="411303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500" b="1" dirty="0">
                  <a:solidFill>
                    <a:srgbClr val="FF0000"/>
                  </a:solidFill>
                </a:rPr>
                <a:t>L2</a:t>
              </a:r>
              <a:endParaRPr lang="zh-CN" altLang="en-US" sz="1500" b="1" dirty="0">
                <a:solidFill>
                  <a:srgbClr val="FF0000"/>
                </a:solidFill>
              </a:endParaRPr>
            </a:p>
          </p:txBody>
        </p:sp>
        <p:sp>
          <p:nvSpPr>
            <p:cNvPr id="15" name="矩形: 圆角 14">
              <a:extLst>
                <a:ext uri="{FF2B5EF4-FFF2-40B4-BE49-F238E27FC236}">
                  <a16:creationId xmlns:a16="http://schemas.microsoft.com/office/drawing/2014/main" id="{639A35AD-0327-40E8-A38F-9E6519865197}"/>
                </a:ext>
              </a:extLst>
            </p:cNvPr>
            <p:cNvSpPr/>
            <p:nvPr/>
          </p:nvSpPr>
          <p:spPr>
            <a:xfrm>
              <a:off x="7263825" y="1163546"/>
              <a:ext cx="1919177" cy="411303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500" b="1" dirty="0">
                  <a:solidFill>
                    <a:schemeClr val="accent5">
                      <a:lumMod val="50000"/>
                    </a:schemeClr>
                  </a:solidFill>
                </a:rPr>
                <a:t>NUC domain</a:t>
              </a:r>
              <a:endParaRPr lang="zh-CN" altLang="en-US" sz="1500" b="1" dirty="0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id="{61A97C3D-230C-45F1-8167-5A00F667E03F}"/>
                </a:ext>
              </a:extLst>
            </p:cNvPr>
            <p:cNvCxnSpPr/>
            <p:nvPr/>
          </p:nvCxnSpPr>
          <p:spPr>
            <a:xfrm>
              <a:off x="842479" y="1006867"/>
              <a:ext cx="0" cy="647272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928FAEE9-1ECD-4D56-B6DB-56AF53BB8AA4}"/>
                </a:ext>
              </a:extLst>
            </p:cNvPr>
            <p:cNvSpPr txBox="1"/>
            <p:nvPr/>
          </p:nvSpPr>
          <p:spPr>
            <a:xfrm>
              <a:off x="615442" y="858168"/>
              <a:ext cx="5137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/>
                <a:t>✂</a:t>
              </a: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id="{3E37CE0D-7FBD-4792-960B-69B8871470AB}"/>
                </a:ext>
              </a:extLst>
            </p:cNvPr>
            <p:cNvSpPr txBox="1"/>
            <p:nvPr/>
          </p:nvSpPr>
          <p:spPr>
            <a:xfrm>
              <a:off x="0" y="1567146"/>
              <a:ext cx="36986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/>
                <a:t>1</a:t>
              </a:r>
              <a:endParaRPr lang="zh-CN" altLang="en-US" sz="1400" dirty="0"/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24FD4542-E25F-4B14-9914-F484884EB519}"/>
                </a:ext>
              </a:extLst>
            </p:cNvPr>
            <p:cNvSpPr txBox="1"/>
            <p:nvPr/>
          </p:nvSpPr>
          <p:spPr>
            <a:xfrm>
              <a:off x="440783" y="1567147"/>
              <a:ext cx="369870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/>
                <a:t>27</a:t>
              </a:r>
              <a:endParaRPr lang="zh-CN" altLang="en-US" sz="1400" dirty="0"/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id="{DAC2A8CF-0AA1-4913-BE8F-EA43AEE74285}"/>
                </a:ext>
              </a:extLst>
            </p:cNvPr>
            <p:cNvSpPr txBox="1"/>
            <p:nvPr/>
          </p:nvSpPr>
          <p:spPr>
            <a:xfrm>
              <a:off x="861017" y="1567146"/>
              <a:ext cx="369870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/>
                <a:t>56</a:t>
              </a:r>
              <a:endParaRPr lang="zh-CN" altLang="en-US" sz="1400" dirty="0"/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id="{1FA6B0D2-75C9-4CE5-A8A6-EEAEF2BC8B28}"/>
                </a:ext>
              </a:extLst>
            </p:cNvPr>
            <p:cNvSpPr txBox="1"/>
            <p:nvPr/>
          </p:nvSpPr>
          <p:spPr>
            <a:xfrm>
              <a:off x="2067117" y="1567146"/>
              <a:ext cx="4726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/>
                <a:t>141</a:t>
              </a:r>
              <a:endParaRPr lang="zh-CN" altLang="en-US" sz="1400" dirty="0"/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240F3DE6-B6C8-45FB-AD1C-79431BA7AAD7}"/>
                </a:ext>
              </a:extLst>
            </p:cNvPr>
            <p:cNvSpPr txBox="1"/>
            <p:nvPr/>
          </p:nvSpPr>
          <p:spPr>
            <a:xfrm>
              <a:off x="30821" y="541350"/>
              <a:ext cx="14486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/>
                <a:t>←</a:t>
              </a:r>
              <a:r>
                <a:rPr lang="en-US" altLang="zh-CN" dirty="0"/>
                <a:t>N-terminal</a:t>
              </a:r>
              <a:endParaRPr lang="zh-CN" altLang="en-US" dirty="0"/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id="{C3BCC9E2-A351-4EEA-AD38-4EE9F70169C2}"/>
                </a:ext>
              </a:extLst>
            </p:cNvPr>
            <p:cNvSpPr txBox="1"/>
            <p:nvPr/>
          </p:nvSpPr>
          <p:spPr>
            <a:xfrm>
              <a:off x="7734346" y="541350"/>
              <a:ext cx="14486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C-terminal</a:t>
              </a:r>
              <a:r>
                <a:rPr lang="zh-CN" altLang="en-US" dirty="0"/>
                <a:t>→</a:t>
              </a: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id="{6BE1A7AC-CD46-4AFA-BC10-D90732119613}"/>
                </a:ext>
              </a:extLst>
            </p:cNvPr>
            <p:cNvSpPr txBox="1"/>
            <p:nvPr/>
          </p:nvSpPr>
          <p:spPr>
            <a:xfrm>
              <a:off x="2704118" y="1567145"/>
              <a:ext cx="4726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/>
                <a:t>161</a:t>
              </a:r>
              <a:endParaRPr lang="zh-CN" altLang="en-US" sz="1400" dirty="0"/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id="{0E6E41F8-4C6F-4612-BA1B-AA8DB8AFF5C7}"/>
                </a:ext>
              </a:extLst>
            </p:cNvPr>
            <p:cNvSpPr txBox="1"/>
            <p:nvPr/>
          </p:nvSpPr>
          <p:spPr>
            <a:xfrm>
              <a:off x="6463447" y="1559442"/>
              <a:ext cx="4726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/>
                <a:t>540</a:t>
              </a:r>
              <a:endParaRPr lang="zh-CN" altLang="en-US" sz="1400" dirty="0"/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id="{C0DCE8AE-A931-41FD-8451-5E5242520268}"/>
                </a:ext>
              </a:extLst>
            </p:cNvPr>
            <p:cNvSpPr txBox="1"/>
            <p:nvPr/>
          </p:nvSpPr>
          <p:spPr>
            <a:xfrm>
              <a:off x="7100448" y="1559441"/>
              <a:ext cx="4726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/>
                <a:t>590</a:t>
              </a:r>
              <a:endParaRPr lang="zh-CN" altLang="en-US" sz="1400" dirty="0"/>
            </a:p>
          </p:txBody>
        </p: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id="{3A4CD270-7559-42D8-89F5-5A1D04AC8A60}"/>
                </a:ext>
              </a:extLst>
            </p:cNvPr>
            <p:cNvSpPr txBox="1"/>
            <p:nvPr/>
          </p:nvSpPr>
          <p:spPr>
            <a:xfrm>
              <a:off x="8808978" y="1559440"/>
              <a:ext cx="4726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/>
                <a:t>863</a:t>
              </a:r>
              <a:endParaRPr lang="zh-CN" altLang="en-US" sz="1400" dirty="0"/>
            </a:p>
          </p:txBody>
        </p:sp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id="{C14DBDD5-0D1B-44E7-892B-FA8BCDF4C326}"/>
                </a:ext>
              </a:extLst>
            </p:cNvPr>
            <p:cNvSpPr txBox="1"/>
            <p:nvPr/>
          </p:nvSpPr>
          <p:spPr>
            <a:xfrm>
              <a:off x="3051919" y="167077"/>
              <a:ext cx="322299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/>
                <a:t>Human </a:t>
              </a:r>
              <a:r>
                <a:rPr lang="en-US" altLang="zh-CN" sz="2000" b="1" dirty="0" err="1"/>
                <a:t>autotaxin</a:t>
              </a:r>
              <a:r>
                <a:rPr lang="en-US" altLang="zh-CN" sz="2000" b="1" dirty="0"/>
                <a:t> β isoform</a:t>
              </a:r>
              <a:endParaRPr lang="zh-CN" altLang="en-US" sz="2000" b="1" dirty="0"/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id="{017437EE-BF60-4094-A792-AA613732CF68}"/>
                </a:ext>
              </a:extLst>
            </p:cNvPr>
            <p:cNvSpPr txBox="1"/>
            <p:nvPr/>
          </p:nvSpPr>
          <p:spPr>
            <a:xfrm>
              <a:off x="9183002" y="1554631"/>
              <a:ext cx="472611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00" dirty="0"/>
                <a:t>AA</a:t>
              </a:r>
              <a:endParaRPr lang="zh-CN" altLang="en-US" sz="1300" dirty="0"/>
            </a:p>
          </p:txBody>
        </p:sp>
      </p:grpSp>
      <p:grpSp>
        <p:nvGrpSpPr>
          <p:cNvPr id="56" name="组合 55">
            <a:extLst>
              <a:ext uri="{FF2B5EF4-FFF2-40B4-BE49-F238E27FC236}">
                <a16:creationId xmlns:a16="http://schemas.microsoft.com/office/drawing/2014/main" id="{F6310F3D-B39D-4709-B551-E8BFBD11711A}"/>
              </a:ext>
            </a:extLst>
          </p:cNvPr>
          <p:cNvGrpSpPr/>
          <p:nvPr/>
        </p:nvGrpSpPr>
        <p:grpSpPr>
          <a:xfrm>
            <a:off x="2405816" y="3022410"/>
            <a:ext cx="3845103" cy="3419700"/>
            <a:chOff x="2230879" y="2282670"/>
            <a:chExt cx="3845103" cy="3419700"/>
          </a:xfrm>
        </p:grpSpPr>
        <p:sp>
          <p:nvSpPr>
            <p:cNvPr id="38" name="弦形 37">
              <a:extLst>
                <a:ext uri="{FF2B5EF4-FFF2-40B4-BE49-F238E27FC236}">
                  <a16:creationId xmlns:a16="http://schemas.microsoft.com/office/drawing/2014/main" id="{99E01D97-5B64-4653-A225-ABEEBE1A09E7}"/>
                </a:ext>
              </a:extLst>
            </p:cNvPr>
            <p:cNvSpPr/>
            <p:nvPr/>
          </p:nvSpPr>
          <p:spPr>
            <a:xfrm rot="19544889">
              <a:off x="2230879" y="3821133"/>
              <a:ext cx="3006671" cy="1047773"/>
            </a:xfrm>
            <a:prstGeom prst="chord">
              <a:avLst>
                <a:gd name="adj1" fmla="val 2700000"/>
                <a:gd name="adj2" fmla="val 18680640"/>
              </a:avLst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弦形 39">
              <a:extLst>
                <a:ext uri="{FF2B5EF4-FFF2-40B4-BE49-F238E27FC236}">
                  <a16:creationId xmlns:a16="http://schemas.microsoft.com/office/drawing/2014/main" id="{3A82A397-9D11-4A3B-AC03-364509DD248B}"/>
                </a:ext>
              </a:extLst>
            </p:cNvPr>
            <p:cNvSpPr/>
            <p:nvPr/>
          </p:nvSpPr>
          <p:spPr>
            <a:xfrm rot="3521864">
              <a:off x="2363965" y="3262119"/>
              <a:ext cx="3006671" cy="1047773"/>
            </a:xfrm>
            <a:prstGeom prst="chord">
              <a:avLst>
                <a:gd name="adj1" fmla="val 2700000"/>
                <a:gd name="adj2" fmla="val 18680640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弦形 40">
              <a:extLst>
                <a:ext uri="{FF2B5EF4-FFF2-40B4-BE49-F238E27FC236}">
                  <a16:creationId xmlns:a16="http://schemas.microsoft.com/office/drawing/2014/main" id="{B81DBDB7-6F46-4FEE-888F-FEB358923B14}"/>
                </a:ext>
              </a:extLst>
            </p:cNvPr>
            <p:cNvSpPr/>
            <p:nvPr/>
          </p:nvSpPr>
          <p:spPr>
            <a:xfrm rot="12237747">
              <a:off x="2787319" y="3677671"/>
              <a:ext cx="3006671" cy="1047773"/>
            </a:xfrm>
            <a:prstGeom prst="chord">
              <a:avLst>
                <a:gd name="adj1" fmla="val 2700000"/>
                <a:gd name="adj2" fmla="val 18680640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id="{0AF2A8BE-A195-4231-A7FC-1C64ED4AD5E5}"/>
                </a:ext>
              </a:extLst>
            </p:cNvPr>
            <p:cNvSpPr txBox="1"/>
            <p:nvPr/>
          </p:nvSpPr>
          <p:spPr>
            <a:xfrm>
              <a:off x="2811076" y="4510953"/>
              <a:ext cx="9657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chemeClr val="bg1"/>
                  </a:solidFill>
                </a:rPr>
                <a:t>Tunnel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43" name="文本框 42">
              <a:extLst>
                <a:ext uri="{FF2B5EF4-FFF2-40B4-BE49-F238E27FC236}">
                  <a16:creationId xmlns:a16="http://schemas.microsoft.com/office/drawing/2014/main" id="{277E1BDB-5C2B-4ED5-A9D6-C5654A61B916}"/>
                </a:ext>
              </a:extLst>
            </p:cNvPr>
            <p:cNvSpPr txBox="1"/>
            <p:nvPr/>
          </p:nvSpPr>
          <p:spPr>
            <a:xfrm>
              <a:off x="4574950" y="4589977"/>
              <a:ext cx="150103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chemeClr val="accent2">
                      <a:lumMod val="50000"/>
                    </a:schemeClr>
                  </a:solidFill>
                </a:rPr>
                <a:t>Hydrophobic pocket</a:t>
              </a:r>
              <a:endParaRPr lang="zh-CN" altLang="en-US" b="1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44" name="弧形 43">
              <a:extLst>
                <a:ext uri="{FF2B5EF4-FFF2-40B4-BE49-F238E27FC236}">
                  <a16:creationId xmlns:a16="http://schemas.microsoft.com/office/drawing/2014/main" id="{73CA7DBE-9B3A-4600-9546-74A955E07561}"/>
                </a:ext>
              </a:extLst>
            </p:cNvPr>
            <p:cNvSpPr/>
            <p:nvPr/>
          </p:nvSpPr>
          <p:spPr>
            <a:xfrm rot="9313304">
              <a:off x="2279425" y="4079397"/>
              <a:ext cx="2164762" cy="1232444"/>
            </a:xfrm>
            <a:prstGeom prst="arc">
              <a:avLst>
                <a:gd name="adj1" fmla="val 18027488"/>
                <a:gd name="adj2" fmla="val 999473"/>
              </a:avLst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id="{65337318-52AF-4A46-BEA6-B97DBD05241D}"/>
                </a:ext>
              </a:extLst>
            </p:cNvPr>
            <p:cNvSpPr txBox="1"/>
            <p:nvPr/>
          </p:nvSpPr>
          <p:spPr>
            <a:xfrm>
              <a:off x="2623271" y="5333038"/>
              <a:ext cx="16251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rgbClr val="FF0000"/>
                  </a:solidFill>
                </a:rPr>
                <a:t>SMB1 domain</a:t>
              </a:r>
              <a:endParaRPr lang="zh-CN" alt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48" name="任意多边形: 形状 47">
              <a:extLst>
                <a:ext uri="{FF2B5EF4-FFF2-40B4-BE49-F238E27FC236}">
                  <a16:creationId xmlns:a16="http://schemas.microsoft.com/office/drawing/2014/main" id="{6E0C4CF4-7224-4104-8D43-3B362986CCE5}"/>
                </a:ext>
              </a:extLst>
            </p:cNvPr>
            <p:cNvSpPr/>
            <p:nvPr/>
          </p:nvSpPr>
          <p:spPr>
            <a:xfrm rot="19721164">
              <a:off x="3922109" y="2613471"/>
              <a:ext cx="534256" cy="2307833"/>
            </a:xfrm>
            <a:custGeom>
              <a:avLst/>
              <a:gdLst>
                <a:gd name="connsiteX0" fmla="*/ 102741 w 534256"/>
                <a:gd name="connsiteY0" fmla="*/ 0 h 1387011"/>
                <a:gd name="connsiteX1" fmla="*/ 51370 w 534256"/>
                <a:gd name="connsiteY1" fmla="*/ 61645 h 1387011"/>
                <a:gd name="connsiteX2" fmla="*/ 41096 w 534256"/>
                <a:gd name="connsiteY2" fmla="*/ 92468 h 1387011"/>
                <a:gd name="connsiteX3" fmla="*/ 0 w 534256"/>
                <a:gd name="connsiteY3" fmla="*/ 164387 h 1387011"/>
                <a:gd name="connsiteX4" fmla="*/ 30822 w 534256"/>
                <a:gd name="connsiteY4" fmla="*/ 184935 h 1387011"/>
                <a:gd name="connsiteX5" fmla="*/ 71919 w 534256"/>
                <a:gd name="connsiteY5" fmla="*/ 215758 h 1387011"/>
                <a:gd name="connsiteX6" fmla="*/ 113015 w 534256"/>
                <a:gd name="connsiteY6" fmla="*/ 226032 h 1387011"/>
                <a:gd name="connsiteX7" fmla="*/ 174660 w 534256"/>
                <a:gd name="connsiteY7" fmla="*/ 246580 h 1387011"/>
                <a:gd name="connsiteX8" fmla="*/ 195209 w 534256"/>
                <a:gd name="connsiteY8" fmla="*/ 267128 h 1387011"/>
                <a:gd name="connsiteX9" fmla="*/ 226031 w 534256"/>
                <a:gd name="connsiteY9" fmla="*/ 277402 h 1387011"/>
                <a:gd name="connsiteX10" fmla="*/ 184935 w 534256"/>
                <a:gd name="connsiteY10" fmla="*/ 380144 h 1387011"/>
                <a:gd name="connsiteX11" fmla="*/ 154112 w 534256"/>
                <a:gd name="connsiteY11" fmla="*/ 410967 h 1387011"/>
                <a:gd name="connsiteX12" fmla="*/ 143838 w 534256"/>
                <a:gd name="connsiteY12" fmla="*/ 452063 h 1387011"/>
                <a:gd name="connsiteX13" fmla="*/ 205483 w 534256"/>
                <a:gd name="connsiteY13" fmla="*/ 472611 h 1387011"/>
                <a:gd name="connsiteX14" fmla="*/ 256854 w 534256"/>
                <a:gd name="connsiteY14" fmla="*/ 523982 h 1387011"/>
                <a:gd name="connsiteX15" fmla="*/ 277402 w 534256"/>
                <a:gd name="connsiteY15" fmla="*/ 544531 h 1387011"/>
                <a:gd name="connsiteX16" fmla="*/ 308224 w 534256"/>
                <a:gd name="connsiteY16" fmla="*/ 554805 h 1387011"/>
                <a:gd name="connsiteX17" fmla="*/ 339047 w 534256"/>
                <a:gd name="connsiteY17" fmla="*/ 575353 h 1387011"/>
                <a:gd name="connsiteX18" fmla="*/ 287676 w 534256"/>
                <a:gd name="connsiteY18" fmla="*/ 636998 h 1387011"/>
                <a:gd name="connsiteX19" fmla="*/ 246579 w 534256"/>
                <a:gd name="connsiteY19" fmla="*/ 698643 h 1387011"/>
                <a:gd name="connsiteX20" fmla="*/ 256854 w 534256"/>
                <a:gd name="connsiteY20" fmla="*/ 729465 h 1387011"/>
                <a:gd name="connsiteX21" fmla="*/ 359595 w 534256"/>
                <a:gd name="connsiteY21" fmla="*/ 770562 h 1387011"/>
                <a:gd name="connsiteX22" fmla="*/ 452063 w 534256"/>
                <a:gd name="connsiteY22" fmla="*/ 801385 h 1387011"/>
                <a:gd name="connsiteX23" fmla="*/ 462337 w 534256"/>
                <a:gd name="connsiteY23" fmla="*/ 801385 h 1387011"/>
                <a:gd name="connsiteX24" fmla="*/ 441788 w 534256"/>
                <a:gd name="connsiteY24" fmla="*/ 821933 h 1387011"/>
                <a:gd name="connsiteX25" fmla="*/ 421240 w 534256"/>
                <a:gd name="connsiteY25" fmla="*/ 863029 h 1387011"/>
                <a:gd name="connsiteX26" fmla="*/ 369869 w 534256"/>
                <a:gd name="connsiteY26" fmla="*/ 904126 h 1387011"/>
                <a:gd name="connsiteX27" fmla="*/ 349321 w 534256"/>
                <a:gd name="connsiteY27" fmla="*/ 934949 h 1387011"/>
                <a:gd name="connsiteX28" fmla="*/ 390418 w 534256"/>
                <a:gd name="connsiteY28" fmla="*/ 986319 h 1387011"/>
                <a:gd name="connsiteX29" fmla="*/ 431514 w 534256"/>
                <a:gd name="connsiteY29" fmla="*/ 1017142 h 1387011"/>
                <a:gd name="connsiteX30" fmla="*/ 513708 w 534256"/>
                <a:gd name="connsiteY30" fmla="*/ 1078787 h 1387011"/>
                <a:gd name="connsiteX31" fmla="*/ 482885 w 534256"/>
                <a:gd name="connsiteY31" fmla="*/ 1089061 h 1387011"/>
                <a:gd name="connsiteX32" fmla="*/ 410966 w 534256"/>
                <a:gd name="connsiteY32" fmla="*/ 1171254 h 1387011"/>
                <a:gd name="connsiteX33" fmla="*/ 410966 w 534256"/>
                <a:gd name="connsiteY33" fmla="*/ 1253447 h 1387011"/>
                <a:gd name="connsiteX34" fmla="*/ 452063 w 534256"/>
                <a:gd name="connsiteY34" fmla="*/ 1294544 h 1387011"/>
                <a:gd name="connsiteX35" fmla="*/ 462337 w 534256"/>
                <a:gd name="connsiteY35" fmla="*/ 1325367 h 1387011"/>
                <a:gd name="connsiteX36" fmla="*/ 523982 w 534256"/>
                <a:gd name="connsiteY36" fmla="*/ 1376737 h 1387011"/>
                <a:gd name="connsiteX37" fmla="*/ 534256 w 534256"/>
                <a:gd name="connsiteY37" fmla="*/ 1387011 h 1387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534256" h="1387011">
                  <a:moveTo>
                    <a:pt x="102741" y="0"/>
                  </a:moveTo>
                  <a:cubicBezTo>
                    <a:pt x="85617" y="20548"/>
                    <a:pt x="66207" y="39389"/>
                    <a:pt x="51370" y="61645"/>
                  </a:cubicBezTo>
                  <a:cubicBezTo>
                    <a:pt x="45363" y="70656"/>
                    <a:pt x="45362" y="82514"/>
                    <a:pt x="41096" y="92468"/>
                  </a:cubicBezTo>
                  <a:cubicBezTo>
                    <a:pt x="25455" y="128964"/>
                    <a:pt x="20635" y="133434"/>
                    <a:pt x="0" y="164387"/>
                  </a:cubicBezTo>
                  <a:cubicBezTo>
                    <a:pt x="10274" y="171236"/>
                    <a:pt x="20774" y="177758"/>
                    <a:pt x="30822" y="184935"/>
                  </a:cubicBezTo>
                  <a:cubicBezTo>
                    <a:pt x="44756" y="194888"/>
                    <a:pt x="56603" y="208100"/>
                    <a:pt x="71919" y="215758"/>
                  </a:cubicBezTo>
                  <a:cubicBezTo>
                    <a:pt x="84549" y="222073"/>
                    <a:pt x="99490" y="221975"/>
                    <a:pt x="113015" y="226032"/>
                  </a:cubicBezTo>
                  <a:cubicBezTo>
                    <a:pt x="133761" y="232256"/>
                    <a:pt x="174660" y="246580"/>
                    <a:pt x="174660" y="246580"/>
                  </a:cubicBezTo>
                  <a:cubicBezTo>
                    <a:pt x="181510" y="253429"/>
                    <a:pt x="186903" y="262144"/>
                    <a:pt x="195209" y="267128"/>
                  </a:cubicBezTo>
                  <a:cubicBezTo>
                    <a:pt x="204495" y="272700"/>
                    <a:pt x="223682" y="266830"/>
                    <a:pt x="226031" y="277402"/>
                  </a:cubicBezTo>
                  <a:cubicBezTo>
                    <a:pt x="245654" y="365707"/>
                    <a:pt x="224676" y="347026"/>
                    <a:pt x="184935" y="380144"/>
                  </a:cubicBezTo>
                  <a:cubicBezTo>
                    <a:pt x="173773" y="389446"/>
                    <a:pt x="164386" y="400693"/>
                    <a:pt x="154112" y="410967"/>
                  </a:cubicBezTo>
                  <a:cubicBezTo>
                    <a:pt x="150687" y="424666"/>
                    <a:pt x="134798" y="441216"/>
                    <a:pt x="143838" y="452063"/>
                  </a:cubicBezTo>
                  <a:cubicBezTo>
                    <a:pt x="157704" y="468702"/>
                    <a:pt x="205483" y="472611"/>
                    <a:pt x="205483" y="472611"/>
                  </a:cubicBezTo>
                  <a:cubicBezTo>
                    <a:pt x="240709" y="525452"/>
                    <a:pt x="207928" y="484841"/>
                    <a:pt x="256854" y="523982"/>
                  </a:cubicBezTo>
                  <a:cubicBezTo>
                    <a:pt x="264418" y="530033"/>
                    <a:pt x="269096" y="539547"/>
                    <a:pt x="277402" y="544531"/>
                  </a:cubicBezTo>
                  <a:cubicBezTo>
                    <a:pt x="286688" y="550103"/>
                    <a:pt x="298538" y="549962"/>
                    <a:pt x="308224" y="554805"/>
                  </a:cubicBezTo>
                  <a:cubicBezTo>
                    <a:pt x="319269" y="560327"/>
                    <a:pt x="328773" y="568504"/>
                    <a:pt x="339047" y="575353"/>
                  </a:cubicBezTo>
                  <a:cubicBezTo>
                    <a:pt x="265632" y="685478"/>
                    <a:pt x="379955" y="518356"/>
                    <a:pt x="287676" y="636998"/>
                  </a:cubicBezTo>
                  <a:cubicBezTo>
                    <a:pt x="272514" y="656492"/>
                    <a:pt x="246579" y="698643"/>
                    <a:pt x="246579" y="698643"/>
                  </a:cubicBezTo>
                  <a:cubicBezTo>
                    <a:pt x="250004" y="708917"/>
                    <a:pt x="250089" y="721008"/>
                    <a:pt x="256854" y="729465"/>
                  </a:cubicBezTo>
                  <a:cubicBezTo>
                    <a:pt x="278134" y="756065"/>
                    <a:pt x="336956" y="762330"/>
                    <a:pt x="359595" y="770562"/>
                  </a:cubicBezTo>
                  <a:cubicBezTo>
                    <a:pt x="463579" y="808374"/>
                    <a:pt x="331780" y="777326"/>
                    <a:pt x="452063" y="801385"/>
                  </a:cubicBezTo>
                  <a:cubicBezTo>
                    <a:pt x="528216" y="763307"/>
                    <a:pt x="486543" y="782020"/>
                    <a:pt x="462337" y="801385"/>
                  </a:cubicBezTo>
                  <a:cubicBezTo>
                    <a:pt x="454773" y="807436"/>
                    <a:pt x="448638" y="815084"/>
                    <a:pt x="441788" y="821933"/>
                  </a:cubicBezTo>
                  <a:cubicBezTo>
                    <a:pt x="434939" y="835632"/>
                    <a:pt x="429735" y="850286"/>
                    <a:pt x="421240" y="863029"/>
                  </a:cubicBezTo>
                  <a:cubicBezTo>
                    <a:pt x="409526" y="880600"/>
                    <a:pt x="386360" y="893132"/>
                    <a:pt x="369869" y="904126"/>
                  </a:cubicBezTo>
                  <a:cubicBezTo>
                    <a:pt x="363020" y="914400"/>
                    <a:pt x="351351" y="922769"/>
                    <a:pt x="349321" y="934949"/>
                  </a:cubicBezTo>
                  <a:cubicBezTo>
                    <a:pt x="344246" y="965397"/>
                    <a:pt x="372537" y="973547"/>
                    <a:pt x="390418" y="986319"/>
                  </a:cubicBezTo>
                  <a:cubicBezTo>
                    <a:pt x="404352" y="996272"/>
                    <a:pt x="418716" y="1005766"/>
                    <a:pt x="431514" y="1017142"/>
                  </a:cubicBezTo>
                  <a:cubicBezTo>
                    <a:pt x="502347" y="1080106"/>
                    <a:pt x="454632" y="1059096"/>
                    <a:pt x="513708" y="1078787"/>
                  </a:cubicBezTo>
                  <a:cubicBezTo>
                    <a:pt x="503434" y="1082212"/>
                    <a:pt x="490543" y="1081403"/>
                    <a:pt x="482885" y="1089061"/>
                  </a:cubicBezTo>
                  <a:cubicBezTo>
                    <a:pt x="363016" y="1208929"/>
                    <a:pt x="498297" y="1113033"/>
                    <a:pt x="410966" y="1171254"/>
                  </a:cubicBezTo>
                  <a:cubicBezTo>
                    <a:pt x="403138" y="1202565"/>
                    <a:pt x="391396" y="1222136"/>
                    <a:pt x="410966" y="1253447"/>
                  </a:cubicBezTo>
                  <a:cubicBezTo>
                    <a:pt x="421234" y="1269876"/>
                    <a:pt x="452063" y="1294544"/>
                    <a:pt x="452063" y="1294544"/>
                  </a:cubicBezTo>
                  <a:cubicBezTo>
                    <a:pt x="455488" y="1304818"/>
                    <a:pt x="456330" y="1316356"/>
                    <a:pt x="462337" y="1325367"/>
                  </a:cubicBezTo>
                  <a:cubicBezTo>
                    <a:pt x="481132" y="1353560"/>
                    <a:pt x="498711" y="1357784"/>
                    <a:pt x="523982" y="1376737"/>
                  </a:cubicBezTo>
                  <a:cubicBezTo>
                    <a:pt x="527857" y="1379643"/>
                    <a:pt x="530831" y="1383586"/>
                    <a:pt x="534256" y="1387011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任意多边形: 形状 48">
              <a:extLst>
                <a:ext uri="{FF2B5EF4-FFF2-40B4-BE49-F238E27FC236}">
                  <a16:creationId xmlns:a16="http://schemas.microsoft.com/office/drawing/2014/main" id="{25647C04-2A6F-4AE1-9125-1388121C6916}"/>
                </a:ext>
              </a:extLst>
            </p:cNvPr>
            <p:cNvSpPr/>
            <p:nvPr/>
          </p:nvSpPr>
          <p:spPr>
            <a:xfrm rot="19613631">
              <a:off x="3765897" y="2711017"/>
              <a:ext cx="534256" cy="2307833"/>
            </a:xfrm>
            <a:custGeom>
              <a:avLst/>
              <a:gdLst>
                <a:gd name="connsiteX0" fmla="*/ 102741 w 534256"/>
                <a:gd name="connsiteY0" fmla="*/ 0 h 1387011"/>
                <a:gd name="connsiteX1" fmla="*/ 51370 w 534256"/>
                <a:gd name="connsiteY1" fmla="*/ 61645 h 1387011"/>
                <a:gd name="connsiteX2" fmla="*/ 41096 w 534256"/>
                <a:gd name="connsiteY2" fmla="*/ 92468 h 1387011"/>
                <a:gd name="connsiteX3" fmla="*/ 0 w 534256"/>
                <a:gd name="connsiteY3" fmla="*/ 164387 h 1387011"/>
                <a:gd name="connsiteX4" fmla="*/ 30822 w 534256"/>
                <a:gd name="connsiteY4" fmla="*/ 184935 h 1387011"/>
                <a:gd name="connsiteX5" fmla="*/ 71919 w 534256"/>
                <a:gd name="connsiteY5" fmla="*/ 215758 h 1387011"/>
                <a:gd name="connsiteX6" fmla="*/ 113015 w 534256"/>
                <a:gd name="connsiteY6" fmla="*/ 226032 h 1387011"/>
                <a:gd name="connsiteX7" fmla="*/ 174660 w 534256"/>
                <a:gd name="connsiteY7" fmla="*/ 246580 h 1387011"/>
                <a:gd name="connsiteX8" fmla="*/ 195209 w 534256"/>
                <a:gd name="connsiteY8" fmla="*/ 267128 h 1387011"/>
                <a:gd name="connsiteX9" fmla="*/ 226031 w 534256"/>
                <a:gd name="connsiteY9" fmla="*/ 277402 h 1387011"/>
                <a:gd name="connsiteX10" fmla="*/ 184935 w 534256"/>
                <a:gd name="connsiteY10" fmla="*/ 380144 h 1387011"/>
                <a:gd name="connsiteX11" fmla="*/ 154112 w 534256"/>
                <a:gd name="connsiteY11" fmla="*/ 410967 h 1387011"/>
                <a:gd name="connsiteX12" fmla="*/ 143838 w 534256"/>
                <a:gd name="connsiteY12" fmla="*/ 452063 h 1387011"/>
                <a:gd name="connsiteX13" fmla="*/ 205483 w 534256"/>
                <a:gd name="connsiteY13" fmla="*/ 472611 h 1387011"/>
                <a:gd name="connsiteX14" fmla="*/ 256854 w 534256"/>
                <a:gd name="connsiteY14" fmla="*/ 523982 h 1387011"/>
                <a:gd name="connsiteX15" fmla="*/ 277402 w 534256"/>
                <a:gd name="connsiteY15" fmla="*/ 544531 h 1387011"/>
                <a:gd name="connsiteX16" fmla="*/ 308224 w 534256"/>
                <a:gd name="connsiteY16" fmla="*/ 554805 h 1387011"/>
                <a:gd name="connsiteX17" fmla="*/ 339047 w 534256"/>
                <a:gd name="connsiteY17" fmla="*/ 575353 h 1387011"/>
                <a:gd name="connsiteX18" fmla="*/ 287676 w 534256"/>
                <a:gd name="connsiteY18" fmla="*/ 636998 h 1387011"/>
                <a:gd name="connsiteX19" fmla="*/ 246579 w 534256"/>
                <a:gd name="connsiteY19" fmla="*/ 698643 h 1387011"/>
                <a:gd name="connsiteX20" fmla="*/ 256854 w 534256"/>
                <a:gd name="connsiteY20" fmla="*/ 729465 h 1387011"/>
                <a:gd name="connsiteX21" fmla="*/ 359595 w 534256"/>
                <a:gd name="connsiteY21" fmla="*/ 770562 h 1387011"/>
                <a:gd name="connsiteX22" fmla="*/ 452063 w 534256"/>
                <a:gd name="connsiteY22" fmla="*/ 801385 h 1387011"/>
                <a:gd name="connsiteX23" fmla="*/ 462337 w 534256"/>
                <a:gd name="connsiteY23" fmla="*/ 801385 h 1387011"/>
                <a:gd name="connsiteX24" fmla="*/ 441788 w 534256"/>
                <a:gd name="connsiteY24" fmla="*/ 821933 h 1387011"/>
                <a:gd name="connsiteX25" fmla="*/ 421240 w 534256"/>
                <a:gd name="connsiteY25" fmla="*/ 863029 h 1387011"/>
                <a:gd name="connsiteX26" fmla="*/ 369869 w 534256"/>
                <a:gd name="connsiteY26" fmla="*/ 904126 h 1387011"/>
                <a:gd name="connsiteX27" fmla="*/ 349321 w 534256"/>
                <a:gd name="connsiteY27" fmla="*/ 934949 h 1387011"/>
                <a:gd name="connsiteX28" fmla="*/ 390418 w 534256"/>
                <a:gd name="connsiteY28" fmla="*/ 986319 h 1387011"/>
                <a:gd name="connsiteX29" fmla="*/ 431514 w 534256"/>
                <a:gd name="connsiteY29" fmla="*/ 1017142 h 1387011"/>
                <a:gd name="connsiteX30" fmla="*/ 513708 w 534256"/>
                <a:gd name="connsiteY30" fmla="*/ 1078787 h 1387011"/>
                <a:gd name="connsiteX31" fmla="*/ 482885 w 534256"/>
                <a:gd name="connsiteY31" fmla="*/ 1089061 h 1387011"/>
                <a:gd name="connsiteX32" fmla="*/ 410966 w 534256"/>
                <a:gd name="connsiteY32" fmla="*/ 1171254 h 1387011"/>
                <a:gd name="connsiteX33" fmla="*/ 410966 w 534256"/>
                <a:gd name="connsiteY33" fmla="*/ 1253447 h 1387011"/>
                <a:gd name="connsiteX34" fmla="*/ 452063 w 534256"/>
                <a:gd name="connsiteY34" fmla="*/ 1294544 h 1387011"/>
                <a:gd name="connsiteX35" fmla="*/ 462337 w 534256"/>
                <a:gd name="connsiteY35" fmla="*/ 1325367 h 1387011"/>
                <a:gd name="connsiteX36" fmla="*/ 523982 w 534256"/>
                <a:gd name="connsiteY36" fmla="*/ 1376737 h 1387011"/>
                <a:gd name="connsiteX37" fmla="*/ 534256 w 534256"/>
                <a:gd name="connsiteY37" fmla="*/ 1387011 h 1387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534256" h="1387011">
                  <a:moveTo>
                    <a:pt x="102741" y="0"/>
                  </a:moveTo>
                  <a:cubicBezTo>
                    <a:pt x="85617" y="20548"/>
                    <a:pt x="66207" y="39389"/>
                    <a:pt x="51370" y="61645"/>
                  </a:cubicBezTo>
                  <a:cubicBezTo>
                    <a:pt x="45363" y="70656"/>
                    <a:pt x="45362" y="82514"/>
                    <a:pt x="41096" y="92468"/>
                  </a:cubicBezTo>
                  <a:cubicBezTo>
                    <a:pt x="25455" y="128964"/>
                    <a:pt x="20635" y="133434"/>
                    <a:pt x="0" y="164387"/>
                  </a:cubicBezTo>
                  <a:cubicBezTo>
                    <a:pt x="10274" y="171236"/>
                    <a:pt x="20774" y="177758"/>
                    <a:pt x="30822" y="184935"/>
                  </a:cubicBezTo>
                  <a:cubicBezTo>
                    <a:pt x="44756" y="194888"/>
                    <a:pt x="56603" y="208100"/>
                    <a:pt x="71919" y="215758"/>
                  </a:cubicBezTo>
                  <a:cubicBezTo>
                    <a:pt x="84549" y="222073"/>
                    <a:pt x="99490" y="221975"/>
                    <a:pt x="113015" y="226032"/>
                  </a:cubicBezTo>
                  <a:cubicBezTo>
                    <a:pt x="133761" y="232256"/>
                    <a:pt x="174660" y="246580"/>
                    <a:pt x="174660" y="246580"/>
                  </a:cubicBezTo>
                  <a:cubicBezTo>
                    <a:pt x="181510" y="253429"/>
                    <a:pt x="186903" y="262144"/>
                    <a:pt x="195209" y="267128"/>
                  </a:cubicBezTo>
                  <a:cubicBezTo>
                    <a:pt x="204495" y="272700"/>
                    <a:pt x="223682" y="266830"/>
                    <a:pt x="226031" y="277402"/>
                  </a:cubicBezTo>
                  <a:cubicBezTo>
                    <a:pt x="245654" y="365707"/>
                    <a:pt x="224676" y="347026"/>
                    <a:pt x="184935" y="380144"/>
                  </a:cubicBezTo>
                  <a:cubicBezTo>
                    <a:pt x="173773" y="389446"/>
                    <a:pt x="164386" y="400693"/>
                    <a:pt x="154112" y="410967"/>
                  </a:cubicBezTo>
                  <a:cubicBezTo>
                    <a:pt x="150687" y="424666"/>
                    <a:pt x="134798" y="441216"/>
                    <a:pt x="143838" y="452063"/>
                  </a:cubicBezTo>
                  <a:cubicBezTo>
                    <a:pt x="157704" y="468702"/>
                    <a:pt x="205483" y="472611"/>
                    <a:pt x="205483" y="472611"/>
                  </a:cubicBezTo>
                  <a:cubicBezTo>
                    <a:pt x="240709" y="525452"/>
                    <a:pt x="207928" y="484841"/>
                    <a:pt x="256854" y="523982"/>
                  </a:cubicBezTo>
                  <a:cubicBezTo>
                    <a:pt x="264418" y="530033"/>
                    <a:pt x="269096" y="539547"/>
                    <a:pt x="277402" y="544531"/>
                  </a:cubicBezTo>
                  <a:cubicBezTo>
                    <a:pt x="286688" y="550103"/>
                    <a:pt x="298538" y="549962"/>
                    <a:pt x="308224" y="554805"/>
                  </a:cubicBezTo>
                  <a:cubicBezTo>
                    <a:pt x="319269" y="560327"/>
                    <a:pt x="328773" y="568504"/>
                    <a:pt x="339047" y="575353"/>
                  </a:cubicBezTo>
                  <a:cubicBezTo>
                    <a:pt x="265632" y="685478"/>
                    <a:pt x="379955" y="518356"/>
                    <a:pt x="287676" y="636998"/>
                  </a:cubicBezTo>
                  <a:cubicBezTo>
                    <a:pt x="272514" y="656492"/>
                    <a:pt x="246579" y="698643"/>
                    <a:pt x="246579" y="698643"/>
                  </a:cubicBezTo>
                  <a:cubicBezTo>
                    <a:pt x="250004" y="708917"/>
                    <a:pt x="250089" y="721008"/>
                    <a:pt x="256854" y="729465"/>
                  </a:cubicBezTo>
                  <a:cubicBezTo>
                    <a:pt x="278134" y="756065"/>
                    <a:pt x="336956" y="762330"/>
                    <a:pt x="359595" y="770562"/>
                  </a:cubicBezTo>
                  <a:cubicBezTo>
                    <a:pt x="463579" y="808374"/>
                    <a:pt x="331780" y="777326"/>
                    <a:pt x="452063" y="801385"/>
                  </a:cubicBezTo>
                  <a:cubicBezTo>
                    <a:pt x="528216" y="763307"/>
                    <a:pt x="486543" y="782020"/>
                    <a:pt x="462337" y="801385"/>
                  </a:cubicBezTo>
                  <a:cubicBezTo>
                    <a:pt x="454773" y="807436"/>
                    <a:pt x="448638" y="815084"/>
                    <a:pt x="441788" y="821933"/>
                  </a:cubicBezTo>
                  <a:cubicBezTo>
                    <a:pt x="434939" y="835632"/>
                    <a:pt x="429735" y="850286"/>
                    <a:pt x="421240" y="863029"/>
                  </a:cubicBezTo>
                  <a:cubicBezTo>
                    <a:pt x="409526" y="880600"/>
                    <a:pt x="386360" y="893132"/>
                    <a:pt x="369869" y="904126"/>
                  </a:cubicBezTo>
                  <a:cubicBezTo>
                    <a:pt x="363020" y="914400"/>
                    <a:pt x="351351" y="922769"/>
                    <a:pt x="349321" y="934949"/>
                  </a:cubicBezTo>
                  <a:cubicBezTo>
                    <a:pt x="344246" y="965397"/>
                    <a:pt x="372537" y="973547"/>
                    <a:pt x="390418" y="986319"/>
                  </a:cubicBezTo>
                  <a:cubicBezTo>
                    <a:pt x="404352" y="996272"/>
                    <a:pt x="418716" y="1005766"/>
                    <a:pt x="431514" y="1017142"/>
                  </a:cubicBezTo>
                  <a:cubicBezTo>
                    <a:pt x="502347" y="1080106"/>
                    <a:pt x="454632" y="1059096"/>
                    <a:pt x="513708" y="1078787"/>
                  </a:cubicBezTo>
                  <a:cubicBezTo>
                    <a:pt x="503434" y="1082212"/>
                    <a:pt x="490543" y="1081403"/>
                    <a:pt x="482885" y="1089061"/>
                  </a:cubicBezTo>
                  <a:cubicBezTo>
                    <a:pt x="363016" y="1208929"/>
                    <a:pt x="498297" y="1113033"/>
                    <a:pt x="410966" y="1171254"/>
                  </a:cubicBezTo>
                  <a:cubicBezTo>
                    <a:pt x="403138" y="1202565"/>
                    <a:pt x="391396" y="1222136"/>
                    <a:pt x="410966" y="1253447"/>
                  </a:cubicBezTo>
                  <a:cubicBezTo>
                    <a:pt x="421234" y="1269876"/>
                    <a:pt x="452063" y="1294544"/>
                    <a:pt x="452063" y="1294544"/>
                  </a:cubicBezTo>
                  <a:cubicBezTo>
                    <a:pt x="455488" y="1304818"/>
                    <a:pt x="456330" y="1316356"/>
                    <a:pt x="462337" y="1325367"/>
                  </a:cubicBezTo>
                  <a:cubicBezTo>
                    <a:pt x="481132" y="1353560"/>
                    <a:pt x="498711" y="1357784"/>
                    <a:pt x="523982" y="1376737"/>
                  </a:cubicBezTo>
                  <a:cubicBezTo>
                    <a:pt x="527857" y="1379643"/>
                    <a:pt x="530831" y="1383586"/>
                    <a:pt x="534256" y="1387011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弧形 49">
              <a:extLst>
                <a:ext uri="{FF2B5EF4-FFF2-40B4-BE49-F238E27FC236}">
                  <a16:creationId xmlns:a16="http://schemas.microsoft.com/office/drawing/2014/main" id="{C2A2A5E2-77CD-44F1-94EB-4B60D65254C6}"/>
                </a:ext>
              </a:extLst>
            </p:cNvPr>
            <p:cNvSpPr/>
            <p:nvPr/>
          </p:nvSpPr>
          <p:spPr>
            <a:xfrm rot="15255509">
              <a:off x="2389210" y="2833986"/>
              <a:ext cx="2164762" cy="1232444"/>
            </a:xfrm>
            <a:prstGeom prst="arc">
              <a:avLst>
                <a:gd name="adj1" fmla="val 18027488"/>
                <a:gd name="adj2" fmla="val 999473"/>
              </a:avLst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文本框 50">
              <a:extLst>
                <a:ext uri="{FF2B5EF4-FFF2-40B4-BE49-F238E27FC236}">
                  <a16:creationId xmlns:a16="http://schemas.microsoft.com/office/drawing/2014/main" id="{2E693073-01A3-494D-9997-BDC1BC72FF30}"/>
                </a:ext>
              </a:extLst>
            </p:cNvPr>
            <p:cNvSpPr txBox="1"/>
            <p:nvPr/>
          </p:nvSpPr>
          <p:spPr>
            <a:xfrm>
              <a:off x="3561090" y="2332831"/>
              <a:ext cx="11853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chemeClr val="accent6">
                      <a:lumMod val="75000"/>
                    </a:schemeClr>
                  </a:solidFill>
                </a:rPr>
                <a:t>Active site</a:t>
              </a:r>
              <a:endParaRPr lang="zh-CN" altLang="en-US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cxnSp>
          <p:nvCxnSpPr>
            <p:cNvPr id="53" name="直接连接符 52">
              <a:extLst>
                <a:ext uri="{FF2B5EF4-FFF2-40B4-BE49-F238E27FC236}">
                  <a16:creationId xmlns:a16="http://schemas.microsoft.com/office/drawing/2014/main" id="{E70709F3-9E2F-4915-BBA5-CC940F117344}"/>
                </a:ext>
              </a:extLst>
            </p:cNvPr>
            <p:cNvCxnSpPr/>
            <p:nvPr/>
          </p:nvCxnSpPr>
          <p:spPr>
            <a:xfrm flipV="1">
              <a:off x="3921687" y="2980104"/>
              <a:ext cx="681116" cy="2876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文本框 53">
              <a:extLst>
                <a:ext uri="{FF2B5EF4-FFF2-40B4-BE49-F238E27FC236}">
                  <a16:creationId xmlns:a16="http://schemas.microsoft.com/office/drawing/2014/main" id="{A22B02A9-8769-4551-9D40-4FDDFA978EAD}"/>
                </a:ext>
              </a:extLst>
            </p:cNvPr>
            <p:cNvSpPr txBox="1"/>
            <p:nvPr/>
          </p:nvSpPr>
          <p:spPr>
            <a:xfrm>
              <a:off x="4719974" y="2752440"/>
              <a:ext cx="122272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/>
                <a:t>Substrates</a:t>
              </a:r>
            </a:p>
            <a:p>
              <a:r>
                <a:rPr lang="en-US" altLang="zh-CN" b="1" dirty="0"/>
                <a:t>(LPC)</a:t>
              </a:r>
              <a:endParaRPr lang="zh-CN" altLang="en-US" b="1" dirty="0"/>
            </a:p>
          </p:txBody>
        </p:sp>
      </p:grpSp>
      <p:sp>
        <p:nvSpPr>
          <p:cNvPr id="2" name="文本框 1">
            <a:extLst>
              <a:ext uri="{FF2B5EF4-FFF2-40B4-BE49-F238E27FC236}">
                <a16:creationId xmlns:a16="http://schemas.microsoft.com/office/drawing/2014/main" id="{445AA58A-CBB1-460F-8AF9-9E5F8B6388A6}"/>
              </a:ext>
            </a:extLst>
          </p:cNvPr>
          <p:cNvSpPr txBox="1"/>
          <p:nvPr/>
        </p:nvSpPr>
        <p:spPr>
          <a:xfrm>
            <a:off x="440783" y="2383604"/>
            <a:ext cx="2372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1.3 1.4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72897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6C17717A-D9C1-457A-966D-D49792ADFC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490" y="1171376"/>
            <a:ext cx="2191702" cy="59746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3F4A0CB0-477D-46E6-A6D5-115F13AE77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9192" y="1171376"/>
            <a:ext cx="2191702" cy="59746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4386A764-264A-45B9-9A43-F940309D5C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0894" y="1171376"/>
            <a:ext cx="2191702" cy="59746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5BEF06AC-708D-479C-9051-509BC62314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2596" y="1169817"/>
            <a:ext cx="2191702" cy="597460"/>
          </a:xfrm>
          <a:prstGeom prst="rect">
            <a:avLst/>
          </a:prstGeom>
        </p:spPr>
      </p:pic>
      <p:sp>
        <p:nvSpPr>
          <p:cNvPr id="9" name="任意多边形: 形状 8">
            <a:extLst>
              <a:ext uri="{FF2B5EF4-FFF2-40B4-BE49-F238E27FC236}">
                <a16:creationId xmlns:a16="http://schemas.microsoft.com/office/drawing/2014/main" id="{BD2C09A3-D098-4C83-B9E7-56CA06B2A8A5}"/>
              </a:ext>
            </a:extLst>
          </p:cNvPr>
          <p:cNvSpPr/>
          <p:nvPr/>
        </p:nvSpPr>
        <p:spPr>
          <a:xfrm>
            <a:off x="376552" y="771640"/>
            <a:ext cx="914223" cy="1534020"/>
          </a:xfrm>
          <a:custGeom>
            <a:avLst/>
            <a:gdLst>
              <a:gd name="connsiteX0" fmla="*/ 174661 w 1558451"/>
              <a:gd name="connsiteY0" fmla="*/ 0 h 1604079"/>
              <a:gd name="connsiteX1" fmla="*/ 0 w 1558451"/>
              <a:gd name="connsiteY1" fmla="*/ 30822 h 1604079"/>
              <a:gd name="connsiteX2" fmla="*/ 10274 w 1558451"/>
              <a:gd name="connsiteY2" fmla="*/ 195209 h 1604079"/>
              <a:gd name="connsiteX3" fmla="*/ 20548 w 1558451"/>
              <a:gd name="connsiteY3" fmla="*/ 226031 h 1604079"/>
              <a:gd name="connsiteX4" fmla="*/ 30822 w 1558451"/>
              <a:gd name="connsiteY4" fmla="*/ 277402 h 1604079"/>
              <a:gd name="connsiteX5" fmla="*/ 51371 w 1558451"/>
              <a:gd name="connsiteY5" fmla="*/ 297951 h 1604079"/>
              <a:gd name="connsiteX6" fmla="*/ 82193 w 1558451"/>
              <a:gd name="connsiteY6" fmla="*/ 698643 h 1604079"/>
              <a:gd name="connsiteX7" fmla="*/ 92467 w 1558451"/>
              <a:gd name="connsiteY7" fmla="*/ 893852 h 1604079"/>
              <a:gd name="connsiteX8" fmla="*/ 113016 w 1558451"/>
              <a:gd name="connsiteY8" fmla="*/ 986319 h 1604079"/>
              <a:gd name="connsiteX9" fmla="*/ 154112 w 1558451"/>
              <a:gd name="connsiteY9" fmla="*/ 1047964 h 1604079"/>
              <a:gd name="connsiteX10" fmla="*/ 195209 w 1558451"/>
              <a:gd name="connsiteY10" fmla="*/ 1068512 h 1604079"/>
              <a:gd name="connsiteX11" fmla="*/ 215757 w 1558451"/>
              <a:gd name="connsiteY11" fmla="*/ 1089061 h 1604079"/>
              <a:gd name="connsiteX12" fmla="*/ 277402 w 1558451"/>
              <a:gd name="connsiteY12" fmla="*/ 1109609 h 1604079"/>
              <a:gd name="connsiteX13" fmla="*/ 308225 w 1558451"/>
              <a:gd name="connsiteY13" fmla="*/ 1058238 h 1604079"/>
              <a:gd name="connsiteX14" fmla="*/ 318499 w 1558451"/>
              <a:gd name="connsiteY14" fmla="*/ 1017142 h 1604079"/>
              <a:gd name="connsiteX15" fmla="*/ 349321 w 1558451"/>
              <a:gd name="connsiteY15" fmla="*/ 976045 h 1604079"/>
              <a:gd name="connsiteX16" fmla="*/ 359595 w 1558451"/>
              <a:gd name="connsiteY16" fmla="*/ 924674 h 1604079"/>
              <a:gd name="connsiteX17" fmla="*/ 369870 w 1558451"/>
              <a:gd name="connsiteY17" fmla="*/ 893852 h 1604079"/>
              <a:gd name="connsiteX18" fmla="*/ 339047 w 1558451"/>
              <a:gd name="connsiteY18" fmla="*/ 760288 h 1604079"/>
              <a:gd name="connsiteX19" fmla="*/ 318499 w 1558451"/>
              <a:gd name="connsiteY19" fmla="*/ 688368 h 1604079"/>
              <a:gd name="connsiteX20" fmla="*/ 318499 w 1558451"/>
              <a:gd name="connsiteY20" fmla="*/ 369870 h 1604079"/>
              <a:gd name="connsiteX21" fmla="*/ 349321 w 1558451"/>
              <a:gd name="connsiteY21" fmla="*/ 308225 h 1604079"/>
              <a:gd name="connsiteX22" fmla="*/ 380144 w 1558451"/>
              <a:gd name="connsiteY22" fmla="*/ 297951 h 1604079"/>
              <a:gd name="connsiteX23" fmla="*/ 472611 w 1558451"/>
              <a:gd name="connsiteY23" fmla="*/ 318499 h 1604079"/>
              <a:gd name="connsiteX24" fmla="*/ 534256 w 1558451"/>
              <a:gd name="connsiteY24" fmla="*/ 369870 h 1604079"/>
              <a:gd name="connsiteX25" fmla="*/ 595901 w 1558451"/>
              <a:gd name="connsiteY25" fmla="*/ 452063 h 1604079"/>
              <a:gd name="connsiteX26" fmla="*/ 616449 w 1558451"/>
              <a:gd name="connsiteY26" fmla="*/ 523982 h 1604079"/>
              <a:gd name="connsiteX27" fmla="*/ 606175 w 1558451"/>
              <a:gd name="connsiteY27" fmla="*/ 678094 h 1604079"/>
              <a:gd name="connsiteX28" fmla="*/ 595901 w 1558451"/>
              <a:gd name="connsiteY28" fmla="*/ 729465 h 1604079"/>
              <a:gd name="connsiteX29" fmla="*/ 585627 w 1558451"/>
              <a:gd name="connsiteY29" fmla="*/ 811658 h 1604079"/>
              <a:gd name="connsiteX30" fmla="*/ 595901 w 1558451"/>
              <a:gd name="connsiteY30" fmla="*/ 893852 h 1604079"/>
              <a:gd name="connsiteX31" fmla="*/ 626723 w 1558451"/>
              <a:gd name="connsiteY31" fmla="*/ 914400 h 1604079"/>
              <a:gd name="connsiteX32" fmla="*/ 667820 w 1558451"/>
              <a:gd name="connsiteY32" fmla="*/ 965771 h 1604079"/>
              <a:gd name="connsiteX33" fmla="*/ 811658 w 1558451"/>
              <a:gd name="connsiteY33" fmla="*/ 955497 h 1604079"/>
              <a:gd name="connsiteX34" fmla="*/ 821932 w 1558451"/>
              <a:gd name="connsiteY34" fmla="*/ 924674 h 1604079"/>
              <a:gd name="connsiteX35" fmla="*/ 832207 w 1558451"/>
              <a:gd name="connsiteY35" fmla="*/ 729465 h 1604079"/>
              <a:gd name="connsiteX36" fmla="*/ 852755 w 1558451"/>
              <a:gd name="connsiteY36" fmla="*/ 339047 h 1604079"/>
              <a:gd name="connsiteX37" fmla="*/ 965771 w 1558451"/>
              <a:gd name="connsiteY37" fmla="*/ 369870 h 1604079"/>
              <a:gd name="connsiteX38" fmla="*/ 986319 w 1558451"/>
              <a:gd name="connsiteY38" fmla="*/ 400692 h 1604079"/>
              <a:gd name="connsiteX39" fmla="*/ 1006867 w 1558451"/>
              <a:gd name="connsiteY39" fmla="*/ 472611 h 1604079"/>
              <a:gd name="connsiteX40" fmla="*/ 1017141 w 1558451"/>
              <a:gd name="connsiteY40" fmla="*/ 513708 h 1604079"/>
              <a:gd name="connsiteX41" fmla="*/ 1027416 w 1558451"/>
              <a:gd name="connsiteY41" fmla="*/ 934948 h 1604079"/>
              <a:gd name="connsiteX42" fmla="*/ 1037690 w 1558451"/>
              <a:gd name="connsiteY42" fmla="*/ 965771 h 1604079"/>
              <a:gd name="connsiteX43" fmla="*/ 1068512 w 1558451"/>
              <a:gd name="connsiteY43" fmla="*/ 986319 h 1604079"/>
              <a:gd name="connsiteX44" fmla="*/ 1089061 w 1558451"/>
              <a:gd name="connsiteY44" fmla="*/ 1006867 h 1604079"/>
              <a:gd name="connsiteX45" fmla="*/ 1130157 w 1558451"/>
              <a:gd name="connsiteY45" fmla="*/ 1017142 h 1604079"/>
              <a:gd name="connsiteX46" fmla="*/ 1160980 w 1558451"/>
              <a:gd name="connsiteY46" fmla="*/ 1027416 h 1604079"/>
              <a:gd name="connsiteX47" fmla="*/ 1202076 w 1558451"/>
              <a:gd name="connsiteY47" fmla="*/ 986319 h 1604079"/>
              <a:gd name="connsiteX48" fmla="*/ 1191802 w 1558451"/>
              <a:gd name="connsiteY48" fmla="*/ 544530 h 1604079"/>
              <a:gd name="connsiteX49" fmla="*/ 1325366 w 1558451"/>
              <a:gd name="connsiteY49" fmla="*/ 349321 h 1604079"/>
              <a:gd name="connsiteX50" fmla="*/ 1356189 w 1558451"/>
              <a:gd name="connsiteY50" fmla="*/ 359595 h 1604079"/>
              <a:gd name="connsiteX51" fmla="*/ 1407559 w 1558451"/>
              <a:gd name="connsiteY51" fmla="*/ 410966 h 1604079"/>
              <a:gd name="connsiteX52" fmla="*/ 1428108 w 1558451"/>
              <a:gd name="connsiteY52" fmla="*/ 452063 h 1604079"/>
              <a:gd name="connsiteX53" fmla="*/ 1448656 w 1558451"/>
              <a:gd name="connsiteY53" fmla="*/ 534256 h 1604079"/>
              <a:gd name="connsiteX54" fmla="*/ 1458930 w 1558451"/>
              <a:gd name="connsiteY54" fmla="*/ 729465 h 1604079"/>
              <a:gd name="connsiteX55" fmla="*/ 1407559 w 1558451"/>
              <a:gd name="connsiteY55" fmla="*/ 1561672 h 1604079"/>
              <a:gd name="connsiteX56" fmla="*/ 1397285 w 1558451"/>
              <a:gd name="connsiteY56" fmla="*/ 1592494 h 1604079"/>
              <a:gd name="connsiteX57" fmla="*/ 1356189 w 1558451"/>
              <a:gd name="connsiteY57" fmla="*/ 1602768 h 1604079"/>
              <a:gd name="connsiteX58" fmla="*/ 1099335 w 1558451"/>
              <a:gd name="connsiteY58" fmla="*/ 1602768 h 1604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558451" h="1604079">
                <a:moveTo>
                  <a:pt x="174661" y="0"/>
                </a:moveTo>
                <a:cubicBezTo>
                  <a:pt x="48173" y="25297"/>
                  <a:pt x="106494" y="15609"/>
                  <a:pt x="0" y="30822"/>
                </a:cubicBezTo>
                <a:cubicBezTo>
                  <a:pt x="3425" y="85618"/>
                  <a:pt x="4527" y="140608"/>
                  <a:pt x="10274" y="195209"/>
                </a:cubicBezTo>
                <a:cubicBezTo>
                  <a:pt x="11408" y="205979"/>
                  <a:pt x="17921" y="215525"/>
                  <a:pt x="20548" y="226031"/>
                </a:cubicBezTo>
                <a:cubicBezTo>
                  <a:pt x="24783" y="242972"/>
                  <a:pt x="23943" y="261351"/>
                  <a:pt x="30822" y="277402"/>
                </a:cubicBezTo>
                <a:cubicBezTo>
                  <a:pt x="34638" y="286306"/>
                  <a:pt x="44521" y="291101"/>
                  <a:pt x="51371" y="297951"/>
                </a:cubicBezTo>
                <a:cubicBezTo>
                  <a:pt x="108311" y="468772"/>
                  <a:pt x="67936" y="327966"/>
                  <a:pt x="82193" y="698643"/>
                </a:cubicBezTo>
                <a:cubicBezTo>
                  <a:pt x="84697" y="763755"/>
                  <a:pt x="87271" y="828900"/>
                  <a:pt x="92467" y="893852"/>
                </a:cubicBezTo>
                <a:cubicBezTo>
                  <a:pt x="93562" y="907537"/>
                  <a:pt x="101850" y="966221"/>
                  <a:pt x="113016" y="986319"/>
                </a:cubicBezTo>
                <a:cubicBezTo>
                  <a:pt x="125009" y="1007907"/>
                  <a:pt x="132023" y="1036920"/>
                  <a:pt x="154112" y="1047964"/>
                </a:cubicBezTo>
                <a:lnTo>
                  <a:pt x="195209" y="1068512"/>
                </a:lnTo>
                <a:cubicBezTo>
                  <a:pt x="202058" y="1075362"/>
                  <a:pt x="207093" y="1084729"/>
                  <a:pt x="215757" y="1089061"/>
                </a:cubicBezTo>
                <a:cubicBezTo>
                  <a:pt x="235130" y="1098748"/>
                  <a:pt x="277402" y="1109609"/>
                  <a:pt x="277402" y="1109609"/>
                </a:cubicBezTo>
                <a:cubicBezTo>
                  <a:pt x="287676" y="1092485"/>
                  <a:pt x="300115" y="1076486"/>
                  <a:pt x="308225" y="1058238"/>
                </a:cubicBezTo>
                <a:cubicBezTo>
                  <a:pt x="313960" y="1045335"/>
                  <a:pt x="312184" y="1029772"/>
                  <a:pt x="318499" y="1017142"/>
                </a:cubicBezTo>
                <a:cubicBezTo>
                  <a:pt x="326157" y="1001826"/>
                  <a:pt x="339047" y="989744"/>
                  <a:pt x="349321" y="976045"/>
                </a:cubicBezTo>
                <a:cubicBezTo>
                  <a:pt x="352746" y="958921"/>
                  <a:pt x="355360" y="941615"/>
                  <a:pt x="359595" y="924674"/>
                </a:cubicBezTo>
                <a:cubicBezTo>
                  <a:pt x="362222" y="914168"/>
                  <a:pt x="369870" y="904682"/>
                  <a:pt x="369870" y="893852"/>
                </a:cubicBezTo>
                <a:cubicBezTo>
                  <a:pt x="369870" y="840507"/>
                  <a:pt x="355323" y="809116"/>
                  <a:pt x="339047" y="760288"/>
                </a:cubicBezTo>
                <a:cubicBezTo>
                  <a:pt x="324308" y="716071"/>
                  <a:pt x="331399" y="739969"/>
                  <a:pt x="318499" y="688368"/>
                </a:cubicBezTo>
                <a:cubicBezTo>
                  <a:pt x="305553" y="533010"/>
                  <a:pt x="301730" y="554331"/>
                  <a:pt x="318499" y="369870"/>
                </a:cubicBezTo>
                <a:cubicBezTo>
                  <a:pt x="319959" y="353812"/>
                  <a:pt x="337267" y="317868"/>
                  <a:pt x="349321" y="308225"/>
                </a:cubicBezTo>
                <a:cubicBezTo>
                  <a:pt x="357778" y="301460"/>
                  <a:pt x="369870" y="301376"/>
                  <a:pt x="380144" y="297951"/>
                </a:cubicBezTo>
                <a:cubicBezTo>
                  <a:pt x="410966" y="304800"/>
                  <a:pt x="443141" y="307165"/>
                  <a:pt x="472611" y="318499"/>
                </a:cubicBezTo>
                <a:cubicBezTo>
                  <a:pt x="484160" y="322941"/>
                  <a:pt x="522699" y="355423"/>
                  <a:pt x="534256" y="369870"/>
                </a:cubicBezTo>
                <a:cubicBezTo>
                  <a:pt x="555650" y="396613"/>
                  <a:pt x="595901" y="452063"/>
                  <a:pt x="595901" y="452063"/>
                </a:cubicBezTo>
                <a:cubicBezTo>
                  <a:pt x="600746" y="466599"/>
                  <a:pt x="616449" y="511080"/>
                  <a:pt x="616449" y="523982"/>
                </a:cubicBezTo>
                <a:cubicBezTo>
                  <a:pt x="616449" y="575467"/>
                  <a:pt x="611298" y="626865"/>
                  <a:pt x="606175" y="678094"/>
                </a:cubicBezTo>
                <a:cubicBezTo>
                  <a:pt x="604437" y="695470"/>
                  <a:pt x="598556" y="712205"/>
                  <a:pt x="595901" y="729465"/>
                </a:cubicBezTo>
                <a:cubicBezTo>
                  <a:pt x="591703" y="756755"/>
                  <a:pt x="589052" y="784260"/>
                  <a:pt x="585627" y="811658"/>
                </a:cubicBezTo>
                <a:cubicBezTo>
                  <a:pt x="589052" y="839056"/>
                  <a:pt x="585647" y="868216"/>
                  <a:pt x="595901" y="893852"/>
                </a:cubicBezTo>
                <a:cubicBezTo>
                  <a:pt x="600487" y="905317"/>
                  <a:pt x="617081" y="906686"/>
                  <a:pt x="626723" y="914400"/>
                </a:cubicBezTo>
                <a:cubicBezTo>
                  <a:pt x="647640" y="931133"/>
                  <a:pt x="652561" y="942881"/>
                  <a:pt x="667820" y="965771"/>
                </a:cubicBezTo>
                <a:cubicBezTo>
                  <a:pt x="715766" y="962346"/>
                  <a:pt x="765213" y="967882"/>
                  <a:pt x="811658" y="955497"/>
                </a:cubicBezTo>
                <a:cubicBezTo>
                  <a:pt x="822122" y="952706"/>
                  <a:pt x="820951" y="935460"/>
                  <a:pt x="821932" y="924674"/>
                </a:cubicBezTo>
                <a:cubicBezTo>
                  <a:pt x="827831" y="859782"/>
                  <a:pt x="829750" y="794578"/>
                  <a:pt x="832207" y="729465"/>
                </a:cubicBezTo>
                <a:cubicBezTo>
                  <a:pt x="846460" y="351774"/>
                  <a:pt x="813797" y="494885"/>
                  <a:pt x="852755" y="339047"/>
                </a:cubicBezTo>
                <a:cubicBezTo>
                  <a:pt x="924999" y="347074"/>
                  <a:pt x="932617" y="328428"/>
                  <a:pt x="965771" y="369870"/>
                </a:cubicBezTo>
                <a:cubicBezTo>
                  <a:pt x="973485" y="379512"/>
                  <a:pt x="979470" y="390418"/>
                  <a:pt x="986319" y="400692"/>
                </a:cubicBezTo>
                <a:cubicBezTo>
                  <a:pt x="1018438" y="529170"/>
                  <a:pt x="977388" y="369434"/>
                  <a:pt x="1006867" y="472611"/>
                </a:cubicBezTo>
                <a:cubicBezTo>
                  <a:pt x="1010746" y="486188"/>
                  <a:pt x="1013716" y="500009"/>
                  <a:pt x="1017141" y="513708"/>
                </a:cubicBezTo>
                <a:cubicBezTo>
                  <a:pt x="1020566" y="654121"/>
                  <a:pt x="1021038" y="794638"/>
                  <a:pt x="1027416" y="934948"/>
                </a:cubicBezTo>
                <a:cubicBezTo>
                  <a:pt x="1027908" y="945767"/>
                  <a:pt x="1030925" y="957314"/>
                  <a:pt x="1037690" y="965771"/>
                </a:cubicBezTo>
                <a:cubicBezTo>
                  <a:pt x="1045404" y="975413"/>
                  <a:pt x="1058870" y="978605"/>
                  <a:pt x="1068512" y="986319"/>
                </a:cubicBezTo>
                <a:cubicBezTo>
                  <a:pt x="1076076" y="992370"/>
                  <a:pt x="1080397" y="1002535"/>
                  <a:pt x="1089061" y="1006867"/>
                </a:cubicBezTo>
                <a:cubicBezTo>
                  <a:pt x="1101691" y="1013182"/>
                  <a:pt x="1116580" y="1013263"/>
                  <a:pt x="1130157" y="1017142"/>
                </a:cubicBezTo>
                <a:cubicBezTo>
                  <a:pt x="1140570" y="1020117"/>
                  <a:pt x="1150706" y="1023991"/>
                  <a:pt x="1160980" y="1027416"/>
                </a:cubicBezTo>
                <a:cubicBezTo>
                  <a:pt x="1188378" y="1018283"/>
                  <a:pt x="1202076" y="1022850"/>
                  <a:pt x="1202076" y="986319"/>
                </a:cubicBezTo>
                <a:cubicBezTo>
                  <a:pt x="1202076" y="839016"/>
                  <a:pt x="1195227" y="691793"/>
                  <a:pt x="1191802" y="544530"/>
                </a:cubicBezTo>
                <a:cubicBezTo>
                  <a:pt x="1203344" y="313688"/>
                  <a:pt x="1134209" y="323834"/>
                  <a:pt x="1325366" y="349321"/>
                </a:cubicBezTo>
                <a:cubicBezTo>
                  <a:pt x="1336101" y="350752"/>
                  <a:pt x="1345915" y="356170"/>
                  <a:pt x="1356189" y="359595"/>
                </a:cubicBezTo>
                <a:cubicBezTo>
                  <a:pt x="1373312" y="376719"/>
                  <a:pt x="1396729" y="389306"/>
                  <a:pt x="1407559" y="410966"/>
                </a:cubicBezTo>
                <a:cubicBezTo>
                  <a:pt x="1414409" y="424665"/>
                  <a:pt x="1422075" y="437985"/>
                  <a:pt x="1428108" y="452063"/>
                </a:cubicBezTo>
                <a:cubicBezTo>
                  <a:pt x="1439955" y="479706"/>
                  <a:pt x="1442626" y="504105"/>
                  <a:pt x="1448656" y="534256"/>
                </a:cubicBezTo>
                <a:cubicBezTo>
                  <a:pt x="1452081" y="599326"/>
                  <a:pt x="1458930" y="664305"/>
                  <a:pt x="1458930" y="729465"/>
                </a:cubicBezTo>
                <a:cubicBezTo>
                  <a:pt x="1458930" y="1562905"/>
                  <a:pt x="1713936" y="1485080"/>
                  <a:pt x="1407559" y="1561672"/>
                </a:cubicBezTo>
                <a:cubicBezTo>
                  <a:pt x="1404134" y="1571946"/>
                  <a:pt x="1405742" y="1585729"/>
                  <a:pt x="1397285" y="1592494"/>
                </a:cubicBezTo>
                <a:cubicBezTo>
                  <a:pt x="1386259" y="1601315"/>
                  <a:pt x="1370301" y="1602281"/>
                  <a:pt x="1356189" y="1602768"/>
                </a:cubicBezTo>
                <a:cubicBezTo>
                  <a:pt x="1270622" y="1605719"/>
                  <a:pt x="1184953" y="1602768"/>
                  <a:pt x="1099335" y="1602768"/>
                </a:cubicBezTo>
              </a:path>
            </a:pathLst>
          </a:custGeom>
          <a:noFill/>
          <a:ln w="571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: 形状 9">
            <a:extLst>
              <a:ext uri="{FF2B5EF4-FFF2-40B4-BE49-F238E27FC236}">
                <a16:creationId xmlns:a16="http://schemas.microsoft.com/office/drawing/2014/main" id="{3FDAEFDC-A3C6-41FC-9C3C-126F713E5769}"/>
              </a:ext>
            </a:extLst>
          </p:cNvPr>
          <p:cNvSpPr/>
          <p:nvPr/>
        </p:nvSpPr>
        <p:spPr>
          <a:xfrm>
            <a:off x="1856297" y="771639"/>
            <a:ext cx="790933" cy="1534019"/>
          </a:xfrm>
          <a:custGeom>
            <a:avLst/>
            <a:gdLst>
              <a:gd name="connsiteX0" fmla="*/ 174661 w 1558451"/>
              <a:gd name="connsiteY0" fmla="*/ 0 h 1604079"/>
              <a:gd name="connsiteX1" fmla="*/ 0 w 1558451"/>
              <a:gd name="connsiteY1" fmla="*/ 30822 h 1604079"/>
              <a:gd name="connsiteX2" fmla="*/ 10274 w 1558451"/>
              <a:gd name="connsiteY2" fmla="*/ 195209 h 1604079"/>
              <a:gd name="connsiteX3" fmla="*/ 20548 w 1558451"/>
              <a:gd name="connsiteY3" fmla="*/ 226031 h 1604079"/>
              <a:gd name="connsiteX4" fmla="*/ 30822 w 1558451"/>
              <a:gd name="connsiteY4" fmla="*/ 277402 h 1604079"/>
              <a:gd name="connsiteX5" fmla="*/ 51371 w 1558451"/>
              <a:gd name="connsiteY5" fmla="*/ 297951 h 1604079"/>
              <a:gd name="connsiteX6" fmla="*/ 82193 w 1558451"/>
              <a:gd name="connsiteY6" fmla="*/ 698643 h 1604079"/>
              <a:gd name="connsiteX7" fmla="*/ 92467 w 1558451"/>
              <a:gd name="connsiteY7" fmla="*/ 893852 h 1604079"/>
              <a:gd name="connsiteX8" fmla="*/ 113016 w 1558451"/>
              <a:gd name="connsiteY8" fmla="*/ 986319 h 1604079"/>
              <a:gd name="connsiteX9" fmla="*/ 154112 w 1558451"/>
              <a:gd name="connsiteY9" fmla="*/ 1047964 h 1604079"/>
              <a:gd name="connsiteX10" fmla="*/ 195209 w 1558451"/>
              <a:gd name="connsiteY10" fmla="*/ 1068512 h 1604079"/>
              <a:gd name="connsiteX11" fmla="*/ 215757 w 1558451"/>
              <a:gd name="connsiteY11" fmla="*/ 1089061 h 1604079"/>
              <a:gd name="connsiteX12" fmla="*/ 277402 w 1558451"/>
              <a:gd name="connsiteY12" fmla="*/ 1109609 h 1604079"/>
              <a:gd name="connsiteX13" fmla="*/ 308225 w 1558451"/>
              <a:gd name="connsiteY13" fmla="*/ 1058238 h 1604079"/>
              <a:gd name="connsiteX14" fmla="*/ 318499 w 1558451"/>
              <a:gd name="connsiteY14" fmla="*/ 1017142 h 1604079"/>
              <a:gd name="connsiteX15" fmla="*/ 349321 w 1558451"/>
              <a:gd name="connsiteY15" fmla="*/ 976045 h 1604079"/>
              <a:gd name="connsiteX16" fmla="*/ 359595 w 1558451"/>
              <a:gd name="connsiteY16" fmla="*/ 924674 h 1604079"/>
              <a:gd name="connsiteX17" fmla="*/ 369870 w 1558451"/>
              <a:gd name="connsiteY17" fmla="*/ 893852 h 1604079"/>
              <a:gd name="connsiteX18" fmla="*/ 339047 w 1558451"/>
              <a:gd name="connsiteY18" fmla="*/ 760288 h 1604079"/>
              <a:gd name="connsiteX19" fmla="*/ 318499 w 1558451"/>
              <a:gd name="connsiteY19" fmla="*/ 688368 h 1604079"/>
              <a:gd name="connsiteX20" fmla="*/ 318499 w 1558451"/>
              <a:gd name="connsiteY20" fmla="*/ 369870 h 1604079"/>
              <a:gd name="connsiteX21" fmla="*/ 349321 w 1558451"/>
              <a:gd name="connsiteY21" fmla="*/ 308225 h 1604079"/>
              <a:gd name="connsiteX22" fmla="*/ 380144 w 1558451"/>
              <a:gd name="connsiteY22" fmla="*/ 297951 h 1604079"/>
              <a:gd name="connsiteX23" fmla="*/ 472611 w 1558451"/>
              <a:gd name="connsiteY23" fmla="*/ 318499 h 1604079"/>
              <a:gd name="connsiteX24" fmla="*/ 534256 w 1558451"/>
              <a:gd name="connsiteY24" fmla="*/ 369870 h 1604079"/>
              <a:gd name="connsiteX25" fmla="*/ 595901 w 1558451"/>
              <a:gd name="connsiteY25" fmla="*/ 452063 h 1604079"/>
              <a:gd name="connsiteX26" fmla="*/ 616449 w 1558451"/>
              <a:gd name="connsiteY26" fmla="*/ 523982 h 1604079"/>
              <a:gd name="connsiteX27" fmla="*/ 606175 w 1558451"/>
              <a:gd name="connsiteY27" fmla="*/ 678094 h 1604079"/>
              <a:gd name="connsiteX28" fmla="*/ 595901 w 1558451"/>
              <a:gd name="connsiteY28" fmla="*/ 729465 h 1604079"/>
              <a:gd name="connsiteX29" fmla="*/ 585627 w 1558451"/>
              <a:gd name="connsiteY29" fmla="*/ 811658 h 1604079"/>
              <a:gd name="connsiteX30" fmla="*/ 595901 w 1558451"/>
              <a:gd name="connsiteY30" fmla="*/ 893852 h 1604079"/>
              <a:gd name="connsiteX31" fmla="*/ 626723 w 1558451"/>
              <a:gd name="connsiteY31" fmla="*/ 914400 h 1604079"/>
              <a:gd name="connsiteX32" fmla="*/ 667820 w 1558451"/>
              <a:gd name="connsiteY32" fmla="*/ 965771 h 1604079"/>
              <a:gd name="connsiteX33" fmla="*/ 811658 w 1558451"/>
              <a:gd name="connsiteY33" fmla="*/ 955497 h 1604079"/>
              <a:gd name="connsiteX34" fmla="*/ 821932 w 1558451"/>
              <a:gd name="connsiteY34" fmla="*/ 924674 h 1604079"/>
              <a:gd name="connsiteX35" fmla="*/ 832207 w 1558451"/>
              <a:gd name="connsiteY35" fmla="*/ 729465 h 1604079"/>
              <a:gd name="connsiteX36" fmla="*/ 852755 w 1558451"/>
              <a:gd name="connsiteY36" fmla="*/ 339047 h 1604079"/>
              <a:gd name="connsiteX37" fmla="*/ 965771 w 1558451"/>
              <a:gd name="connsiteY37" fmla="*/ 369870 h 1604079"/>
              <a:gd name="connsiteX38" fmla="*/ 986319 w 1558451"/>
              <a:gd name="connsiteY38" fmla="*/ 400692 h 1604079"/>
              <a:gd name="connsiteX39" fmla="*/ 1006867 w 1558451"/>
              <a:gd name="connsiteY39" fmla="*/ 472611 h 1604079"/>
              <a:gd name="connsiteX40" fmla="*/ 1017141 w 1558451"/>
              <a:gd name="connsiteY40" fmla="*/ 513708 h 1604079"/>
              <a:gd name="connsiteX41" fmla="*/ 1027416 w 1558451"/>
              <a:gd name="connsiteY41" fmla="*/ 934948 h 1604079"/>
              <a:gd name="connsiteX42" fmla="*/ 1037690 w 1558451"/>
              <a:gd name="connsiteY42" fmla="*/ 965771 h 1604079"/>
              <a:gd name="connsiteX43" fmla="*/ 1068512 w 1558451"/>
              <a:gd name="connsiteY43" fmla="*/ 986319 h 1604079"/>
              <a:gd name="connsiteX44" fmla="*/ 1089061 w 1558451"/>
              <a:gd name="connsiteY44" fmla="*/ 1006867 h 1604079"/>
              <a:gd name="connsiteX45" fmla="*/ 1130157 w 1558451"/>
              <a:gd name="connsiteY45" fmla="*/ 1017142 h 1604079"/>
              <a:gd name="connsiteX46" fmla="*/ 1160980 w 1558451"/>
              <a:gd name="connsiteY46" fmla="*/ 1027416 h 1604079"/>
              <a:gd name="connsiteX47" fmla="*/ 1202076 w 1558451"/>
              <a:gd name="connsiteY47" fmla="*/ 986319 h 1604079"/>
              <a:gd name="connsiteX48" fmla="*/ 1191802 w 1558451"/>
              <a:gd name="connsiteY48" fmla="*/ 544530 h 1604079"/>
              <a:gd name="connsiteX49" fmla="*/ 1325366 w 1558451"/>
              <a:gd name="connsiteY49" fmla="*/ 349321 h 1604079"/>
              <a:gd name="connsiteX50" fmla="*/ 1356189 w 1558451"/>
              <a:gd name="connsiteY50" fmla="*/ 359595 h 1604079"/>
              <a:gd name="connsiteX51" fmla="*/ 1407559 w 1558451"/>
              <a:gd name="connsiteY51" fmla="*/ 410966 h 1604079"/>
              <a:gd name="connsiteX52" fmla="*/ 1428108 w 1558451"/>
              <a:gd name="connsiteY52" fmla="*/ 452063 h 1604079"/>
              <a:gd name="connsiteX53" fmla="*/ 1448656 w 1558451"/>
              <a:gd name="connsiteY53" fmla="*/ 534256 h 1604079"/>
              <a:gd name="connsiteX54" fmla="*/ 1458930 w 1558451"/>
              <a:gd name="connsiteY54" fmla="*/ 729465 h 1604079"/>
              <a:gd name="connsiteX55" fmla="*/ 1407559 w 1558451"/>
              <a:gd name="connsiteY55" fmla="*/ 1561672 h 1604079"/>
              <a:gd name="connsiteX56" fmla="*/ 1397285 w 1558451"/>
              <a:gd name="connsiteY56" fmla="*/ 1592494 h 1604079"/>
              <a:gd name="connsiteX57" fmla="*/ 1356189 w 1558451"/>
              <a:gd name="connsiteY57" fmla="*/ 1602768 h 1604079"/>
              <a:gd name="connsiteX58" fmla="*/ 1099335 w 1558451"/>
              <a:gd name="connsiteY58" fmla="*/ 1602768 h 1604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558451" h="1604079">
                <a:moveTo>
                  <a:pt x="174661" y="0"/>
                </a:moveTo>
                <a:cubicBezTo>
                  <a:pt x="48173" y="25297"/>
                  <a:pt x="106494" y="15609"/>
                  <a:pt x="0" y="30822"/>
                </a:cubicBezTo>
                <a:cubicBezTo>
                  <a:pt x="3425" y="85618"/>
                  <a:pt x="4527" y="140608"/>
                  <a:pt x="10274" y="195209"/>
                </a:cubicBezTo>
                <a:cubicBezTo>
                  <a:pt x="11408" y="205979"/>
                  <a:pt x="17921" y="215525"/>
                  <a:pt x="20548" y="226031"/>
                </a:cubicBezTo>
                <a:cubicBezTo>
                  <a:pt x="24783" y="242972"/>
                  <a:pt x="23943" y="261351"/>
                  <a:pt x="30822" y="277402"/>
                </a:cubicBezTo>
                <a:cubicBezTo>
                  <a:pt x="34638" y="286306"/>
                  <a:pt x="44521" y="291101"/>
                  <a:pt x="51371" y="297951"/>
                </a:cubicBezTo>
                <a:cubicBezTo>
                  <a:pt x="108311" y="468772"/>
                  <a:pt x="67936" y="327966"/>
                  <a:pt x="82193" y="698643"/>
                </a:cubicBezTo>
                <a:cubicBezTo>
                  <a:pt x="84697" y="763755"/>
                  <a:pt x="87271" y="828900"/>
                  <a:pt x="92467" y="893852"/>
                </a:cubicBezTo>
                <a:cubicBezTo>
                  <a:pt x="93562" y="907537"/>
                  <a:pt x="101850" y="966221"/>
                  <a:pt x="113016" y="986319"/>
                </a:cubicBezTo>
                <a:cubicBezTo>
                  <a:pt x="125009" y="1007907"/>
                  <a:pt x="132023" y="1036920"/>
                  <a:pt x="154112" y="1047964"/>
                </a:cubicBezTo>
                <a:lnTo>
                  <a:pt x="195209" y="1068512"/>
                </a:lnTo>
                <a:cubicBezTo>
                  <a:pt x="202058" y="1075362"/>
                  <a:pt x="207093" y="1084729"/>
                  <a:pt x="215757" y="1089061"/>
                </a:cubicBezTo>
                <a:cubicBezTo>
                  <a:pt x="235130" y="1098748"/>
                  <a:pt x="277402" y="1109609"/>
                  <a:pt x="277402" y="1109609"/>
                </a:cubicBezTo>
                <a:cubicBezTo>
                  <a:pt x="287676" y="1092485"/>
                  <a:pt x="300115" y="1076486"/>
                  <a:pt x="308225" y="1058238"/>
                </a:cubicBezTo>
                <a:cubicBezTo>
                  <a:pt x="313960" y="1045335"/>
                  <a:pt x="312184" y="1029772"/>
                  <a:pt x="318499" y="1017142"/>
                </a:cubicBezTo>
                <a:cubicBezTo>
                  <a:pt x="326157" y="1001826"/>
                  <a:pt x="339047" y="989744"/>
                  <a:pt x="349321" y="976045"/>
                </a:cubicBezTo>
                <a:cubicBezTo>
                  <a:pt x="352746" y="958921"/>
                  <a:pt x="355360" y="941615"/>
                  <a:pt x="359595" y="924674"/>
                </a:cubicBezTo>
                <a:cubicBezTo>
                  <a:pt x="362222" y="914168"/>
                  <a:pt x="369870" y="904682"/>
                  <a:pt x="369870" y="893852"/>
                </a:cubicBezTo>
                <a:cubicBezTo>
                  <a:pt x="369870" y="840507"/>
                  <a:pt x="355323" y="809116"/>
                  <a:pt x="339047" y="760288"/>
                </a:cubicBezTo>
                <a:cubicBezTo>
                  <a:pt x="324308" y="716071"/>
                  <a:pt x="331399" y="739969"/>
                  <a:pt x="318499" y="688368"/>
                </a:cubicBezTo>
                <a:cubicBezTo>
                  <a:pt x="305553" y="533010"/>
                  <a:pt x="301730" y="554331"/>
                  <a:pt x="318499" y="369870"/>
                </a:cubicBezTo>
                <a:cubicBezTo>
                  <a:pt x="319959" y="353812"/>
                  <a:pt x="337267" y="317868"/>
                  <a:pt x="349321" y="308225"/>
                </a:cubicBezTo>
                <a:cubicBezTo>
                  <a:pt x="357778" y="301460"/>
                  <a:pt x="369870" y="301376"/>
                  <a:pt x="380144" y="297951"/>
                </a:cubicBezTo>
                <a:cubicBezTo>
                  <a:pt x="410966" y="304800"/>
                  <a:pt x="443141" y="307165"/>
                  <a:pt x="472611" y="318499"/>
                </a:cubicBezTo>
                <a:cubicBezTo>
                  <a:pt x="484160" y="322941"/>
                  <a:pt x="522699" y="355423"/>
                  <a:pt x="534256" y="369870"/>
                </a:cubicBezTo>
                <a:cubicBezTo>
                  <a:pt x="555650" y="396613"/>
                  <a:pt x="595901" y="452063"/>
                  <a:pt x="595901" y="452063"/>
                </a:cubicBezTo>
                <a:cubicBezTo>
                  <a:pt x="600746" y="466599"/>
                  <a:pt x="616449" y="511080"/>
                  <a:pt x="616449" y="523982"/>
                </a:cubicBezTo>
                <a:cubicBezTo>
                  <a:pt x="616449" y="575467"/>
                  <a:pt x="611298" y="626865"/>
                  <a:pt x="606175" y="678094"/>
                </a:cubicBezTo>
                <a:cubicBezTo>
                  <a:pt x="604437" y="695470"/>
                  <a:pt x="598556" y="712205"/>
                  <a:pt x="595901" y="729465"/>
                </a:cubicBezTo>
                <a:cubicBezTo>
                  <a:pt x="591703" y="756755"/>
                  <a:pt x="589052" y="784260"/>
                  <a:pt x="585627" y="811658"/>
                </a:cubicBezTo>
                <a:cubicBezTo>
                  <a:pt x="589052" y="839056"/>
                  <a:pt x="585647" y="868216"/>
                  <a:pt x="595901" y="893852"/>
                </a:cubicBezTo>
                <a:cubicBezTo>
                  <a:pt x="600487" y="905317"/>
                  <a:pt x="617081" y="906686"/>
                  <a:pt x="626723" y="914400"/>
                </a:cubicBezTo>
                <a:cubicBezTo>
                  <a:pt x="647640" y="931133"/>
                  <a:pt x="652561" y="942881"/>
                  <a:pt x="667820" y="965771"/>
                </a:cubicBezTo>
                <a:cubicBezTo>
                  <a:pt x="715766" y="962346"/>
                  <a:pt x="765213" y="967882"/>
                  <a:pt x="811658" y="955497"/>
                </a:cubicBezTo>
                <a:cubicBezTo>
                  <a:pt x="822122" y="952706"/>
                  <a:pt x="820951" y="935460"/>
                  <a:pt x="821932" y="924674"/>
                </a:cubicBezTo>
                <a:cubicBezTo>
                  <a:pt x="827831" y="859782"/>
                  <a:pt x="829750" y="794578"/>
                  <a:pt x="832207" y="729465"/>
                </a:cubicBezTo>
                <a:cubicBezTo>
                  <a:pt x="846460" y="351774"/>
                  <a:pt x="813797" y="494885"/>
                  <a:pt x="852755" y="339047"/>
                </a:cubicBezTo>
                <a:cubicBezTo>
                  <a:pt x="924999" y="347074"/>
                  <a:pt x="932617" y="328428"/>
                  <a:pt x="965771" y="369870"/>
                </a:cubicBezTo>
                <a:cubicBezTo>
                  <a:pt x="973485" y="379512"/>
                  <a:pt x="979470" y="390418"/>
                  <a:pt x="986319" y="400692"/>
                </a:cubicBezTo>
                <a:cubicBezTo>
                  <a:pt x="1018438" y="529170"/>
                  <a:pt x="977388" y="369434"/>
                  <a:pt x="1006867" y="472611"/>
                </a:cubicBezTo>
                <a:cubicBezTo>
                  <a:pt x="1010746" y="486188"/>
                  <a:pt x="1013716" y="500009"/>
                  <a:pt x="1017141" y="513708"/>
                </a:cubicBezTo>
                <a:cubicBezTo>
                  <a:pt x="1020566" y="654121"/>
                  <a:pt x="1021038" y="794638"/>
                  <a:pt x="1027416" y="934948"/>
                </a:cubicBezTo>
                <a:cubicBezTo>
                  <a:pt x="1027908" y="945767"/>
                  <a:pt x="1030925" y="957314"/>
                  <a:pt x="1037690" y="965771"/>
                </a:cubicBezTo>
                <a:cubicBezTo>
                  <a:pt x="1045404" y="975413"/>
                  <a:pt x="1058870" y="978605"/>
                  <a:pt x="1068512" y="986319"/>
                </a:cubicBezTo>
                <a:cubicBezTo>
                  <a:pt x="1076076" y="992370"/>
                  <a:pt x="1080397" y="1002535"/>
                  <a:pt x="1089061" y="1006867"/>
                </a:cubicBezTo>
                <a:cubicBezTo>
                  <a:pt x="1101691" y="1013182"/>
                  <a:pt x="1116580" y="1013263"/>
                  <a:pt x="1130157" y="1017142"/>
                </a:cubicBezTo>
                <a:cubicBezTo>
                  <a:pt x="1140570" y="1020117"/>
                  <a:pt x="1150706" y="1023991"/>
                  <a:pt x="1160980" y="1027416"/>
                </a:cubicBezTo>
                <a:cubicBezTo>
                  <a:pt x="1188378" y="1018283"/>
                  <a:pt x="1202076" y="1022850"/>
                  <a:pt x="1202076" y="986319"/>
                </a:cubicBezTo>
                <a:cubicBezTo>
                  <a:pt x="1202076" y="839016"/>
                  <a:pt x="1195227" y="691793"/>
                  <a:pt x="1191802" y="544530"/>
                </a:cubicBezTo>
                <a:cubicBezTo>
                  <a:pt x="1203344" y="313688"/>
                  <a:pt x="1134209" y="323834"/>
                  <a:pt x="1325366" y="349321"/>
                </a:cubicBezTo>
                <a:cubicBezTo>
                  <a:pt x="1336101" y="350752"/>
                  <a:pt x="1345915" y="356170"/>
                  <a:pt x="1356189" y="359595"/>
                </a:cubicBezTo>
                <a:cubicBezTo>
                  <a:pt x="1373312" y="376719"/>
                  <a:pt x="1396729" y="389306"/>
                  <a:pt x="1407559" y="410966"/>
                </a:cubicBezTo>
                <a:cubicBezTo>
                  <a:pt x="1414409" y="424665"/>
                  <a:pt x="1422075" y="437985"/>
                  <a:pt x="1428108" y="452063"/>
                </a:cubicBezTo>
                <a:cubicBezTo>
                  <a:pt x="1439955" y="479706"/>
                  <a:pt x="1442626" y="504105"/>
                  <a:pt x="1448656" y="534256"/>
                </a:cubicBezTo>
                <a:cubicBezTo>
                  <a:pt x="1452081" y="599326"/>
                  <a:pt x="1458930" y="664305"/>
                  <a:pt x="1458930" y="729465"/>
                </a:cubicBezTo>
                <a:cubicBezTo>
                  <a:pt x="1458930" y="1562905"/>
                  <a:pt x="1713936" y="1485080"/>
                  <a:pt x="1407559" y="1561672"/>
                </a:cubicBezTo>
                <a:cubicBezTo>
                  <a:pt x="1404134" y="1571946"/>
                  <a:pt x="1405742" y="1585729"/>
                  <a:pt x="1397285" y="1592494"/>
                </a:cubicBezTo>
                <a:cubicBezTo>
                  <a:pt x="1386259" y="1601315"/>
                  <a:pt x="1370301" y="1602281"/>
                  <a:pt x="1356189" y="1602768"/>
                </a:cubicBezTo>
                <a:cubicBezTo>
                  <a:pt x="1270622" y="1605719"/>
                  <a:pt x="1184953" y="1602768"/>
                  <a:pt x="1099335" y="1602768"/>
                </a:cubicBezTo>
              </a:path>
            </a:pathLst>
          </a:cu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: 形状 11">
            <a:extLst>
              <a:ext uri="{FF2B5EF4-FFF2-40B4-BE49-F238E27FC236}">
                <a16:creationId xmlns:a16="http://schemas.microsoft.com/office/drawing/2014/main" id="{99DDE0D6-C5BC-4176-89B6-DDF949BEA5DE}"/>
              </a:ext>
            </a:extLst>
          </p:cNvPr>
          <p:cNvSpPr/>
          <p:nvPr/>
        </p:nvSpPr>
        <p:spPr>
          <a:xfrm>
            <a:off x="3170680" y="771640"/>
            <a:ext cx="914223" cy="1534018"/>
          </a:xfrm>
          <a:custGeom>
            <a:avLst/>
            <a:gdLst>
              <a:gd name="connsiteX0" fmla="*/ 174661 w 1558451"/>
              <a:gd name="connsiteY0" fmla="*/ 0 h 1604079"/>
              <a:gd name="connsiteX1" fmla="*/ 0 w 1558451"/>
              <a:gd name="connsiteY1" fmla="*/ 30822 h 1604079"/>
              <a:gd name="connsiteX2" fmla="*/ 10274 w 1558451"/>
              <a:gd name="connsiteY2" fmla="*/ 195209 h 1604079"/>
              <a:gd name="connsiteX3" fmla="*/ 20548 w 1558451"/>
              <a:gd name="connsiteY3" fmla="*/ 226031 h 1604079"/>
              <a:gd name="connsiteX4" fmla="*/ 30822 w 1558451"/>
              <a:gd name="connsiteY4" fmla="*/ 277402 h 1604079"/>
              <a:gd name="connsiteX5" fmla="*/ 51371 w 1558451"/>
              <a:gd name="connsiteY5" fmla="*/ 297951 h 1604079"/>
              <a:gd name="connsiteX6" fmla="*/ 82193 w 1558451"/>
              <a:gd name="connsiteY6" fmla="*/ 698643 h 1604079"/>
              <a:gd name="connsiteX7" fmla="*/ 92467 w 1558451"/>
              <a:gd name="connsiteY7" fmla="*/ 893852 h 1604079"/>
              <a:gd name="connsiteX8" fmla="*/ 113016 w 1558451"/>
              <a:gd name="connsiteY8" fmla="*/ 986319 h 1604079"/>
              <a:gd name="connsiteX9" fmla="*/ 154112 w 1558451"/>
              <a:gd name="connsiteY9" fmla="*/ 1047964 h 1604079"/>
              <a:gd name="connsiteX10" fmla="*/ 195209 w 1558451"/>
              <a:gd name="connsiteY10" fmla="*/ 1068512 h 1604079"/>
              <a:gd name="connsiteX11" fmla="*/ 215757 w 1558451"/>
              <a:gd name="connsiteY11" fmla="*/ 1089061 h 1604079"/>
              <a:gd name="connsiteX12" fmla="*/ 277402 w 1558451"/>
              <a:gd name="connsiteY12" fmla="*/ 1109609 h 1604079"/>
              <a:gd name="connsiteX13" fmla="*/ 308225 w 1558451"/>
              <a:gd name="connsiteY13" fmla="*/ 1058238 h 1604079"/>
              <a:gd name="connsiteX14" fmla="*/ 318499 w 1558451"/>
              <a:gd name="connsiteY14" fmla="*/ 1017142 h 1604079"/>
              <a:gd name="connsiteX15" fmla="*/ 349321 w 1558451"/>
              <a:gd name="connsiteY15" fmla="*/ 976045 h 1604079"/>
              <a:gd name="connsiteX16" fmla="*/ 359595 w 1558451"/>
              <a:gd name="connsiteY16" fmla="*/ 924674 h 1604079"/>
              <a:gd name="connsiteX17" fmla="*/ 369870 w 1558451"/>
              <a:gd name="connsiteY17" fmla="*/ 893852 h 1604079"/>
              <a:gd name="connsiteX18" fmla="*/ 339047 w 1558451"/>
              <a:gd name="connsiteY18" fmla="*/ 760288 h 1604079"/>
              <a:gd name="connsiteX19" fmla="*/ 318499 w 1558451"/>
              <a:gd name="connsiteY19" fmla="*/ 688368 h 1604079"/>
              <a:gd name="connsiteX20" fmla="*/ 318499 w 1558451"/>
              <a:gd name="connsiteY20" fmla="*/ 369870 h 1604079"/>
              <a:gd name="connsiteX21" fmla="*/ 349321 w 1558451"/>
              <a:gd name="connsiteY21" fmla="*/ 308225 h 1604079"/>
              <a:gd name="connsiteX22" fmla="*/ 380144 w 1558451"/>
              <a:gd name="connsiteY22" fmla="*/ 297951 h 1604079"/>
              <a:gd name="connsiteX23" fmla="*/ 472611 w 1558451"/>
              <a:gd name="connsiteY23" fmla="*/ 318499 h 1604079"/>
              <a:gd name="connsiteX24" fmla="*/ 534256 w 1558451"/>
              <a:gd name="connsiteY24" fmla="*/ 369870 h 1604079"/>
              <a:gd name="connsiteX25" fmla="*/ 595901 w 1558451"/>
              <a:gd name="connsiteY25" fmla="*/ 452063 h 1604079"/>
              <a:gd name="connsiteX26" fmla="*/ 616449 w 1558451"/>
              <a:gd name="connsiteY26" fmla="*/ 523982 h 1604079"/>
              <a:gd name="connsiteX27" fmla="*/ 606175 w 1558451"/>
              <a:gd name="connsiteY27" fmla="*/ 678094 h 1604079"/>
              <a:gd name="connsiteX28" fmla="*/ 595901 w 1558451"/>
              <a:gd name="connsiteY28" fmla="*/ 729465 h 1604079"/>
              <a:gd name="connsiteX29" fmla="*/ 585627 w 1558451"/>
              <a:gd name="connsiteY29" fmla="*/ 811658 h 1604079"/>
              <a:gd name="connsiteX30" fmla="*/ 595901 w 1558451"/>
              <a:gd name="connsiteY30" fmla="*/ 893852 h 1604079"/>
              <a:gd name="connsiteX31" fmla="*/ 626723 w 1558451"/>
              <a:gd name="connsiteY31" fmla="*/ 914400 h 1604079"/>
              <a:gd name="connsiteX32" fmla="*/ 667820 w 1558451"/>
              <a:gd name="connsiteY32" fmla="*/ 965771 h 1604079"/>
              <a:gd name="connsiteX33" fmla="*/ 811658 w 1558451"/>
              <a:gd name="connsiteY33" fmla="*/ 955497 h 1604079"/>
              <a:gd name="connsiteX34" fmla="*/ 821932 w 1558451"/>
              <a:gd name="connsiteY34" fmla="*/ 924674 h 1604079"/>
              <a:gd name="connsiteX35" fmla="*/ 832207 w 1558451"/>
              <a:gd name="connsiteY35" fmla="*/ 729465 h 1604079"/>
              <a:gd name="connsiteX36" fmla="*/ 852755 w 1558451"/>
              <a:gd name="connsiteY36" fmla="*/ 339047 h 1604079"/>
              <a:gd name="connsiteX37" fmla="*/ 965771 w 1558451"/>
              <a:gd name="connsiteY37" fmla="*/ 369870 h 1604079"/>
              <a:gd name="connsiteX38" fmla="*/ 986319 w 1558451"/>
              <a:gd name="connsiteY38" fmla="*/ 400692 h 1604079"/>
              <a:gd name="connsiteX39" fmla="*/ 1006867 w 1558451"/>
              <a:gd name="connsiteY39" fmla="*/ 472611 h 1604079"/>
              <a:gd name="connsiteX40" fmla="*/ 1017141 w 1558451"/>
              <a:gd name="connsiteY40" fmla="*/ 513708 h 1604079"/>
              <a:gd name="connsiteX41" fmla="*/ 1027416 w 1558451"/>
              <a:gd name="connsiteY41" fmla="*/ 934948 h 1604079"/>
              <a:gd name="connsiteX42" fmla="*/ 1037690 w 1558451"/>
              <a:gd name="connsiteY42" fmla="*/ 965771 h 1604079"/>
              <a:gd name="connsiteX43" fmla="*/ 1068512 w 1558451"/>
              <a:gd name="connsiteY43" fmla="*/ 986319 h 1604079"/>
              <a:gd name="connsiteX44" fmla="*/ 1089061 w 1558451"/>
              <a:gd name="connsiteY44" fmla="*/ 1006867 h 1604079"/>
              <a:gd name="connsiteX45" fmla="*/ 1130157 w 1558451"/>
              <a:gd name="connsiteY45" fmla="*/ 1017142 h 1604079"/>
              <a:gd name="connsiteX46" fmla="*/ 1160980 w 1558451"/>
              <a:gd name="connsiteY46" fmla="*/ 1027416 h 1604079"/>
              <a:gd name="connsiteX47" fmla="*/ 1202076 w 1558451"/>
              <a:gd name="connsiteY47" fmla="*/ 986319 h 1604079"/>
              <a:gd name="connsiteX48" fmla="*/ 1191802 w 1558451"/>
              <a:gd name="connsiteY48" fmla="*/ 544530 h 1604079"/>
              <a:gd name="connsiteX49" fmla="*/ 1325366 w 1558451"/>
              <a:gd name="connsiteY49" fmla="*/ 349321 h 1604079"/>
              <a:gd name="connsiteX50" fmla="*/ 1356189 w 1558451"/>
              <a:gd name="connsiteY50" fmla="*/ 359595 h 1604079"/>
              <a:gd name="connsiteX51" fmla="*/ 1407559 w 1558451"/>
              <a:gd name="connsiteY51" fmla="*/ 410966 h 1604079"/>
              <a:gd name="connsiteX52" fmla="*/ 1428108 w 1558451"/>
              <a:gd name="connsiteY52" fmla="*/ 452063 h 1604079"/>
              <a:gd name="connsiteX53" fmla="*/ 1448656 w 1558451"/>
              <a:gd name="connsiteY53" fmla="*/ 534256 h 1604079"/>
              <a:gd name="connsiteX54" fmla="*/ 1458930 w 1558451"/>
              <a:gd name="connsiteY54" fmla="*/ 729465 h 1604079"/>
              <a:gd name="connsiteX55" fmla="*/ 1407559 w 1558451"/>
              <a:gd name="connsiteY55" fmla="*/ 1561672 h 1604079"/>
              <a:gd name="connsiteX56" fmla="*/ 1397285 w 1558451"/>
              <a:gd name="connsiteY56" fmla="*/ 1592494 h 1604079"/>
              <a:gd name="connsiteX57" fmla="*/ 1356189 w 1558451"/>
              <a:gd name="connsiteY57" fmla="*/ 1602768 h 1604079"/>
              <a:gd name="connsiteX58" fmla="*/ 1099335 w 1558451"/>
              <a:gd name="connsiteY58" fmla="*/ 1602768 h 1604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558451" h="1604079">
                <a:moveTo>
                  <a:pt x="174661" y="0"/>
                </a:moveTo>
                <a:cubicBezTo>
                  <a:pt x="48173" y="25297"/>
                  <a:pt x="106494" y="15609"/>
                  <a:pt x="0" y="30822"/>
                </a:cubicBezTo>
                <a:cubicBezTo>
                  <a:pt x="3425" y="85618"/>
                  <a:pt x="4527" y="140608"/>
                  <a:pt x="10274" y="195209"/>
                </a:cubicBezTo>
                <a:cubicBezTo>
                  <a:pt x="11408" y="205979"/>
                  <a:pt x="17921" y="215525"/>
                  <a:pt x="20548" y="226031"/>
                </a:cubicBezTo>
                <a:cubicBezTo>
                  <a:pt x="24783" y="242972"/>
                  <a:pt x="23943" y="261351"/>
                  <a:pt x="30822" y="277402"/>
                </a:cubicBezTo>
                <a:cubicBezTo>
                  <a:pt x="34638" y="286306"/>
                  <a:pt x="44521" y="291101"/>
                  <a:pt x="51371" y="297951"/>
                </a:cubicBezTo>
                <a:cubicBezTo>
                  <a:pt x="108311" y="468772"/>
                  <a:pt x="67936" y="327966"/>
                  <a:pt x="82193" y="698643"/>
                </a:cubicBezTo>
                <a:cubicBezTo>
                  <a:pt x="84697" y="763755"/>
                  <a:pt x="87271" y="828900"/>
                  <a:pt x="92467" y="893852"/>
                </a:cubicBezTo>
                <a:cubicBezTo>
                  <a:pt x="93562" y="907537"/>
                  <a:pt x="101850" y="966221"/>
                  <a:pt x="113016" y="986319"/>
                </a:cubicBezTo>
                <a:cubicBezTo>
                  <a:pt x="125009" y="1007907"/>
                  <a:pt x="132023" y="1036920"/>
                  <a:pt x="154112" y="1047964"/>
                </a:cubicBezTo>
                <a:lnTo>
                  <a:pt x="195209" y="1068512"/>
                </a:lnTo>
                <a:cubicBezTo>
                  <a:pt x="202058" y="1075362"/>
                  <a:pt x="207093" y="1084729"/>
                  <a:pt x="215757" y="1089061"/>
                </a:cubicBezTo>
                <a:cubicBezTo>
                  <a:pt x="235130" y="1098748"/>
                  <a:pt x="277402" y="1109609"/>
                  <a:pt x="277402" y="1109609"/>
                </a:cubicBezTo>
                <a:cubicBezTo>
                  <a:pt x="287676" y="1092485"/>
                  <a:pt x="300115" y="1076486"/>
                  <a:pt x="308225" y="1058238"/>
                </a:cubicBezTo>
                <a:cubicBezTo>
                  <a:pt x="313960" y="1045335"/>
                  <a:pt x="312184" y="1029772"/>
                  <a:pt x="318499" y="1017142"/>
                </a:cubicBezTo>
                <a:cubicBezTo>
                  <a:pt x="326157" y="1001826"/>
                  <a:pt x="339047" y="989744"/>
                  <a:pt x="349321" y="976045"/>
                </a:cubicBezTo>
                <a:cubicBezTo>
                  <a:pt x="352746" y="958921"/>
                  <a:pt x="355360" y="941615"/>
                  <a:pt x="359595" y="924674"/>
                </a:cubicBezTo>
                <a:cubicBezTo>
                  <a:pt x="362222" y="914168"/>
                  <a:pt x="369870" y="904682"/>
                  <a:pt x="369870" y="893852"/>
                </a:cubicBezTo>
                <a:cubicBezTo>
                  <a:pt x="369870" y="840507"/>
                  <a:pt x="355323" y="809116"/>
                  <a:pt x="339047" y="760288"/>
                </a:cubicBezTo>
                <a:cubicBezTo>
                  <a:pt x="324308" y="716071"/>
                  <a:pt x="331399" y="739969"/>
                  <a:pt x="318499" y="688368"/>
                </a:cubicBezTo>
                <a:cubicBezTo>
                  <a:pt x="305553" y="533010"/>
                  <a:pt x="301730" y="554331"/>
                  <a:pt x="318499" y="369870"/>
                </a:cubicBezTo>
                <a:cubicBezTo>
                  <a:pt x="319959" y="353812"/>
                  <a:pt x="337267" y="317868"/>
                  <a:pt x="349321" y="308225"/>
                </a:cubicBezTo>
                <a:cubicBezTo>
                  <a:pt x="357778" y="301460"/>
                  <a:pt x="369870" y="301376"/>
                  <a:pt x="380144" y="297951"/>
                </a:cubicBezTo>
                <a:cubicBezTo>
                  <a:pt x="410966" y="304800"/>
                  <a:pt x="443141" y="307165"/>
                  <a:pt x="472611" y="318499"/>
                </a:cubicBezTo>
                <a:cubicBezTo>
                  <a:pt x="484160" y="322941"/>
                  <a:pt x="522699" y="355423"/>
                  <a:pt x="534256" y="369870"/>
                </a:cubicBezTo>
                <a:cubicBezTo>
                  <a:pt x="555650" y="396613"/>
                  <a:pt x="595901" y="452063"/>
                  <a:pt x="595901" y="452063"/>
                </a:cubicBezTo>
                <a:cubicBezTo>
                  <a:pt x="600746" y="466599"/>
                  <a:pt x="616449" y="511080"/>
                  <a:pt x="616449" y="523982"/>
                </a:cubicBezTo>
                <a:cubicBezTo>
                  <a:pt x="616449" y="575467"/>
                  <a:pt x="611298" y="626865"/>
                  <a:pt x="606175" y="678094"/>
                </a:cubicBezTo>
                <a:cubicBezTo>
                  <a:pt x="604437" y="695470"/>
                  <a:pt x="598556" y="712205"/>
                  <a:pt x="595901" y="729465"/>
                </a:cubicBezTo>
                <a:cubicBezTo>
                  <a:pt x="591703" y="756755"/>
                  <a:pt x="589052" y="784260"/>
                  <a:pt x="585627" y="811658"/>
                </a:cubicBezTo>
                <a:cubicBezTo>
                  <a:pt x="589052" y="839056"/>
                  <a:pt x="585647" y="868216"/>
                  <a:pt x="595901" y="893852"/>
                </a:cubicBezTo>
                <a:cubicBezTo>
                  <a:pt x="600487" y="905317"/>
                  <a:pt x="617081" y="906686"/>
                  <a:pt x="626723" y="914400"/>
                </a:cubicBezTo>
                <a:cubicBezTo>
                  <a:pt x="647640" y="931133"/>
                  <a:pt x="652561" y="942881"/>
                  <a:pt x="667820" y="965771"/>
                </a:cubicBezTo>
                <a:cubicBezTo>
                  <a:pt x="715766" y="962346"/>
                  <a:pt x="765213" y="967882"/>
                  <a:pt x="811658" y="955497"/>
                </a:cubicBezTo>
                <a:cubicBezTo>
                  <a:pt x="822122" y="952706"/>
                  <a:pt x="820951" y="935460"/>
                  <a:pt x="821932" y="924674"/>
                </a:cubicBezTo>
                <a:cubicBezTo>
                  <a:pt x="827831" y="859782"/>
                  <a:pt x="829750" y="794578"/>
                  <a:pt x="832207" y="729465"/>
                </a:cubicBezTo>
                <a:cubicBezTo>
                  <a:pt x="846460" y="351774"/>
                  <a:pt x="813797" y="494885"/>
                  <a:pt x="852755" y="339047"/>
                </a:cubicBezTo>
                <a:cubicBezTo>
                  <a:pt x="924999" y="347074"/>
                  <a:pt x="932617" y="328428"/>
                  <a:pt x="965771" y="369870"/>
                </a:cubicBezTo>
                <a:cubicBezTo>
                  <a:pt x="973485" y="379512"/>
                  <a:pt x="979470" y="390418"/>
                  <a:pt x="986319" y="400692"/>
                </a:cubicBezTo>
                <a:cubicBezTo>
                  <a:pt x="1018438" y="529170"/>
                  <a:pt x="977388" y="369434"/>
                  <a:pt x="1006867" y="472611"/>
                </a:cubicBezTo>
                <a:cubicBezTo>
                  <a:pt x="1010746" y="486188"/>
                  <a:pt x="1013716" y="500009"/>
                  <a:pt x="1017141" y="513708"/>
                </a:cubicBezTo>
                <a:cubicBezTo>
                  <a:pt x="1020566" y="654121"/>
                  <a:pt x="1021038" y="794638"/>
                  <a:pt x="1027416" y="934948"/>
                </a:cubicBezTo>
                <a:cubicBezTo>
                  <a:pt x="1027908" y="945767"/>
                  <a:pt x="1030925" y="957314"/>
                  <a:pt x="1037690" y="965771"/>
                </a:cubicBezTo>
                <a:cubicBezTo>
                  <a:pt x="1045404" y="975413"/>
                  <a:pt x="1058870" y="978605"/>
                  <a:pt x="1068512" y="986319"/>
                </a:cubicBezTo>
                <a:cubicBezTo>
                  <a:pt x="1076076" y="992370"/>
                  <a:pt x="1080397" y="1002535"/>
                  <a:pt x="1089061" y="1006867"/>
                </a:cubicBezTo>
                <a:cubicBezTo>
                  <a:pt x="1101691" y="1013182"/>
                  <a:pt x="1116580" y="1013263"/>
                  <a:pt x="1130157" y="1017142"/>
                </a:cubicBezTo>
                <a:cubicBezTo>
                  <a:pt x="1140570" y="1020117"/>
                  <a:pt x="1150706" y="1023991"/>
                  <a:pt x="1160980" y="1027416"/>
                </a:cubicBezTo>
                <a:cubicBezTo>
                  <a:pt x="1188378" y="1018283"/>
                  <a:pt x="1202076" y="1022850"/>
                  <a:pt x="1202076" y="986319"/>
                </a:cubicBezTo>
                <a:cubicBezTo>
                  <a:pt x="1202076" y="839016"/>
                  <a:pt x="1195227" y="691793"/>
                  <a:pt x="1191802" y="544530"/>
                </a:cubicBezTo>
                <a:cubicBezTo>
                  <a:pt x="1203344" y="313688"/>
                  <a:pt x="1134209" y="323834"/>
                  <a:pt x="1325366" y="349321"/>
                </a:cubicBezTo>
                <a:cubicBezTo>
                  <a:pt x="1336101" y="350752"/>
                  <a:pt x="1345915" y="356170"/>
                  <a:pt x="1356189" y="359595"/>
                </a:cubicBezTo>
                <a:cubicBezTo>
                  <a:pt x="1373312" y="376719"/>
                  <a:pt x="1396729" y="389306"/>
                  <a:pt x="1407559" y="410966"/>
                </a:cubicBezTo>
                <a:cubicBezTo>
                  <a:pt x="1414409" y="424665"/>
                  <a:pt x="1422075" y="437985"/>
                  <a:pt x="1428108" y="452063"/>
                </a:cubicBezTo>
                <a:cubicBezTo>
                  <a:pt x="1439955" y="479706"/>
                  <a:pt x="1442626" y="504105"/>
                  <a:pt x="1448656" y="534256"/>
                </a:cubicBezTo>
                <a:cubicBezTo>
                  <a:pt x="1452081" y="599326"/>
                  <a:pt x="1458930" y="664305"/>
                  <a:pt x="1458930" y="729465"/>
                </a:cubicBezTo>
                <a:cubicBezTo>
                  <a:pt x="1458930" y="1562905"/>
                  <a:pt x="1713936" y="1485080"/>
                  <a:pt x="1407559" y="1561672"/>
                </a:cubicBezTo>
                <a:cubicBezTo>
                  <a:pt x="1404134" y="1571946"/>
                  <a:pt x="1405742" y="1585729"/>
                  <a:pt x="1397285" y="1592494"/>
                </a:cubicBezTo>
                <a:cubicBezTo>
                  <a:pt x="1386259" y="1601315"/>
                  <a:pt x="1370301" y="1602281"/>
                  <a:pt x="1356189" y="1602768"/>
                </a:cubicBezTo>
                <a:cubicBezTo>
                  <a:pt x="1270622" y="1605719"/>
                  <a:pt x="1184953" y="1602768"/>
                  <a:pt x="1099335" y="1602768"/>
                </a:cubicBezTo>
              </a:path>
            </a:pathLst>
          </a:cu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: 形状 12">
            <a:extLst>
              <a:ext uri="{FF2B5EF4-FFF2-40B4-BE49-F238E27FC236}">
                <a16:creationId xmlns:a16="http://schemas.microsoft.com/office/drawing/2014/main" id="{020D950D-558F-4F14-BA15-14C57944108E}"/>
              </a:ext>
            </a:extLst>
          </p:cNvPr>
          <p:cNvSpPr/>
          <p:nvPr/>
        </p:nvSpPr>
        <p:spPr>
          <a:xfrm>
            <a:off x="4650425" y="771640"/>
            <a:ext cx="790933" cy="1534018"/>
          </a:xfrm>
          <a:custGeom>
            <a:avLst/>
            <a:gdLst>
              <a:gd name="connsiteX0" fmla="*/ 174661 w 1558451"/>
              <a:gd name="connsiteY0" fmla="*/ 0 h 1604079"/>
              <a:gd name="connsiteX1" fmla="*/ 0 w 1558451"/>
              <a:gd name="connsiteY1" fmla="*/ 30822 h 1604079"/>
              <a:gd name="connsiteX2" fmla="*/ 10274 w 1558451"/>
              <a:gd name="connsiteY2" fmla="*/ 195209 h 1604079"/>
              <a:gd name="connsiteX3" fmla="*/ 20548 w 1558451"/>
              <a:gd name="connsiteY3" fmla="*/ 226031 h 1604079"/>
              <a:gd name="connsiteX4" fmla="*/ 30822 w 1558451"/>
              <a:gd name="connsiteY4" fmla="*/ 277402 h 1604079"/>
              <a:gd name="connsiteX5" fmla="*/ 51371 w 1558451"/>
              <a:gd name="connsiteY5" fmla="*/ 297951 h 1604079"/>
              <a:gd name="connsiteX6" fmla="*/ 82193 w 1558451"/>
              <a:gd name="connsiteY6" fmla="*/ 698643 h 1604079"/>
              <a:gd name="connsiteX7" fmla="*/ 92467 w 1558451"/>
              <a:gd name="connsiteY7" fmla="*/ 893852 h 1604079"/>
              <a:gd name="connsiteX8" fmla="*/ 113016 w 1558451"/>
              <a:gd name="connsiteY8" fmla="*/ 986319 h 1604079"/>
              <a:gd name="connsiteX9" fmla="*/ 154112 w 1558451"/>
              <a:gd name="connsiteY9" fmla="*/ 1047964 h 1604079"/>
              <a:gd name="connsiteX10" fmla="*/ 195209 w 1558451"/>
              <a:gd name="connsiteY10" fmla="*/ 1068512 h 1604079"/>
              <a:gd name="connsiteX11" fmla="*/ 215757 w 1558451"/>
              <a:gd name="connsiteY11" fmla="*/ 1089061 h 1604079"/>
              <a:gd name="connsiteX12" fmla="*/ 277402 w 1558451"/>
              <a:gd name="connsiteY12" fmla="*/ 1109609 h 1604079"/>
              <a:gd name="connsiteX13" fmla="*/ 308225 w 1558451"/>
              <a:gd name="connsiteY13" fmla="*/ 1058238 h 1604079"/>
              <a:gd name="connsiteX14" fmla="*/ 318499 w 1558451"/>
              <a:gd name="connsiteY14" fmla="*/ 1017142 h 1604079"/>
              <a:gd name="connsiteX15" fmla="*/ 349321 w 1558451"/>
              <a:gd name="connsiteY15" fmla="*/ 976045 h 1604079"/>
              <a:gd name="connsiteX16" fmla="*/ 359595 w 1558451"/>
              <a:gd name="connsiteY16" fmla="*/ 924674 h 1604079"/>
              <a:gd name="connsiteX17" fmla="*/ 369870 w 1558451"/>
              <a:gd name="connsiteY17" fmla="*/ 893852 h 1604079"/>
              <a:gd name="connsiteX18" fmla="*/ 339047 w 1558451"/>
              <a:gd name="connsiteY18" fmla="*/ 760288 h 1604079"/>
              <a:gd name="connsiteX19" fmla="*/ 318499 w 1558451"/>
              <a:gd name="connsiteY19" fmla="*/ 688368 h 1604079"/>
              <a:gd name="connsiteX20" fmla="*/ 318499 w 1558451"/>
              <a:gd name="connsiteY20" fmla="*/ 369870 h 1604079"/>
              <a:gd name="connsiteX21" fmla="*/ 349321 w 1558451"/>
              <a:gd name="connsiteY21" fmla="*/ 308225 h 1604079"/>
              <a:gd name="connsiteX22" fmla="*/ 380144 w 1558451"/>
              <a:gd name="connsiteY22" fmla="*/ 297951 h 1604079"/>
              <a:gd name="connsiteX23" fmla="*/ 472611 w 1558451"/>
              <a:gd name="connsiteY23" fmla="*/ 318499 h 1604079"/>
              <a:gd name="connsiteX24" fmla="*/ 534256 w 1558451"/>
              <a:gd name="connsiteY24" fmla="*/ 369870 h 1604079"/>
              <a:gd name="connsiteX25" fmla="*/ 595901 w 1558451"/>
              <a:gd name="connsiteY25" fmla="*/ 452063 h 1604079"/>
              <a:gd name="connsiteX26" fmla="*/ 616449 w 1558451"/>
              <a:gd name="connsiteY26" fmla="*/ 523982 h 1604079"/>
              <a:gd name="connsiteX27" fmla="*/ 606175 w 1558451"/>
              <a:gd name="connsiteY27" fmla="*/ 678094 h 1604079"/>
              <a:gd name="connsiteX28" fmla="*/ 595901 w 1558451"/>
              <a:gd name="connsiteY28" fmla="*/ 729465 h 1604079"/>
              <a:gd name="connsiteX29" fmla="*/ 585627 w 1558451"/>
              <a:gd name="connsiteY29" fmla="*/ 811658 h 1604079"/>
              <a:gd name="connsiteX30" fmla="*/ 595901 w 1558451"/>
              <a:gd name="connsiteY30" fmla="*/ 893852 h 1604079"/>
              <a:gd name="connsiteX31" fmla="*/ 626723 w 1558451"/>
              <a:gd name="connsiteY31" fmla="*/ 914400 h 1604079"/>
              <a:gd name="connsiteX32" fmla="*/ 667820 w 1558451"/>
              <a:gd name="connsiteY32" fmla="*/ 965771 h 1604079"/>
              <a:gd name="connsiteX33" fmla="*/ 811658 w 1558451"/>
              <a:gd name="connsiteY33" fmla="*/ 955497 h 1604079"/>
              <a:gd name="connsiteX34" fmla="*/ 821932 w 1558451"/>
              <a:gd name="connsiteY34" fmla="*/ 924674 h 1604079"/>
              <a:gd name="connsiteX35" fmla="*/ 832207 w 1558451"/>
              <a:gd name="connsiteY35" fmla="*/ 729465 h 1604079"/>
              <a:gd name="connsiteX36" fmla="*/ 852755 w 1558451"/>
              <a:gd name="connsiteY36" fmla="*/ 339047 h 1604079"/>
              <a:gd name="connsiteX37" fmla="*/ 965771 w 1558451"/>
              <a:gd name="connsiteY37" fmla="*/ 369870 h 1604079"/>
              <a:gd name="connsiteX38" fmla="*/ 986319 w 1558451"/>
              <a:gd name="connsiteY38" fmla="*/ 400692 h 1604079"/>
              <a:gd name="connsiteX39" fmla="*/ 1006867 w 1558451"/>
              <a:gd name="connsiteY39" fmla="*/ 472611 h 1604079"/>
              <a:gd name="connsiteX40" fmla="*/ 1017141 w 1558451"/>
              <a:gd name="connsiteY40" fmla="*/ 513708 h 1604079"/>
              <a:gd name="connsiteX41" fmla="*/ 1027416 w 1558451"/>
              <a:gd name="connsiteY41" fmla="*/ 934948 h 1604079"/>
              <a:gd name="connsiteX42" fmla="*/ 1037690 w 1558451"/>
              <a:gd name="connsiteY42" fmla="*/ 965771 h 1604079"/>
              <a:gd name="connsiteX43" fmla="*/ 1068512 w 1558451"/>
              <a:gd name="connsiteY43" fmla="*/ 986319 h 1604079"/>
              <a:gd name="connsiteX44" fmla="*/ 1089061 w 1558451"/>
              <a:gd name="connsiteY44" fmla="*/ 1006867 h 1604079"/>
              <a:gd name="connsiteX45" fmla="*/ 1130157 w 1558451"/>
              <a:gd name="connsiteY45" fmla="*/ 1017142 h 1604079"/>
              <a:gd name="connsiteX46" fmla="*/ 1160980 w 1558451"/>
              <a:gd name="connsiteY46" fmla="*/ 1027416 h 1604079"/>
              <a:gd name="connsiteX47" fmla="*/ 1202076 w 1558451"/>
              <a:gd name="connsiteY47" fmla="*/ 986319 h 1604079"/>
              <a:gd name="connsiteX48" fmla="*/ 1191802 w 1558451"/>
              <a:gd name="connsiteY48" fmla="*/ 544530 h 1604079"/>
              <a:gd name="connsiteX49" fmla="*/ 1325366 w 1558451"/>
              <a:gd name="connsiteY49" fmla="*/ 349321 h 1604079"/>
              <a:gd name="connsiteX50" fmla="*/ 1356189 w 1558451"/>
              <a:gd name="connsiteY50" fmla="*/ 359595 h 1604079"/>
              <a:gd name="connsiteX51" fmla="*/ 1407559 w 1558451"/>
              <a:gd name="connsiteY51" fmla="*/ 410966 h 1604079"/>
              <a:gd name="connsiteX52" fmla="*/ 1428108 w 1558451"/>
              <a:gd name="connsiteY52" fmla="*/ 452063 h 1604079"/>
              <a:gd name="connsiteX53" fmla="*/ 1448656 w 1558451"/>
              <a:gd name="connsiteY53" fmla="*/ 534256 h 1604079"/>
              <a:gd name="connsiteX54" fmla="*/ 1458930 w 1558451"/>
              <a:gd name="connsiteY54" fmla="*/ 729465 h 1604079"/>
              <a:gd name="connsiteX55" fmla="*/ 1407559 w 1558451"/>
              <a:gd name="connsiteY55" fmla="*/ 1561672 h 1604079"/>
              <a:gd name="connsiteX56" fmla="*/ 1397285 w 1558451"/>
              <a:gd name="connsiteY56" fmla="*/ 1592494 h 1604079"/>
              <a:gd name="connsiteX57" fmla="*/ 1356189 w 1558451"/>
              <a:gd name="connsiteY57" fmla="*/ 1602768 h 1604079"/>
              <a:gd name="connsiteX58" fmla="*/ 1099335 w 1558451"/>
              <a:gd name="connsiteY58" fmla="*/ 1602768 h 1604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558451" h="1604079">
                <a:moveTo>
                  <a:pt x="174661" y="0"/>
                </a:moveTo>
                <a:cubicBezTo>
                  <a:pt x="48173" y="25297"/>
                  <a:pt x="106494" y="15609"/>
                  <a:pt x="0" y="30822"/>
                </a:cubicBezTo>
                <a:cubicBezTo>
                  <a:pt x="3425" y="85618"/>
                  <a:pt x="4527" y="140608"/>
                  <a:pt x="10274" y="195209"/>
                </a:cubicBezTo>
                <a:cubicBezTo>
                  <a:pt x="11408" y="205979"/>
                  <a:pt x="17921" y="215525"/>
                  <a:pt x="20548" y="226031"/>
                </a:cubicBezTo>
                <a:cubicBezTo>
                  <a:pt x="24783" y="242972"/>
                  <a:pt x="23943" y="261351"/>
                  <a:pt x="30822" y="277402"/>
                </a:cubicBezTo>
                <a:cubicBezTo>
                  <a:pt x="34638" y="286306"/>
                  <a:pt x="44521" y="291101"/>
                  <a:pt x="51371" y="297951"/>
                </a:cubicBezTo>
                <a:cubicBezTo>
                  <a:pt x="108311" y="468772"/>
                  <a:pt x="67936" y="327966"/>
                  <a:pt x="82193" y="698643"/>
                </a:cubicBezTo>
                <a:cubicBezTo>
                  <a:pt x="84697" y="763755"/>
                  <a:pt x="87271" y="828900"/>
                  <a:pt x="92467" y="893852"/>
                </a:cubicBezTo>
                <a:cubicBezTo>
                  <a:pt x="93562" y="907537"/>
                  <a:pt x="101850" y="966221"/>
                  <a:pt x="113016" y="986319"/>
                </a:cubicBezTo>
                <a:cubicBezTo>
                  <a:pt x="125009" y="1007907"/>
                  <a:pt x="132023" y="1036920"/>
                  <a:pt x="154112" y="1047964"/>
                </a:cubicBezTo>
                <a:lnTo>
                  <a:pt x="195209" y="1068512"/>
                </a:lnTo>
                <a:cubicBezTo>
                  <a:pt x="202058" y="1075362"/>
                  <a:pt x="207093" y="1084729"/>
                  <a:pt x="215757" y="1089061"/>
                </a:cubicBezTo>
                <a:cubicBezTo>
                  <a:pt x="235130" y="1098748"/>
                  <a:pt x="277402" y="1109609"/>
                  <a:pt x="277402" y="1109609"/>
                </a:cubicBezTo>
                <a:cubicBezTo>
                  <a:pt x="287676" y="1092485"/>
                  <a:pt x="300115" y="1076486"/>
                  <a:pt x="308225" y="1058238"/>
                </a:cubicBezTo>
                <a:cubicBezTo>
                  <a:pt x="313960" y="1045335"/>
                  <a:pt x="312184" y="1029772"/>
                  <a:pt x="318499" y="1017142"/>
                </a:cubicBezTo>
                <a:cubicBezTo>
                  <a:pt x="326157" y="1001826"/>
                  <a:pt x="339047" y="989744"/>
                  <a:pt x="349321" y="976045"/>
                </a:cubicBezTo>
                <a:cubicBezTo>
                  <a:pt x="352746" y="958921"/>
                  <a:pt x="355360" y="941615"/>
                  <a:pt x="359595" y="924674"/>
                </a:cubicBezTo>
                <a:cubicBezTo>
                  <a:pt x="362222" y="914168"/>
                  <a:pt x="369870" y="904682"/>
                  <a:pt x="369870" y="893852"/>
                </a:cubicBezTo>
                <a:cubicBezTo>
                  <a:pt x="369870" y="840507"/>
                  <a:pt x="355323" y="809116"/>
                  <a:pt x="339047" y="760288"/>
                </a:cubicBezTo>
                <a:cubicBezTo>
                  <a:pt x="324308" y="716071"/>
                  <a:pt x="331399" y="739969"/>
                  <a:pt x="318499" y="688368"/>
                </a:cubicBezTo>
                <a:cubicBezTo>
                  <a:pt x="305553" y="533010"/>
                  <a:pt x="301730" y="554331"/>
                  <a:pt x="318499" y="369870"/>
                </a:cubicBezTo>
                <a:cubicBezTo>
                  <a:pt x="319959" y="353812"/>
                  <a:pt x="337267" y="317868"/>
                  <a:pt x="349321" y="308225"/>
                </a:cubicBezTo>
                <a:cubicBezTo>
                  <a:pt x="357778" y="301460"/>
                  <a:pt x="369870" y="301376"/>
                  <a:pt x="380144" y="297951"/>
                </a:cubicBezTo>
                <a:cubicBezTo>
                  <a:pt x="410966" y="304800"/>
                  <a:pt x="443141" y="307165"/>
                  <a:pt x="472611" y="318499"/>
                </a:cubicBezTo>
                <a:cubicBezTo>
                  <a:pt x="484160" y="322941"/>
                  <a:pt x="522699" y="355423"/>
                  <a:pt x="534256" y="369870"/>
                </a:cubicBezTo>
                <a:cubicBezTo>
                  <a:pt x="555650" y="396613"/>
                  <a:pt x="595901" y="452063"/>
                  <a:pt x="595901" y="452063"/>
                </a:cubicBezTo>
                <a:cubicBezTo>
                  <a:pt x="600746" y="466599"/>
                  <a:pt x="616449" y="511080"/>
                  <a:pt x="616449" y="523982"/>
                </a:cubicBezTo>
                <a:cubicBezTo>
                  <a:pt x="616449" y="575467"/>
                  <a:pt x="611298" y="626865"/>
                  <a:pt x="606175" y="678094"/>
                </a:cubicBezTo>
                <a:cubicBezTo>
                  <a:pt x="604437" y="695470"/>
                  <a:pt x="598556" y="712205"/>
                  <a:pt x="595901" y="729465"/>
                </a:cubicBezTo>
                <a:cubicBezTo>
                  <a:pt x="591703" y="756755"/>
                  <a:pt x="589052" y="784260"/>
                  <a:pt x="585627" y="811658"/>
                </a:cubicBezTo>
                <a:cubicBezTo>
                  <a:pt x="589052" y="839056"/>
                  <a:pt x="585647" y="868216"/>
                  <a:pt x="595901" y="893852"/>
                </a:cubicBezTo>
                <a:cubicBezTo>
                  <a:pt x="600487" y="905317"/>
                  <a:pt x="617081" y="906686"/>
                  <a:pt x="626723" y="914400"/>
                </a:cubicBezTo>
                <a:cubicBezTo>
                  <a:pt x="647640" y="931133"/>
                  <a:pt x="652561" y="942881"/>
                  <a:pt x="667820" y="965771"/>
                </a:cubicBezTo>
                <a:cubicBezTo>
                  <a:pt x="715766" y="962346"/>
                  <a:pt x="765213" y="967882"/>
                  <a:pt x="811658" y="955497"/>
                </a:cubicBezTo>
                <a:cubicBezTo>
                  <a:pt x="822122" y="952706"/>
                  <a:pt x="820951" y="935460"/>
                  <a:pt x="821932" y="924674"/>
                </a:cubicBezTo>
                <a:cubicBezTo>
                  <a:pt x="827831" y="859782"/>
                  <a:pt x="829750" y="794578"/>
                  <a:pt x="832207" y="729465"/>
                </a:cubicBezTo>
                <a:cubicBezTo>
                  <a:pt x="846460" y="351774"/>
                  <a:pt x="813797" y="494885"/>
                  <a:pt x="852755" y="339047"/>
                </a:cubicBezTo>
                <a:cubicBezTo>
                  <a:pt x="924999" y="347074"/>
                  <a:pt x="932617" y="328428"/>
                  <a:pt x="965771" y="369870"/>
                </a:cubicBezTo>
                <a:cubicBezTo>
                  <a:pt x="973485" y="379512"/>
                  <a:pt x="979470" y="390418"/>
                  <a:pt x="986319" y="400692"/>
                </a:cubicBezTo>
                <a:cubicBezTo>
                  <a:pt x="1018438" y="529170"/>
                  <a:pt x="977388" y="369434"/>
                  <a:pt x="1006867" y="472611"/>
                </a:cubicBezTo>
                <a:cubicBezTo>
                  <a:pt x="1010746" y="486188"/>
                  <a:pt x="1013716" y="500009"/>
                  <a:pt x="1017141" y="513708"/>
                </a:cubicBezTo>
                <a:cubicBezTo>
                  <a:pt x="1020566" y="654121"/>
                  <a:pt x="1021038" y="794638"/>
                  <a:pt x="1027416" y="934948"/>
                </a:cubicBezTo>
                <a:cubicBezTo>
                  <a:pt x="1027908" y="945767"/>
                  <a:pt x="1030925" y="957314"/>
                  <a:pt x="1037690" y="965771"/>
                </a:cubicBezTo>
                <a:cubicBezTo>
                  <a:pt x="1045404" y="975413"/>
                  <a:pt x="1058870" y="978605"/>
                  <a:pt x="1068512" y="986319"/>
                </a:cubicBezTo>
                <a:cubicBezTo>
                  <a:pt x="1076076" y="992370"/>
                  <a:pt x="1080397" y="1002535"/>
                  <a:pt x="1089061" y="1006867"/>
                </a:cubicBezTo>
                <a:cubicBezTo>
                  <a:pt x="1101691" y="1013182"/>
                  <a:pt x="1116580" y="1013263"/>
                  <a:pt x="1130157" y="1017142"/>
                </a:cubicBezTo>
                <a:cubicBezTo>
                  <a:pt x="1140570" y="1020117"/>
                  <a:pt x="1150706" y="1023991"/>
                  <a:pt x="1160980" y="1027416"/>
                </a:cubicBezTo>
                <a:cubicBezTo>
                  <a:pt x="1188378" y="1018283"/>
                  <a:pt x="1202076" y="1022850"/>
                  <a:pt x="1202076" y="986319"/>
                </a:cubicBezTo>
                <a:cubicBezTo>
                  <a:pt x="1202076" y="839016"/>
                  <a:pt x="1195227" y="691793"/>
                  <a:pt x="1191802" y="544530"/>
                </a:cubicBezTo>
                <a:cubicBezTo>
                  <a:pt x="1203344" y="313688"/>
                  <a:pt x="1134209" y="323834"/>
                  <a:pt x="1325366" y="349321"/>
                </a:cubicBezTo>
                <a:cubicBezTo>
                  <a:pt x="1336101" y="350752"/>
                  <a:pt x="1345915" y="356170"/>
                  <a:pt x="1356189" y="359595"/>
                </a:cubicBezTo>
                <a:cubicBezTo>
                  <a:pt x="1373312" y="376719"/>
                  <a:pt x="1396729" y="389306"/>
                  <a:pt x="1407559" y="410966"/>
                </a:cubicBezTo>
                <a:cubicBezTo>
                  <a:pt x="1414409" y="424665"/>
                  <a:pt x="1422075" y="437985"/>
                  <a:pt x="1428108" y="452063"/>
                </a:cubicBezTo>
                <a:cubicBezTo>
                  <a:pt x="1439955" y="479706"/>
                  <a:pt x="1442626" y="504105"/>
                  <a:pt x="1448656" y="534256"/>
                </a:cubicBezTo>
                <a:cubicBezTo>
                  <a:pt x="1452081" y="599326"/>
                  <a:pt x="1458930" y="664305"/>
                  <a:pt x="1458930" y="729465"/>
                </a:cubicBezTo>
                <a:cubicBezTo>
                  <a:pt x="1458930" y="1562905"/>
                  <a:pt x="1713936" y="1485080"/>
                  <a:pt x="1407559" y="1561672"/>
                </a:cubicBezTo>
                <a:cubicBezTo>
                  <a:pt x="1404134" y="1571946"/>
                  <a:pt x="1405742" y="1585729"/>
                  <a:pt x="1397285" y="1592494"/>
                </a:cubicBezTo>
                <a:cubicBezTo>
                  <a:pt x="1386259" y="1601315"/>
                  <a:pt x="1370301" y="1602281"/>
                  <a:pt x="1356189" y="1602768"/>
                </a:cubicBezTo>
                <a:cubicBezTo>
                  <a:pt x="1270622" y="1605719"/>
                  <a:pt x="1184953" y="1602768"/>
                  <a:pt x="1099335" y="1602768"/>
                </a:cubicBezTo>
              </a:path>
            </a:pathLst>
          </a:custGeom>
          <a:noFill/>
          <a:ln w="5715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: 形状 14">
            <a:extLst>
              <a:ext uri="{FF2B5EF4-FFF2-40B4-BE49-F238E27FC236}">
                <a16:creationId xmlns:a16="http://schemas.microsoft.com/office/drawing/2014/main" id="{55C8A12F-2F88-4D77-B9A7-EF4CE6C6ECE4}"/>
              </a:ext>
            </a:extLst>
          </p:cNvPr>
          <p:cNvSpPr/>
          <p:nvPr/>
        </p:nvSpPr>
        <p:spPr>
          <a:xfrm>
            <a:off x="5985445" y="771639"/>
            <a:ext cx="914223" cy="1534017"/>
          </a:xfrm>
          <a:custGeom>
            <a:avLst/>
            <a:gdLst>
              <a:gd name="connsiteX0" fmla="*/ 174661 w 1558451"/>
              <a:gd name="connsiteY0" fmla="*/ 0 h 1604079"/>
              <a:gd name="connsiteX1" fmla="*/ 0 w 1558451"/>
              <a:gd name="connsiteY1" fmla="*/ 30822 h 1604079"/>
              <a:gd name="connsiteX2" fmla="*/ 10274 w 1558451"/>
              <a:gd name="connsiteY2" fmla="*/ 195209 h 1604079"/>
              <a:gd name="connsiteX3" fmla="*/ 20548 w 1558451"/>
              <a:gd name="connsiteY3" fmla="*/ 226031 h 1604079"/>
              <a:gd name="connsiteX4" fmla="*/ 30822 w 1558451"/>
              <a:gd name="connsiteY4" fmla="*/ 277402 h 1604079"/>
              <a:gd name="connsiteX5" fmla="*/ 51371 w 1558451"/>
              <a:gd name="connsiteY5" fmla="*/ 297951 h 1604079"/>
              <a:gd name="connsiteX6" fmla="*/ 82193 w 1558451"/>
              <a:gd name="connsiteY6" fmla="*/ 698643 h 1604079"/>
              <a:gd name="connsiteX7" fmla="*/ 92467 w 1558451"/>
              <a:gd name="connsiteY7" fmla="*/ 893852 h 1604079"/>
              <a:gd name="connsiteX8" fmla="*/ 113016 w 1558451"/>
              <a:gd name="connsiteY8" fmla="*/ 986319 h 1604079"/>
              <a:gd name="connsiteX9" fmla="*/ 154112 w 1558451"/>
              <a:gd name="connsiteY9" fmla="*/ 1047964 h 1604079"/>
              <a:gd name="connsiteX10" fmla="*/ 195209 w 1558451"/>
              <a:gd name="connsiteY10" fmla="*/ 1068512 h 1604079"/>
              <a:gd name="connsiteX11" fmla="*/ 215757 w 1558451"/>
              <a:gd name="connsiteY11" fmla="*/ 1089061 h 1604079"/>
              <a:gd name="connsiteX12" fmla="*/ 277402 w 1558451"/>
              <a:gd name="connsiteY12" fmla="*/ 1109609 h 1604079"/>
              <a:gd name="connsiteX13" fmla="*/ 308225 w 1558451"/>
              <a:gd name="connsiteY13" fmla="*/ 1058238 h 1604079"/>
              <a:gd name="connsiteX14" fmla="*/ 318499 w 1558451"/>
              <a:gd name="connsiteY14" fmla="*/ 1017142 h 1604079"/>
              <a:gd name="connsiteX15" fmla="*/ 349321 w 1558451"/>
              <a:gd name="connsiteY15" fmla="*/ 976045 h 1604079"/>
              <a:gd name="connsiteX16" fmla="*/ 359595 w 1558451"/>
              <a:gd name="connsiteY16" fmla="*/ 924674 h 1604079"/>
              <a:gd name="connsiteX17" fmla="*/ 369870 w 1558451"/>
              <a:gd name="connsiteY17" fmla="*/ 893852 h 1604079"/>
              <a:gd name="connsiteX18" fmla="*/ 339047 w 1558451"/>
              <a:gd name="connsiteY18" fmla="*/ 760288 h 1604079"/>
              <a:gd name="connsiteX19" fmla="*/ 318499 w 1558451"/>
              <a:gd name="connsiteY19" fmla="*/ 688368 h 1604079"/>
              <a:gd name="connsiteX20" fmla="*/ 318499 w 1558451"/>
              <a:gd name="connsiteY20" fmla="*/ 369870 h 1604079"/>
              <a:gd name="connsiteX21" fmla="*/ 349321 w 1558451"/>
              <a:gd name="connsiteY21" fmla="*/ 308225 h 1604079"/>
              <a:gd name="connsiteX22" fmla="*/ 380144 w 1558451"/>
              <a:gd name="connsiteY22" fmla="*/ 297951 h 1604079"/>
              <a:gd name="connsiteX23" fmla="*/ 472611 w 1558451"/>
              <a:gd name="connsiteY23" fmla="*/ 318499 h 1604079"/>
              <a:gd name="connsiteX24" fmla="*/ 534256 w 1558451"/>
              <a:gd name="connsiteY24" fmla="*/ 369870 h 1604079"/>
              <a:gd name="connsiteX25" fmla="*/ 595901 w 1558451"/>
              <a:gd name="connsiteY25" fmla="*/ 452063 h 1604079"/>
              <a:gd name="connsiteX26" fmla="*/ 616449 w 1558451"/>
              <a:gd name="connsiteY26" fmla="*/ 523982 h 1604079"/>
              <a:gd name="connsiteX27" fmla="*/ 606175 w 1558451"/>
              <a:gd name="connsiteY27" fmla="*/ 678094 h 1604079"/>
              <a:gd name="connsiteX28" fmla="*/ 595901 w 1558451"/>
              <a:gd name="connsiteY28" fmla="*/ 729465 h 1604079"/>
              <a:gd name="connsiteX29" fmla="*/ 585627 w 1558451"/>
              <a:gd name="connsiteY29" fmla="*/ 811658 h 1604079"/>
              <a:gd name="connsiteX30" fmla="*/ 595901 w 1558451"/>
              <a:gd name="connsiteY30" fmla="*/ 893852 h 1604079"/>
              <a:gd name="connsiteX31" fmla="*/ 626723 w 1558451"/>
              <a:gd name="connsiteY31" fmla="*/ 914400 h 1604079"/>
              <a:gd name="connsiteX32" fmla="*/ 667820 w 1558451"/>
              <a:gd name="connsiteY32" fmla="*/ 965771 h 1604079"/>
              <a:gd name="connsiteX33" fmla="*/ 811658 w 1558451"/>
              <a:gd name="connsiteY33" fmla="*/ 955497 h 1604079"/>
              <a:gd name="connsiteX34" fmla="*/ 821932 w 1558451"/>
              <a:gd name="connsiteY34" fmla="*/ 924674 h 1604079"/>
              <a:gd name="connsiteX35" fmla="*/ 832207 w 1558451"/>
              <a:gd name="connsiteY35" fmla="*/ 729465 h 1604079"/>
              <a:gd name="connsiteX36" fmla="*/ 852755 w 1558451"/>
              <a:gd name="connsiteY36" fmla="*/ 339047 h 1604079"/>
              <a:gd name="connsiteX37" fmla="*/ 965771 w 1558451"/>
              <a:gd name="connsiteY37" fmla="*/ 369870 h 1604079"/>
              <a:gd name="connsiteX38" fmla="*/ 986319 w 1558451"/>
              <a:gd name="connsiteY38" fmla="*/ 400692 h 1604079"/>
              <a:gd name="connsiteX39" fmla="*/ 1006867 w 1558451"/>
              <a:gd name="connsiteY39" fmla="*/ 472611 h 1604079"/>
              <a:gd name="connsiteX40" fmla="*/ 1017141 w 1558451"/>
              <a:gd name="connsiteY40" fmla="*/ 513708 h 1604079"/>
              <a:gd name="connsiteX41" fmla="*/ 1027416 w 1558451"/>
              <a:gd name="connsiteY41" fmla="*/ 934948 h 1604079"/>
              <a:gd name="connsiteX42" fmla="*/ 1037690 w 1558451"/>
              <a:gd name="connsiteY42" fmla="*/ 965771 h 1604079"/>
              <a:gd name="connsiteX43" fmla="*/ 1068512 w 1558451"/>
              <a:gd name="connsiteY43" fmla="*/ 986319 h 1604079"/>
              <a:gd name="connsiteX44" fmla="*/ 1089061 w 1558451"/>
              <a:gd name="connsiteY44" fmla="*/ 1006867 h 1604079"/>
              <a:gd name="connsiteX45" fmla="*/ 1130157 w 1558451"/>
              <a:gd name="connsiteY45" fmla="*/ 1017142 h 1604079"/>
              <a:gd name="connsiteX46" fmla="*/ 1160980 w 1558451"/>
              <a:gd name="connsiteY46" fmla="*/ 1027416 h 1604079"/>
              <a:gd name="connsiteX47" fmla="*/ 1202076 w 1558451"/>
              <a:gd name="connsiteY47" fmla="*/ 986319 h 1604079"/>
              <a:gd name="connsiteX48" fmla="*/ 1191802 w 1558451"/>
              <a:gd name="connsiteY48" fmla="*/ 544530 h 1604079"/>
              <a:gd name="connsiteX49" fmla="*/ 1325366 w 1558451"/>
              <a:gd name="connsiteY49" fmla="*/ 349321 h 1604079"/>
              <a:gd name="connsiteX50" fmla="*/ 1356189 w 1558451"/>
              <a:gd name="connsiteY50" fmla="*/ 359595 h 1604079"/>
              <a:gd name="connsiteX51" fmla="*/ 1407559 w 1558451"/>
              <a:gd name="connsiteY51" fmla="*/ 410966 h 1604079"/>
              <a:gd name="connsiteX52" fmla="*/ 1428108 w 1558451"/>
              <a:gd name="connsiteY52" fmla="*/ 452063 h 1604079"/>
              <a:gd name="connsiteX53" fmla="*/ 1448656 w 1558451"/>
              <a:gd name="connsiteY53" fmla="*/ 534256 h 1604079"/>
              <a:gd name="connsiteX54" fmla="*/ 1458930 w 1558451"/>
              <a:gd name="connsiteY54" fmla="*/ 729465 h 1604079"/>
              <a:gd name="connsiteX55" fmla="*/ 1407559 w 1558451"/>
              <a:gd name="connsiteY55" fmla="*/ 1561672 h 1604079"/>
              <a:gd name="connsiteX56" fmla="*/ 1397285 w 1558451"/>
              <a:gd name="connsiteY56" fmla="*/ 1592494 h 1604079"/>
              <a:gd name="connsiteX57" fmla="*/ 1356189 w 1558451"/>
              <a:gd name="connsiteY57" fmla="*/ 1602768 h 1604079"/>
              <a:gd name="connsiteX58" fmla="*/ 1099335 w 1558451"/>
              <a:gd name="connsiteY58" fmla="*/ 1602768 h 1604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558451" h="1604079">
                <a:moveTo>
                  <a:pt x="174661" y="0"/>
                </a:moveTo>
                <a:cubicBezTo>
                  <a:pt x="48173" y="25297"/>
                  <a:pt x="106494" y="15609"/>
                  <a:pt x="0" y="30822"/>
                </a:cubicBezTo>
                <a:cubicBezTo>
                  <a:pt x="3425" y="85618"/>
                  <a:pt x="4527" y="140608"/>
                  <a:pt x="10274" y="195209"/>
                </a:cubicBezTo>
                <a:cubicBezTo>
                  <a:pt x="11408" y="205979"/>
                  <a:pt x="17921" y="215525"/>
                  <a:pt x="20548" y="226031"/>
                </a:cubicBezTo>
                <a:cubicBezTo>
                  <a:pt x="24783" y="242972"/>
                  <a:pt x="23943" y="261351"/>
                  <a:pt x="30822" y="277402"/>
                </a:cubicBezTo>
                <a:cubicBezTo>
                  <a:pt x="34638" y="286306"/>
                  <a:pt x="44521" y="291101"/>
                  <a:pt x="51371" y="297951"/>
                </a:cubicBezTo>
                <a:cubicBezTo>
                  <a:pt x="108311" y="468772"/>
                  <a:pt x="67936" y="327966"/>
                  <a:pt x="82193" y="698643"/>
                </a:cubicBezTo>
                <a:cubicBezTo>
                  <a:pt x="84697" y="763755"/>
                  <a:pt x="87271" y="828900"/>
                  <a:pt x="92467" y="893852"/>
                </a:cubicBezTo>
                <a:cubicBezTo>
                  <a:pt x="93562" y="907537"/>
                  <a:pt x="101850" y="966221"/>
                  <a:pt x="113016" y="986319"/>
                </a:cubicBezTo>
                <a:cubicBezTo>
                  <a:pt x="125009" y="1007907"/>
                  <a:pt x="132023" y="1036920"/>
                  <a:pt x="154112" y="1047964"/>
                </a:cubicBezTo>
                <a:lnTo>
                  <a:pt x="195209" y="1068512"/>
                </a:lnTo>
                <a:cubicBezTo>
                  <a:pt x="202058" y="1075362"/>
                  <a:pt x="207093" y="1084729"/>
                  <a:pt x="215757" y="1089061"/>
                </a:cubicBezTo>
                <a:cubicBezTo>
                  <a:pt x="235130" y="1098748"/>
                  <a:pt x="277402" y="1109609"/>
                  <a:pt x="277402" y="1109609"/>
                </a:cubicBezTo>
                <a:cubicBezTo>
                  <a:pt x="287676" y="1092485"/>
                  <a:pt x="300115" y="1076486"/>
                  <a:pt x="308225" y="1058238"/>
                </a:cubicBezTo>
                <a:cubicBezTo>
                  <a:pt x="313960" y="1045335"/>
                  <a:pt x="312184" y="1029772"/>
                  <a:pt x="318499" y="1017142"/>
                </a:cubicBezTo>
                <a:cubicBezTo>
                  <a:pt x="326157" y="1001826"/>
                  <a:pt x="339047" y="989744"/>
                  <a:pt x="349321" y="976045"/>
                </a:cubicBezTo>
                <a:cubicBezTo>
                  <a:pt x="352746" y="958921"/>
                  <a:pt x="355360" y="941615"/>
                  <a:pt x="359595" y="924674"/>
                </a:cubicBezTo>
                <a:cubicBezTo>
                  <a:pt x="362222" y="914168"/>
                  <a:pt x="369870" y="904682"/>
                  <a:pt x="369870" y="893852"/>
                </a:cubicBezTo>
                <a:cubicBezTo>
                  <a:pt x="369870" y="840507"/>
                  <a:pt x="355323" y="809116"/>
                  <a:pt x="339047" y="760288"/>
                </a:cubicBezTo>
                <a:cubicBezTo>
                  <a:pt x="324308" y="716071"/>
                  <a:pt x="331399" y="739969"/>
                  <a:pt x="318499" y="688368"/>
                </a:cubicBezTo>
                <a:cubicBezTo>
                  <a:pt x="305553" y="533010"/>
                  <a:pt x="301730" y="554331"/>
                  <a:pt x="318499" y="369870"/>
                </a:cubicBezTo>
                <a:cubicBezTo>
                  <a:pt x="319959" y="353812"/>
                  <a:pt x="337267" y="317868"/>
                  <a:pt x="349321" y="308225"/>
                </a:cubicBezTo>
                <a:cubicBezTo>
                  <a:pt x="357778" y="301460"/>
                  <a:pt x="369870" y="301376"/>
                  <a:pt x="380144" y="297951"/>
                </a:cubicBezTo>
                <a:cubicBezTo>
                  <a:pt x="410966" y="304800"/>
                  <a:pt x="443141" y="307165"/>
                  <a:pt x="472611" y="318499"/>
                </a:cubicBezTo>
                <a:cubicBezTo>
                  <a:pt x="484160" y="322941"/>
                  <a:pt x="522699" y="355423"/>
                  <a:pt x="534256" y="369870"/>
                </a:cubicBezTo>
                <a:cubicBezTo>
                  <a:pt x="555650" y="396613"/>
                  <a:pt x="595901" y="452063"/>
                  <a:pt x="595901" y="452063"/>
                </a:cubicBezTo>
                <a:cubicBezTo>
                  <a:pt x="600746" y="466599"/>
                  <a:pt x="616449" y="511080"/>
                  <a:pt x="616449" y="523982"/>
                </a:cubicBezTo>
                <a:cubicBezTo>
                  <a:pt x="616449" y="575467"/>
                  <a:pt x="611298" y="626865"/>
                  <a:pt x="606175" y="678094"/>
                </a:cubicBezTo>
                <a:cubicBezTo>
                  <a:pt x="604437" y="695470"/>
                  <a:pt x="598556" y="712205"/>
                  <a:pt x="595901" y="729465"/>
                </a:cubicBezTo>
                <a:cubicBezTo>
                  <a:pt x="591703" y="756755"/>
                  <a:pt x="589052" y="784260"/>
                  <a:pt x="585627" y="811658"/>
                </a:cubicBezTo>
                <a:cubicBezTo>
                  <a:pt x="589052" y="839056"/>
                  <a:pt x="585647" y="868216"/>
                  <a:pt x="595901" y="893852"/>
                </a:cubicBezTo>
                <a:cubicBezTo>
                  <a:pt x="600487" y="905317"/>
                  <a:pt x="617081" y="906686"/>
                  <a:pt x="626723" y="914400"/>
                </a:cubicBezTo>
                <a:cubicBezTo>
                  <a:pt x="647640" y="931133"/>
                  <a:pt x="652561" y="942881"/>
                  <a:pt x="667820" y="965771"/>
                </a:cubicBezTo>
                <a:cubicBezTo>
                  <a:pt x="715766" y="962346"/>
                  <a:pt x="765213" y="967882"/>
                  <a:pt x="811658" y="955497"/>
                </a:cubicBezTo>
                <a:cubicBezTo>
                  <a:pt x="822122" y="952706"/>
                  <a:pt x="820951" y="935460"/>
                  <a:pt x="821932" y="924674"/>
                </a:cubicBezTo>
                <a:cubicBezTo>
                  <a:pt x="827831" y="859782"/>
                  <a:pt x="829750" y="794578"/>
                  <a:pt x="832207" y="729465"/>
                </a:cubicBezTo>
                <a:cubicBezTo>
                  <a:pt x="846460" y="351774"/>
                  <a:pt x="813797" y="494885"/>
                  <a:pt x="852755" y="339047"/>
                </a:cubicBezTo>
                <a:cubicBezTo>
                  <a:pt x="924999" y="347074"/>
                  <a:pt x="932617" y="328428"/>
                  <a:pt x="965771" y="369870"/>
                </a:cubicBezTo>
                <a:cubicBezTo>
                  <a:pt x="973485" y="379512"/>
                  <a:pt x="979470" y="390418"/>
                  <a:pt x="986319" y="400692"/>
                </a:cubicBezTo>
                <a:cubicBezTo>
                  <a:pt x="1018438" y="529170"/>
                  <a:pt x="977388" y="369434"/>
                  <a:pt x="1006867" y="472611"/>
                </a:cubicBezTo>
                <a:cubicBezTo>
                  <a:pt x="1010746" y="486188"/>
                  <a:pt x="1013716" y="500009"/>
                  <a:pt x="1017141" y="513708"/>
                </a:cubicBezTo>
                <a:cubicBezTo>
                  <a:pt x="1020566" y="654121"/>
                  <a:pt x="1021038" y="794638"/>
                  <a:pt x="1027416" y="934948"/>
                </a:cubicBezTo>
                <a:cubicBezTo>
                  <a:pt x="1027908" y="945767"/>
                  <a:pt x="1030925" y="957314"/>
                  <a:pt x="1037690" y="965771"/>
                </a:cubicBezTo>
                <a:cubicBezTo>
                  <a:pt x="1045404" y="975413"/>
                  <a:pt x="1058870" y="978605"/>
                  <a:pt x="1068512" y="986319"/>
                </a:cubicBezTo>
                <a:cubicBezTo>
                  <a:pt x="1076076" y="992370"/>
                  <a:pt x="1080397" y="1002535"/>
                  <a:pt x="1089061" y="1006867"/>
                </a:cubicBezTo>
                <a:cubicBezTo>
                  <a:pt x="1101691" y="1013182"/>
                  <a:pt x="1116580" y="1013263"/>
                  <a:pt x="1130157" y="1017142"/>
                </a:cubicBezTo>
                <a:cubicBezTo>
                  <a:pt x="1140570" y="1020117"/>
                  <a:pt x="1150706" y="1023991"/>
                  <a:pt x="1160980" y="1027416"/>
                </a:cubicBezTo>
                <a:cubicBezTo>
                  <a:pt x="1188378" y="1018283"/>
                  <a:pt x="1202076" y="1022850"/>
                  <a:pt x="1202076" y="986319"/>
                </a:cubicBezTo>
                <a:cubicBezTo>
                  <a:pt x="1202076" y="839016"/>
                  <a:pt x="1195227" y="691793"/>
                  <a:pt x="1191802" y="544530"/>
                </a:cubicBezTo>
                <a:cubicBezTo>
                  <a:pt x="1203344" y="313688"/>
                  <a:pt x="1134209" y="323834"/>
                  <a:pt x="1325366" y="349321"/>
                </a:cubicBezTo>
                <a:cubicBezTo>
                  <a:pt x="1336101" y="350752"/>
                  <a:pt x="1345915" y="356170"/>
                  <a:pt x="1356189" y="359595"/>
                </a:cubicBezTo>
                <a:cubicBezTo>
                  <a:pt x="1373312" y="376719"/>
                  <a:pt x="1396729" y="389306"/>
                  <a:pt x="1407559" y="410966"/>
                </a:cubicBezTo>
                <a:cubicBezTo>
                  <a:pt x="1414409" y="424665"/>
                  <a:pt x="1422075" y="437985"/>
                  <a:pt x="1428108" y="452063"/>
                </a:cubicBezTo>
                <a:cubicBezTo>
                  <a:pt x="1439955" y="479706"/>
                  <a:pt x="1442626" y="504105"/>
                  <a:pt x="1448656" y="534256"/>
                </a:cubicBezTo>
                <a:cubicBezTo>
                  <a:pt x="1452081" y="599326"/>
                  <a:pt x="1458930" y="664305"/>
                  <a:pt x="1458930" y="729465"/>
                </a:cubicBezTo>
                <a:cubicBezTo>
                  <a:pt x="1458930" y="1562905"/>
                  <a:pt x="1713936" y="1485080"/>
                  <a:pt x="1407559" y="1561672"/>
                </a:cubicBezTo>
                <a:cubicBezTo>
                  <a:pt x="1404134" y="1571946"/>
                  <a:pt x="1405742" y="1585729"/>
                  <a:pt x="1397285" y="1592494"/>
                </a:cubicBezTo>
                <a:cubicBezTo>
                  <a:pt x="1386259" y="1601315"/>
                  <a:pt x="1370301" y="1602281"/>
                  <a:pt x="1356189" y="1602768"/>
                </a:cubicBezTo>
                <a:cubicBezTo>
                  <a:pt x="1270622" y="1605719"/>
                  <a:pt x="1184953" y="1602768"/>
                  <a:pt x="1099335" y="1602768"/>
                </a:cubicBezTo>
              </a:path>
            </a:pathLst>
          </a:cu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: 形状 15">
            <a:extLst>
              <a:ext uri="{FF2B5EF4-FFF2-40B4-BE49-F238E27FC236}">
                <a16:creationId xmlns:a16="http://schemas.microsoft.com/office/drawing/2014/main" id="{13887B79-8E15-4692-994F-9DBCEA5020FF}"/>
              </a:ext>
            </a:extLst>
          </p:cNvPr>
          <p:cNvSpPr/>
          <p:nvPr/>
        </p:nvSpPr>
        <p:spPr>
          <a:xfrm>
            <a:off x="7513741" y="771640"/>
            <a:ext cx="790933" cy="1534016"/>
          </a:xfrm>
          <a:custGeom>
            <a:avLst/>
            <a:gdLst>
              <a:gd name="connsiteX0" fmla="*/ 174661 w 1558451"/>
              <a:gd name="connsiteY0" fmla="*/ 0 h 1604079"/>
              <a:gd name="connsiteX1" fmla="*/ 0 w 1558451"/>
              <a:gd name="connsiteY1" fmla="*/ 30822 h 1604079"/>
              <a:gd name="connsiteX2" fmla="*/ 10274 w 1558451"/>
              <a:gd name="connsiteY2" fmla="*/ 195209 h 1604079"/>
              <a:gd name="connsiteX3" fmla="*/ 20548 w 1558451"/>
              <a:gd name="connsiteY3" fmla="*/ 226031 h 1604079"/>
              <a:gd name="connsiteX4" fmla="*/ 30822 w 1558451"/>
              <a:gd name="connsiteY4" fmla="*/ 277402 h 1604079"/>
              <a:gd name="connsiteX5" fmla="*/ 51371 w 1558451"/>
              <a:gd name="connsiteY5" fmla="*/ 297951 h 1604079"/>
              <a:gd name="connsiteX6" fmla="*/ 82193 w 1558451"/>
              <a:gd name="connsiteY6" fmla="*/ 698643 h 1604079"/>
              <a:gd name="connsiteX7" fmla="*/ 92467 w 1558451"/>
              <a:gd name="connsiteY7" fmla="*/ 893852 h 1604079"/>
              <a:gd name="connsiteX8" fmla="*/ 113016 w 1558451"/>
              <a:gd name="connsiteY8" fmla="*/ 986319 h 1604079"/>
              <a:gd name="connsiteX9" fmla="*/ 154112 w 1558451"/>
              <a:gd name="connsiteY9" fmla="*/ 1047964 h 1604079"/>
              <a:gd name="connsiteX10" fmla="*/ 195209 w 1558451"/>
              <a:gd name="connsiteY10" fmla="*/ 1068512 h 1604079"/>
              <a:gd name="connsiteX11" fmla="*/ 215757 w 1558451"/>
              <a:gd name="connsiteY11" fmla="*/ 1089061 h 1604079"/>
              <a:gd name="connsiteX12" fmla="*/ 277402 w 1558451"/>
              <a:gd name="connsiteY12" fmla="*/ 1109609 h 1604079"/>
              <a:gd name="connsiteX13" fmla="*/ 308225 w 1558451"/>
              <a:gd name="connsiteY13" fmla="*/ 1058238 h 1604079"/>
              <a:gd name="connsiteX14" fmla="*/ 318499 w 1558451"/>
              <a:gd name="connsiteY14" fmla="*/ 1017142 h 1604079"/>
              <a:gd name="connsiteX15" fmla="*/ 349321 w 1558451"/>
              <a:gd name="connsiteY15" fmla="*/ 976045 h 1604079"/>
              <a:gd name="connsiteX16" fmla="*/ 359595 w 1558451"/>
              <a:gd name="connsiteY16" fmla="*/ 924674 h 1604079"/>
              <a:gd name="connsiteX17" fmla="*/ 369870 w 1558451"/>
              <a:gd name="connsiteY17" fmla="*/ 893852 h 1604079"/>
              <a:gd name="connsiteX18" fmla="*/ 339047 w 1558451"/>
              <a:gd name="connsiteY18" fmla="*/ 760288 h 1604079"/>
              <a:gd name="connsiteX19" fmla="*/ 318499 w 1558451"/>
              <a:gd name="connsiteY19" fmla="*/ 688368 h 1604079"/>
              <a:gd name="connsiteX20" fmla="*/ 318499 w 1558451"/>
              <a:gd name="connsiteY20" fmla="*/ 369870 h 1604079"/>
              <a:gd name="connsiteX21" fmla="*/ 349321 w 1558451"/>
              <a:gd name="connsiteY21" fmla="*/ 308225 h 1604079"/>
              <a:gd name="connsiteX22" fmla="*/ 380144 w 1558451"/>
              <a:gd name="connsiteY22" fmla="*/ 297951 h 1604079"/>
              <a:gd name="connsiteX23" fmla="*/ 472611 w 1558451"/>
              <a:gd name="connsiteY23" fmla="*/ 318499 h 1604079"/>
              <a:gd name="connsiteX24" fmla="*/ 534256 w 1558451"/>
              <a:gd name="connsiteY24" fmla="*/ 369870 h 1604079"/>
              <a:gd name="connsiteX25" fmla="*/ 595901 w 1558451"/>
              <a:gd name="connsiteY25" fmla="*/ 452063 h 1604079"/>
              <a:gd name="connsiteX26" fmla="*/ 616449 w 1558451"/>
              <a:gd name="connsiteY26" fmla="*/ 523982 h 1604079"/>
              <a:gd name="connsiteX27" fmla="*/ 606175 w 1558451"/>
              <a:gd name="connsiteY27" fmla="*/ 678094 h 1604079"/>
              <a:gd name="connsiteX28" fmla="*/ 595901 w 1558451"/>
              <a:gd name="connsiteY28" fmla="*/ 729465 h 1604079"/>
              <a:gd name="connsiteX29" fmla="*/ 585627 w 1558451"/>
              <a:gd name="connsiteY29" fmla="*/ 811658 h 1604079"/>
              <a:gd name="connsiteX30" fmla="*/ 595901 w 1558451"/>
              <a:gd name="connsiteY30" fmla="*/ 893852 h 1604079"/>
              <a:gd name="connsiteX31" fmla="*/ 626723 w 1558451"/>
              <a:gd name="connsiteY31" fmla="*/ 914400 h 1604079"/>
              <a:gd name="connsiteX32" fmla="*/ 667820 w 1558451"/>
              <a:gd name="connsiteY32" fmla="*/ 965771 h 1604079"/>
              <a:gd name="connsiteX33" fmla="*/ 811658 w 1558451"/>
              <a:gd name="connsiteY33" fmla="*/ 955497 h 1604079"/>
              <a:gd name="connsiteX34" fmla="*/ 821932 w 1558451"/>
              <a:gd name="connsiteY34" fmla="*/ 924674 h 1604079"/>
              <a:gd name="connsiteX35" fmla="*/ 832207 w 1558451"/>
              <a:gd name="connsiteY35" fmla="*/ 729465 h 1604079"/>
              <a:gd name="connsiteX36" fmla="*/ 852755 w 1558451"/>
              <a:gd name="connsiteY36" fmla="*/ 339047 h 1604079"/>
              <a:gd name="connsiteX37" fmla="*/ 965771 w 1558451"/>
              <a:gd name="connsiteY37" fmla="*/ 369870 h 1604079"/>
              <a:gd name="connsiteX38" fmla="*/ 986319 w 1558451"/>
              <a:gd name="connsiteY38" fmla="*/ 400692 h 1604079"/>
              <a:gd name="connsiteX39" fmla="*/ 1006867 w 1558451"/>
              <a:gd name="connsiteY39" fmla="*/ 472611 h 1604079"/>
              <a:gd name="connsiteX40" fmla="*/ 1017141 w 1558451"/>
              <a:gd name="connsiteY40" fmla="*/ 513708 h 1604079"/>
              <a:gd name="connsiteX41" fmla="*/ 1027416 w 1558451"/>
              <a:gd name="connsiteY41" fmla="*/ 934948 h 1604079"/>
              <a:gd name="connsiteX42" fmla="*/ 1037690 w 1558451"/>
              <a:gd name="connsiteY42" fmla="*/ 965771 h 1604079"/>
              <a:gd name="connsiteX43" fmla="*/ 1068512 w 1558451"/>
              <a:gd name="connsiteY43" fmla="*/ 986319 h 1604079"/>
              <a:gd name="connsiteX44" fmla="*/ 1089061 w 1558451"/>
              <a:gd name="connsiteY44" fmla="*/ 1006867 h 1604079"/>
              <a:gd name="connsiteX45" fmla="*/ 1130157 w 1558451"/>
              <a:gd name="connsiteY45" fmla="*/ 1017142 h 1604079"/>
              <a:gd name="connsiteX46" fmla="*/ 1160980 w 1558451"/>
              <a:gd name="connsiteY46" fmla="*/ 1027416 h 1604079"/>
              <a:gd name="connsiteX47" fmla="*/ 1202076 w 1558451"/>
              <a:gd name="connsiteY47" fmla="*/ 986319 h 1604079"/>
              <a:gd name="connsiteX48" fmla="*/ 1191802 w 1558451"/>
              <a:gd name="connsiteY48" fmla="*/ 544530 h 1604079"/>
              <a:gd name="connsiteX49" fmla="*/ 1325366 w 1558451"/>
              <a:gd name="connsiteY49" fmla="*/ 349321 h 1604079"/>
              <a:gd name="connsiteX50" fmla="*/ 1356189 w 1558451"/>
              <a:gd name="connsiteY50" fmla="*/ 359595 h 1604079"/>
              <a:gd name="connsiteX51" fmla="*/ 1407559 w 1558451"/>
              <a:gd name="connsiteY51" fmla="*/ 410966 h 1604079"/>
              <a:gd name="connsiteX52" fmla="*/ 1428108 w 1558451"/>
              <a:gd name="connsiteY52" fmla="*/ 452063 h 1604079"/>
              <a:gd name="connsiteX53" fmla="*/ 1448656 w 1558451"/>
              <a:gd name="connsiteY53" fmla="*/ 534256 h 1604079"/>
              <a:gd name="connsiteX54" fmla="*/ 1458930 w 1558451"/>
              <a:gd name="connsiteY54" fmla="*/ 729465 h 1604079"/>
              <a:gd name="connsiteX55" fmla="*/ 1407559 w 1558451"/>
              <a:gd name="connsiteY55" fmla="*/ 1561672 h 1604079"/>
              <a:gd name="connsiteX56" fmla="*/ 1397285 w 1558451"/>
              <a:gd name="connsiteY56" fmla="*/ 1592494 h 1604079"/>
              <a:gd name="connsiteX57" fmla="*/ 1356189 w 1558451"/>
              <a:gd name="connsiteY57" fmla="*/ 1602768 h 1604079"/>
              <a:gd name="connsiteX58" fmla="*/ 1099335 w 1558451"/>
              <a:gd name="connsiteY58" fmla="*/ 1602768 h 1604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558451" h="1604079">
                <a:moveTo>
                  <a:pt x="174661" y="0"/>
                </a:moveTo>
                <a:cubicBezTo>
                  <a:pt x="48173" y="25297"/>
                  <a:pt x="106494" y="15609"/>
                  <a:pt x="0" y="30822"/>
                </a:cubicBezTo>
                <a:cubicBezTo>
                  <a:pt x="3425" y="85618"/>
                  <a:pt x="4527" y="140608"/>
                  <a:pt x="10274" y="195209"/>
                </a:cubicBezTo>
                <a:cubicBezTo>
                  <a:pt x="11408" y="205979"/>
                  <a:pt x="17921" y="215525"/>
                  <a:pt x="20548" y="226031"/>
                </a:cubicBezTo>
                <a:cubicBezTo>
                  <a:pt x="24783" y="242972"/>
                  <a:pt x="23943" y="261351"/>
                  <a:pt x="30822" y="277402"/>
                </a:cubicBezTo>
                <a:cubicBezTo>
                  <a:pt x="34638" y="286306"/>
                  <a:pt x="44521" y="291101"/>
                  <a:pt x="51371" y="297951"/>
                </a:cubicBezTo>
                <a:cubicBezTo>
                  <a:pt x="108311" y="468772"/>
                  <a:pt x="67936" y="327966"/>
                  <a:pt x="82193" y="698643"/>
                </a:cubicBezTo>
                <a:cubicBezTo>
                  <a:pt x="84697" y="763755"/>
                  <a:pt x="87271" y="828900"/>
                  <a:pt x="92467" y="893852"/>
                </a:cubicBezTo>
                <a:cubicBezTo>
                  <a:pt x="93562" y="907537"/>
                  <a:pt x="101850" y="966221"/>
                  <a:pt x="113016" y="986319"/>
                </a:cubicBezTo>
                <a:cubicBezTo>
                  <a:pt x="125009" y="1007907"/>
                  <a:pt x="132023" y="1036920"/>
                  <a:pt x="154112" y="1047964"/>
                </a:cubicBezTo>
                <a:lnTo>
                  <a:pt x="195209" y="1068512"/>
                </a:lnTo>
                <a:cubicBezTo>
                  <a:pt x="202058" y="1075362"/>
                  <a:pt x="207093" y="1084729"/>
                  <a:pt x="215757" y="1089061"/>
                </a:cubicBezTo>
                <a:cubicBezTo>
                  <a:pt x="235130" y="1098748"/>
                  <a:pt x="277402" y="1109609"/>
                  <a:pt x="277402" y="1109609"/>
                </a:cubicBezTo>
                <a:cubicBezTo>
                  <a:pt x="287676" y="1092485"/>
                  <a:pt x="300115" y="1076486"/>
                  <a:pt x="308225" y="1058238"/>
                </a:cubicBezTo>
                <a:cubicBezTo>
                  <a:pt x="313960" y="1045335"/>
                  <a:pt x="312184" y="1029772"/>
                  <a:pt x="318499" y="1017142"/>
                </a:cubicBezTo>
                <a:cubicBezTo>
                  <a:pt x="326157" y="1001826"/>
                  <a:pt x="339047" y="989744"/>
                  <a:pt x="349321" y="976045"/>
                </a:cubicBezTo>
                <a:cubicBezTo>
                  <a:pt x="352746" y="958921"/>
                  <a:pt x="355360" y="941615"/>
                  <a:pt x="359595" y="924674"/>
                </a:cubicBezTo>
                <a:cubicBezTo>
                  <a:pt x="362222" y="914168"/>
                  <a:pt x="369870" y="904682"/>
                  <a:pt x="369870" y="893852"/>
                </a:cubicBezTo>
                <a:cubicBezTo>
                  <a:pt x="369870" y="840507"/>
                  <a:pt x="355323" y="809116"/>
                  <a:pt x="339047" y="760288"/>
                </a:cubicBezTo>
                <a:cubicBezTo>
                  <a:pt x="324308" y="716071"/>
                  <a:pt x="331399" y="739969"/>
                  <a:pt x="318499" y="688368"/>
                </a:cubicBezTo>
                <a:cubicBezTo>
                  <a:pt x="305553" y="533010"/>
                  <a:pt x="301730" y="554331"/>
                  <a:pt x="318499" y="369870"/>
                </a:cubicBezTo>
                <a:cubicBezTo>
                  <a:pt x="319959" y="353812"/>
                  <a:pt x="337267" y="317868"/>
                  <a:pt x="349321" y="308225"/>
                </a:cubicBezTo>
                <a:cubicBezTo>
                  <a:pt x="357778" y="301460"/>
                  <a:pt x="369870" y="301376"/>
                  <a:pt x="380144" y="297951"/>
                </a:cubicBezTo>
                <a:cubicBezTo>
                  <a:pt x="410966" y="304800"/>
                  <a:pt x="443141" y="307165"/>
                  <a:pt x="472611" y="318499"/>
                </a:cubicBezTo>
                <a:cubicBezTo>
                  <a:pt x="484160" y="322941"/>
                  <a:pt x="522699" y="355423"/>
                  <a:pt x="534256" y="369870"/>
                </a:cubicBezTo>
                <a:cubicBezTo>
                  <a:pt x="555650" y="396613"/>
                  <a:pt x="595901" y="452063"/>
                  <a:pt x="595901" y="452063"/>
                </a:cubicBezTo>
                <a:cubicBezTo>
                  <a:pt x="600746" y="466599"/>
                  <a:pt x="616449" y="511080"/>
                  <a:pt x="616449" y="523982"/>
                </a:cubicBezTo>
                <a:cubicBezTo>
                  <a:pt x="616449" y="575467"/>
                  <a:pt x="611298" y="626865"/>
                  <a:pt x="606175" y="678094"/>
                </a:cubicBezTo>
                <a:cubicBezTo>
                  <a:pt x="604437" y="695470"/>
                  <a:pt x="598556" y="712205"/>
                  <a:pt x="595901" y="729465"/>
                </a:cubicBezTo>
                <a:cubicBezTo>
                  <a:pt x="591703" y="756755"/>
                  <a:pt x="589052" y="784260"/>
                  <a:pt x="585627" y="811658"/>
                </a:cubicBezTo>
                <a:cubicBezTo>
                  <a:pt x="589052" y="839056"/>
                  <a:pt x="585647" y="868216"/>
                  <a:pt x="595901" y="893852"/>
                </a:cubicBezTo>
                <a:cubicBezTo>
                  <a:pt x="600487" y="905317"/>
                  <a:pt x="617081" y="906686"/>
                  <a:pt x="626723" y="914400"/>
                </a:cubicBezTo>
                <a:cubicBezTo>
                  <a:pt x="647640" y="931133"/>
                  <a:pt x="652561" y="942881"/>
                  <a:pt x="667820" y="965771"/>
                </a:cubicBezTo>
                <a:cubicBezTo>
                  <a:pt x="715766" y="962346"/>
                  <a:pt x="765213" y="967882"/>
                  <a:pt x="811658" y="955497"/>
                </a:cubicBezTo>
                <a:cubicBezTo>
                  <a:pt x="822122" y="952706"/>
                  <a:pt x="820951" y="935460"/>
                  <a:pt x="821932" y="924674"/>
                </a:cubicBezTo>
                <a:cubicBezTo>
                  <a:pt x="827831" y="859782"/>
                  <a:pt x="829750" y="794578"/>
                  <a:pt x="832207" y="729465"/>
                </a:cubicBezTo>
                <a:cubicBezTo>
                  <a:pt x="846460" y="351774"/>
                  <a:pt x="813797" y="494885"/>
                  <a:pt x="852755" y="339047"/>
                </a:cubicBezTo>
                <a:cubicBezTo>
                  <a:pt x="924999" y="347074"/>
                  <a:pt x="932617" y="328428"/>
                  <a:pt x="965771" y="369870"/>
                </a:cubicBezTo>
                <a:cubicBezTo>
                  <a:pt x="973485" y="379512"/>
                  <a:pt x="979470" y="390418"/>
                  <a:pt x="986319" y="400692"/>
                </a:cubicBezTo>
                <a:cubicBezTo>
                  <a:pt x="1018438" y="529170"/>
                  <a:pt x="977388" y="369434"/>
                  <a:pt x="1006867" y="472611"/>
                </a:cubicBezTo>
                <a:cubicBezTo>
                  <a:pt x="1010746" y="486188"/>
                  <a:pt x="1013716" y="500009"/>
                  <a:pt x="1017141" y="513708"/>
                </a:cubicBezTo>
                <a:cubicBezTo>
                  <a:pt x="1020566" y="654121"/>
                  <a:pt x="1021038" y="794638"/>
                  <a:pt x="1027416" y="934948"/>
                </a:cubicBezTo>
                <a:cubicBezTo>
                  <a:pt x="1027908" y="945767"/>
                  <a:pt x="1030925" y="957314"/>
                  <a:pt x="1037690" y="965771"/>
                </a:cubicBezTo>
                <a:cubicBezTo>
                  <a:pt x="1045404" y="975413"/>
                  <a:pt x="1058870" y="978605"/>
                  <a:pt x="1068512" y="986319"/>
                </a:cubicBezTo>
                <a:cubicBezTo>
                  <a:pt x="1076076" y="992370"/>
                  <a:pt x="1080397" y="1002535"/>
                  <a:pt x="1089061" y="1006867"/>
                </a:cubicBezTo>
                <a:cubicBezTo>
                  <a:pt x="1101691" y="1013182"/>
                  <a:pt x="1116580" y="1013263"/>
                  <a:pt x="1130157" y="1017142"/>
                </a:cubicBezTo>
                <a:cubicBezTo>
                  <a:pt x="1140570" y="1020117"/>
                  <a:pt x="1150706" y="1023991"/>
                  <a:pt x="1160980" y="1027416"/>
                </a:cubicBezTo>
                <a:cubicBezTo>
                  <a:pt x="1188378" y="1018283"/>
                  <a:pt x="1202076" y="1022850"/>
                  <a:pt x="1202076" y="986319"/>
                </a:cubicBezTo>
                <a:cubicBezTo>
                  <a:pt x="1202076" y="839016"/>
                  <a:pt x="1195227" y="691793"/>
                  <a:pt x="1191802" y="544530"/>
                </a:cubicBezTo>
                <a:cubicBezTo>
                  <a:pt x="1203344" y="313688"/>
                  <a:pt x="1134209" y="323834"/>
                  <a:pt x="1325366" y="349321"/>
                </a:cubicBezTo>
                <a:cubicBezTo>
                  <a:pt x="1336101" y="350752"/>
                  <a:pt x="1345915" y="356170"/>
                  <a:pt x="1356189" y="359595"/>
                </a:cubicBezTo>
                <a:cubicBezTo>
                  <a:pt x="1373312" y="376719"/>
                  <a:pt x="1396729" y="389306"/>
                  <a:pt x="1407559" y="410966"/>
                </a:cubicBezTo>
                <a:cubicBezTo>
                  <a:pt x="1414409" y="424665"/>
                  <a:pt x="1422075" y="437985"/>
                  <a:pt x="1428108" y="452063"/>
                </a:cubicBezTo>
                <a:cubicBezTo>
                  <a:pt x="1439955" y="479706"/>
                  <a:pt x="1442626" y="504105"/>
                  <a:pt x="1448656" y="534256"/>
                </a:cubicBezTo>
                <a:cubicBezTo>
                  <a:pt x="1452081" y="599326"/>
                  <a:pt x="1458930" y="664305"/>
                  <a:pt x="1458930" y="729465"/>
                </a:cubicBezTo>
                <a:cubicBezTo>
                  <a:pt x="1458930" y="1562905"/>
                  <a:pt x="1713936" y="1485080"/>
                  <a:pt x="1407559" y="1561672"/>
                </a:cubicBezTo>
                <a:cubicBezTo>
                  <a:pt x="1404134" y="1571946"/>
                  <a:pt x="1405742" y="1585729"/>
                  <a:pt x="1397285" y="1592494"/>
                </a:cubicBezTo>
                <a:cubicBezTo>
                  <a:pt x="1386259" y="1601315"/>
                  <a:pt x="1370301" y="1602281"/>
                  <a:pt x="1356189" y="1602768"/>
                </a:cubicBezTo>
                <a:cubicBezTo>
                  <a:pt x="1270622" y="1605719"/>
                  <a:pt x="1184953" y="1602768"/>
                  <a:pt x="1099335" y="1602768"/>
                </a:cubicBezTo>
              </a:path>
            </a:pathLst>
          </a:cu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id="{817BE8A5-507B-4731-921B-E8D273FC2717}"/>
              </a:ext>
            </a:extLst>
          </p:cNvPr>
          <p:cNvSpPr/>
          <p:nvPr/>
        </p:nvSpPr>
        <p:spPr>
          <a:xfrm>
            <a:off x="934949" y="3028308"/>
            <a:ext cx="1558070" cy="59746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rgbClr val="FF0000"/>
                </a:solidFill>
              </a:rPr>
              <a:t>Gα 12/13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id="{7AF74CD9-9F79-4212-B611-4B42AFD0A0A4}"/>
              </a:ext>
            </a:extLst>
          </p:cNvPr>
          <p:cNvSpPr/>
          <p:nvPr/>
        </p:nvSpPr>
        <p:spPr>
          <a:xfrm>
            <a:off x="2918539" y="3028308"/>
            <a:ext cx="1345915" cy="59746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rgbClr val="FF0000"/>
                </a:solidFill>
              </a:rPr>
              <a:t>Gα q/11</a:t>
            </a:r>
            <a:endParaRPr lang="zh-CN" altLang="en-US" dirty="0"/>
          </a:p>
        </p:txBody>
      </p:sp>
      <p:sp>
        <p:nvSpPr>
          <p:cNvPr id="19" name="椭圆 18">
            <a:extLst>
              <a:ext uri="{FF2B5EF4-FFF2-40B4-BE49-F238E27FC236}">
                <a16:creationId xmlns:a16="http://schemas.microsoft.com/office/drawing/2014/main" id="{5027E45C-E19E-429D-8E47-80FCF8DD1956}"/>
              </a:ext>
            </a:extLst>
          </p:cNvPr>
          <p:cNvSpPr/>
          <p:nvPr/>
        </p:nvSpPr>
        <p:spPr>
          <a:xfrm>
            <a:off x="4689975" y="3028308"/>
            <a:ext cx="1345915" cy="59746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Gα </a:t>
            </a:r>
            <a:r>
              <a:rPr lang="en-US" altLang="zh-CN" dirty="0" err="1"/>
              <a:t>i</a:t>
            </a:r>
            <a:r>
              <a:rPr lang="en-US" altLang="zh-CN" dirty="0"/>
              <a:t>/o</a:t>
            </a:r>
            <a:endParaRPr lang="zh-CN" altLang="en-US" dirty="0"/>
          </a:p>
        </p:txBody>
      </p:sp>
      <p:sp>
        <p:nvSpPr>
          <p:cNvPr id="20" name="椭圆 19">
            <a:extLst>
              <a:ext uri="{FF2B5EF4-FFF2-40B4-BE49-F238E27FC236}">
                <a16:creationId xmlns:a16="http://schemas.microsoft.com/office/drawing/2014/main" id="{679CF1DF-A65D-4482-BE8D-2EA3B619D6CD}"/>
              </a:ext>
            </a:extLst>
          </p:cNvPr>
          <p:cNvSpPr/>
          <p:nvPr/>
        </p:nvSpPr>
        <p:spPr>
          <a:xfrm>
            <a:off x="6340690" y="3028308"/>
            <a:ext cx="1345915" cy="59746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Gα s</a:t>
            </a:r>
            <a:endParaRPr lang="zh-CN" altLang="en-US" dirty="0"/>
          </a:p>
        </p:txBody>
      </p:sp>
      <p:sp>
        <p:nvSpPr>
          <p:cNvPr id="21" name="矩形: 圆角 20">
            <a:extLst>
              <a:ext uri="{FF2B5EF4-FFF2-40B4-BE49-F238E27FC236}">
                <a16:creationId xmlns:a16="http://schemas.microsoft.com/office/drawing/2014/main" id="{016BC4D8-4DB4-42E3-92AF-B66BDE4CC260}"/>
              </a:ext>
            </a:extLst>
          </p:cNvPr>
          <p:cNvSpPr/>
          <p:nvPr/>
        </p:nvSpPr>
        <p:spPr>
          <a:xfrm>
            <a:off x="858156" y="4233956"/>
            <a:ext cx="790933" cy="47059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RHO</a:t>
            </a:r>
            <a:endParaRPr lang="zh-CN" altLang="en-US" dirty="0"/>
          </a:p>
        </p:txBody>
      </p:sp>
      <p:sp>
        <p:nvSpPr>
          <p:cNvPr id="22" name="矩形: 圆角 21">
            <a:extLst>
              <a:ext uri="{FF2B5EF4-FFF2-40B4-BE49-F238E27FC236}">
                <a16:creationId xmlns:a16="http://schemas.microsoft.com/office/drawing/2014/main" id="{163C250D-CAC8-4A51-9012-6EEF20314A94}"/>
              </a:ext>
            </a:extLst>
          </p:cNvPr>
          <p:cNvSpPr/>
          <p:nvPr/>
        </p:nvSpPr>
        <p:spPr>
          <a:xfrm>
            <a:off x="2460128" y="4233956"/>
            <a:ext cx="790933" cy="47059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PLC</a:t>
            </a:r>
            <a:endParaRPr lang="zh-CN" altLang="en-US" dirty="0"/>
          </a:p>
        </p:txBody>
      </p:sp>
      <p:sp>
        <p:nvSpPr>
          <p:cNvPr id="23" name="矩形: 圆角 22">
            <a:extLst>
              <a:ext uri="{FF2B5EF4-FFF2-40B4-BE49-F238E27FC236}">
                <a16:creationId xmlns:a16="http://schemas.microsoft.com/office/drawing/2014/main" id="{8AC6F76D-FDB3-436E-A0C1-81C23EC98DDA}"/>
              </a:ext>
            </a:extLst>
          </p:cNvPr>
          <p:cNvSpPr/>
          <p:nvPr/>
        </p:nvSpPr>
        <p:spPr>
          <a:xfrm>
            <a:off x="4062100" y="4248801"/>
            <a:ext cx="790933" cy="47059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RAS</a:t>
            </a:r>
            <a:endParaRPr lang="zh-CN" altLang="en-US" dirty="0"/>
          </a:p>
        </p:txBody>
      </p:sp>
      <p:sp>
        <p:nvSpPr>
          <p:cNvPr id="24" name="矩形: 圆角 23">
            <a:extLst>
              <a:ext uri="{FF2B5EF4-FFF2-40B4-BE49-F238E27FC236}">
                <a16:creationId xmlns:a16="http://schemas.microsoft.com/office/drawing/2014/main" id="{4A733157-72AD-41CE-A38B-D4C440DAEE35}"/>
              </a:ext>
            </a:extLst>
          </p:cNvPr>
          <p:cNvSpPr/>
          <p:nvPr/>
        </p:nvSpPr>
        <p:spPr>
          <a:xfrm>
            <a:off x="5734455" y="4246014"/>
            <a:ext cx="790933" cy="47059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PI3K</a:t>
            </a:r>
            <a:endParaRPr lang="zh-CN" altLang="en-US" dirty="0"/>
          </a:p>
        </p:txBody>
      </p:sp>
      <p:sp>
        <p:nvSpPr>
          <p:cNvPr id="25" name="矩形: 圆角 24">
            <a:extLst>
              <a:ext uri="{FF2B5EF4-FFF2-40B4-BE49-F238E27FC236}">
                <a16:creationId xmlns:a16="http://schemas.microsoft.com/office/drawing/2014/main" id="{C352320E-1F07-44BC-8263-A1173F628AD2}"/>
              </a:ext>
            </a:extLst>
          </p:cNvPr>
          <p:cNvSpPr/>
          <p:nvPr/>
        </p:nvSpPr>
        <p:spPr>
          <a:xfrm>
            <a:off x="7336427" y="4246014"/>
            <a:ext cx="790933" cy="47059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AC</a:t>
            </a:r>
            <a:endParaRPr lang="zh-CN" altLang="en-US" dirty="0"/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95255B4D-6602-4FDD-8822-24359E6A2508}"/>
              </a:ext>
            </a:extLst>
          </p:cNvPr>
          <p:cNvSpPr txBox="1"/>
          <p:nvPr/>
        </p:nvSpPr>
        <p:spPr>
          <a:xfrm>
            <a:off x="547531" y="488417"/>
            <a:ext cx="667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0070C0"/>
                </a:solidFill>
              </a:rPr>
              <a:t>LPA</a:t>
            </a:r>
            <a:r>
              <a:rPr lang="en-US" altLang="zh-CN" b="1" baseline="-25000" dirty="0">
                <a:solidFill>
                  <a:srgbClr val="0070C0"/>
                </a:solidFill>
              </a:rPr>
              <a:t>1</a:t>
            </a:r>
            <a:endParaRPr lang="zh-CN" altLang="en-US" b="1" baseline="-25000" dirty="0">
              <a:solidFill>
                <a:srgbClr val="0070C0"/>
              </a:solidFill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0F4A6634-FD1D-4DCA-8EDF-D86C85861BFC}"/>
              </a:ext>
            </a:extLst>
          </p:cNvPr>
          <p:cNvSpPr txBox="1"/>
          <p:nvPr/>
        </p:nvSpPr>
        <p:spPr>
          <a:xfrm>
            <a:off x="1959127" y="497950"/>
            <a:ext cx="667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0070C0"/>
                </a:solidFill>
              </a:rPr>
              <a:t>LPA</a:t>
            </a:r>
            <a:r>
              <a:rPr lang="en-US" altLang="zh-CN" b="1" baseline="-25000" dirty="0">
                <a:solidFill>
                  <a:srgbClr val="0070C0"/>
                </a:solidFill>
              </a:rPr>
              <a:t>2</a:t>
            </a:r>
            <a:endParaRPr lang="zh-CN" altLang="en-US" b="1" baseline="-25000" dirty="0">
              <a:solidFill>
                <a:srgbClr val="0070C0"/>
              </a:solidFill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D898DF78-34BC-4B52-9769-3928310DBBEC}"/>
              </a:ext>
            </a:extLst>
          </p:cNvPr>
          <p:cNvSpPr txBox="1"/>
          <p:nvPr/>
        </p:nvSpPr>
        <p:spPr>
          <a:xfrm>
            <a:off x="3336011" y="531062"/>
            <a:ext cx="667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0070C0"/>
                </a:solidFill>
              </a:rPr>
              <a:t>LPA</a:t>
            </a:r>
            <a:r>
              <a:rPr lang="en-US" altLang="zh-CN" b="1" baseline="-25000" dirty="0">
                <a:solidFill>
                  <a:srgbClr val="0070C0"/>
                </a:solidFill>
              </a:rPr>
              <a:t>3</a:t>
            </a:r>
            <a:endParaRPr lang="zh-CN" altLang="en-US" b="1" baseline="-25000" dirty="0">
              <a:solidFill>
                <a:srgbClr val="0070C0"/>
              </a:solidFill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828C4CBC-33DD-4A51-9431-9B223DB72535}"/>
              </a:ext>
            </a:extLst>
          </p:cNvPr>
          <p:cNvSpPr txBox="1"/>
          <p:nvPr/>
        </p:nvSpPr>
        <p:spPr>
          <a:xfrm>
            <a:off x="4773537" y="562418"/>
            <a:ext cx="667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0070C0"/>
                </a:solidFill>
              </a:rPr>
              <a:t>LPA</a:t>
            </a:r>
            <a:r>
              <a:rPr lang="en-US" altLang="zh-CN" b="1" baseline="-25000" dirty="0">
                <a:solidFill>
                  <a:srgbClr val="0070C0"/>
                </a:solidFill>
              </a:rPr>
              <a:t>4</a:t>
            </a:r>
            <a:endParaRPr lang="zh-CN" altLang="en-US" b="1" baseline="-25000" dirty="0">
              <a:solidFill>
                <a:srgbClr val="0070C0"/>
              </a:solidFill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88C75E35-4B1D-4581-B999-287D899C852B}"/>
              </a:ext>
            </a:extLst>
          </p:cNvPr>
          <p:cNvSpPr txBox="1"/>
          <p:nvPr/>
        </p:nvSpPr>
        <p:spPr>
          <a:xfrm>
            <a:off x="6204975" y="529502"/>
            <a:ext cx="667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0070C0"/>
                </a:solidFill>
              </a:rPr>
              <a:t>LPA</a:t>
            </a:r>
            <a:r>
              <a:rPr lang="en-US" altLang="zh-CN" b="1" baseline="-25000" dirty="0">
                <a:solidFill>
                  <a:srgbClr val="0070C0"/>
                </a:solidFill>
              </a:rPr>
              <a:t>5</a:t>
            </a:r>
            <a:endParaRPr lang="zh-CN" altLang="en-US" b="1" baseline="-25000" dirty="0">
              <a:solidFill>
                <a:srgbClr val="0070C0"/>
              </a:solidFill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D015B605-9140-41BC-A71A-0283D7F8C827}"/>
              </a:ext>
            </a:extLst>
          </p:cNvPr>
          <p:cNvSpPr txBox="1"/>
          <p:nvPr/>
        </p:nvSpPr>
        <p:spPr>
          <a:xfrm>
            <a:off x="7662931" y="562418"/>
            <a:ext cx="667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0070C0"/>
                </a:solidFill>
              </a:rPr>
              <a:t>LPA</a:t>
            </a:r>
            <a:r>
              <a:rPr lang="en-US" altLang="zh-CN" b="1" baseline="-25000" dirty="0">
                <a:solidFill>
                  <a:srgbClr val="0070C0"/>
                </a:solidFill>
              </a:rPr>
              <a:t>6</a:t>
            </a:r>
            <a:endParaRPr lang="zh-CN" altLang="en-US" b="1" baseline="-25000" dirty="0">
              <a:solidFill>
                <a:srgbClr val="0070C0"/>
              </a:solidFill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0468C0B3-ED57-4686-A213-6D0CE2319756}"/>
              </a:ext>
            </a:extLst>
          </p:cNvPr>
          <p:cNvSpPr txBox="1"/>
          <p:nvPr/>
        </p:nvSpPr>
        <p:spPr>
          <a:xfrm>
            <a:off x="35392" y="163452"/>
            <a:ext cx="1410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Extracellular</a:t>
            </a:r>
            <a:endParaRPr lang="zh-CN" altLang="en-US" b="1" dirty="0"/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B6F4335C-5780-4BCC-8F5F-F2A5B28672CE}"/>
              </a:ext>
            </a:extLst>
          </p:cNvPr>
          <p:cNvSpPr txBox="1"/>
          <p:nvPr/>
        </p:nvSpPr>
        <p:spPr>
          <a:xfrm>
            <a:off x="57071" y="2373632"/>
            <a:ext cx="1410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Intracellular</a:t>
            </a:r>
            <a:endParaRPr lang="zh-CN" altLang="en-US" b="1" dirty="0"/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id="{DAD41F83-531C-4953-BB78-548A353CC118}"/>
              </a:ext>
            </a:extLst>
          </p:cNvPr>
          <p:cNvSpPr/>
          <p:nvPr/>
        </p:nvSpPr>
        <p:spPr>
          <a:xfrm>
            <a:off x="755238" y="5291192"/>
            <a:ext cx="1022634" cy="89770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>
                <a:solidFill>
                  <a:srgbClr val="0070C0"/>
                </a:solidFill>
              </a:rPr>
              <a:t>Formin</a:t>
            </a:r>
            <a:endParaRPr lang="en-US" altLang="zh-CN" dirty="0">
              <a:solidFill>
                <a:srgbClr val="0070C0"/>
              </a:solidFill>
            </a:endParaRPr>
          </a:p>
          <a:p>
            <a:pPr algn="ctr"/>
            <a:r>
              <a:rPr lang="en-US" altLang="zh-CN" dirty="0">
                <a:solidFill>
                  <a:srgbClr val="0070C0"/>
                </a:solidFill>
              </a:rPr>
              <a:t>ROCK</a:t>
            </a:r>
          </a:p>
          <a:p>
            <a:pPr algn="ctr"/>
            <a:r>
              <a:rPr lang="en-US" altLang="zh-CN" dirty="0">
                <a:solidFill>
                  <a:srgbClr val="0070C0"/>
                </a:solidFill>
              </a:rPr>
              <a:t>SRF</a:t>
            </a:r>
            <a:endParaRPr lang="zh-CN" altLang="en-US" dirty="0">
              <a:solidFill>
                <a:srgbClr val="0070C0"/>
              </a:solidFill>
            </a:endParaRPr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id="{1198F2DE-9FBC-4D23-8F52-61BE89A72FED}"/>
              </a:ext>
            </a:extLst>
          </p:cNvPr>
          <p:cNvSpPr/>
          <p:nvPr/>
        </p:nvSpPr>
        <p:spPr>
          <a:xfrm>
            <a:off x="2270767" y="5432803"/>
            <a:ext cx="1022634" cy="61448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rgbClr val="0070C0"/>
                </a:solidFill>
              </a:rPr>
              <a:t>IP3</a:t>
            </a:r>
          </a:p>
          <a:p>
            <a:pPr algn="ctr"/>
            <a:r>
              <a:rPr lang="en-US" altLang="zh-CN" dirty="0">
                <a:solidFill>
                  <a:srgbClr val="0070C0"/>
                </a:solidFill>
              </a:rPr>
              <a:t>DAG</a:t>
            </a:r>
            <a:endParaRPr lang="zh-CN" altLang="en-US" dirty="0">
              <a:solidFill>
                <a:srgbClr val="0070C0"/>
              </a:solidFill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id="{4BF920CD-A0AF-4AE2-905D-838E434B1D92}"/>
              </a:ext>
            </a:extLst>
          </p:cNvPr>
          <p:cNvSpPr/>
          <p:nvPr/>
        </p:nvSpPr>
        <p:spPr>
          <a:xfrm>
            <a:off x="4062100" y="5432803"/>
            <a:ext cx="826005" cy="47059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rgbClr val="0070C0"/>
                </a:solidFill>
              </a:rPr>
              <a:t>MAPK</a:t>
            </a:r>
            <a:endParaRPr lang="zh-CN" altLang="en-US" dirty="0">
              <a:solidFill>
                <a:srgbClr val="0070C0"/>
              </a:solidFill>
            </a:endParaRPr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id="{B2053083-6539-45D1-888C-548A9713F62C}"/>
              </a:ext>
            </a:extLst>
          </p:cNvPr>
          <p:cNvSpPr/>
          <p:nvPr/>
        </p:nvSpPr>
        <p:spPr>
          <a:xfrm>
            <a:off x="5699383" y="5432803"/>
            <a:ext cx="1022634" cy="59746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rgbClr val="0070C0"/>
                </a:solidFill>
              </a:rPr>
              <a:t>Akt</a:t>
            </a:r>
          </a:p>
          <a:p>
            <a:pPr algn="ctr"/>
            <a:r>
              <a:rPr lang="en-US" altLang="zh-CN" dirty="0">
                <a:solidFill>
                  <a:srgbClr val="0070C0"/>
                </a:solidFill>
              </a:rPr>
              <a:t>RAC</a:t>
            </a:r>
            <a:endParaRPr lang="zh-CN" altLang="en-US" dirty="0">
              <a:solidFill>
                <a:srgbClr val="0070C0"/>
              </a:solidFill>
            </a:endParaRPr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id="{9A92B0CF-E235-4DAC-AE10-DC9DA4B7DA18}"/>
              </a:ext>
            </a:extLst>
          </p:cNvPr>
          <p:cNvSpPr/>
          <p:nvPr/>
        </p:nvSpPr>
        <p:spPr>
          <a:xfrm>
            <a:off x="7313989" y="5432803"/>
            <a:ext cx="826005" cy="47059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rgbClr val="0070C0"/>
                </a:solidFill>
              </a:rPr>
              <a:t>cAMP</a:t>
            </a:r>
            <a:endParaRPr lang="zh-CN" altLang="en-US" dirty="0">
              <a:solidFill>
                <a:srgbClr val="0070C0"/>
              </a:solidFill>
            </a:endParaRPr>
          </a:p>
        </p:txBody>
      </p:sp>
      <p:sp>
        <p:nvSpPr>
          <p:cNvPr id="39" name="椭圆 38">
            <a:extLst>
              <a:ext uri="{FF2B5EF4-FFF2-40B4-BE49-F238E27FC236}">
                <a16:creationId xmlns:a16="http://schemas.microsoft.com/office/drawing/2014/main" id="{2BCF15B2-76FF-488E-A7BE-35A3860D5393}"/>
              </a:ext>
            </a:extLst>
          </p:cNvPr>
          <p:cNvSpPr/>
          <p:nvPr/>
        </p:nvSpPr>
        <p:spPr>
          <a:xfrm>
            <a:off x="2191321" y="2937099"/>
            <a:ext cx="342972" cy="32412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β</a:t>
            </a:r>
            <a:endParaRPr lang="zh-CN" altLang="en-US" dirty="0"/>
          </a:p>
        </p:txBody>
      </p:sp>
      <p:sp>
        <p:nvSpPr>
          <p:cNvPr id="40" name="椭圆 39">
            <a:extLst>
              <a:ext uri="{FF2B5EF4-FFF2-40B4-BE49-F238E27FC236}">
                <a16:creationId xmlns:a16="http://schemas.microsoft.com/office/drawing/2014/main" id="{DF7CF9BB-5AF4-4A94-850E-295590B42EF6}"/>
              </a:ext>
            </a:extLst>
          </p:cNvPr>
          <p:cNvSpPr/>
          <p:nvPr/>
        </p:nvSpPr>
        <p:spPr>
          <a:xfrm>
            <a:off x="2362807" y="3153454"/>
            <a:ext cx="342972" cy="32412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γ</a:t>
            </a:r>
            <a:endParaRPr lang="zh-CN" altLang="en-US" dirty="0"/>
          </a:p>
        </p:txBody>
      </p:sp>
      <p:sp>
        <p:nvSpPr>
          <p:cNvPr id="41" name="椭圆 40">
            <a:extLst>
              <a:ext uri="{FF2B5EF4-FFF2-40B4-BE49-F238E27FC236}">
                <a16:creationId xmlns:a16="http://schemas.microsoft.com/office/drawing/2014/main" id="{145DB5AA-97F6-4A5E-9BFD-3F3CE1FAC781}"/>
              </a:ext>
            </a:extLst>
          </p:cNvPr>
          <p:cNvSpPr/>
          <p:nvPr/>
        </p:nvSpPr>
        <p:spPr>
          <a:xfrm>
            <a:off x="3874393" y="2920866"/>
            <a:ext cx="342972" cy="32412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β</a:t>
            </a:r>
            <a:endParaRPr lang="zh-CN" altLang="en-US" dirty="0"/>
          </a:p>
        </p:txBody>
      </p:sp>
      <p:sp>
        <p:nvSpPr>
          <p:cNvPr id="42" name="椭圆 41">
            <a:extLst>
              <a:ext uri="{FF2B5EF4-FFF2-40B4-BE49-F238E27FC236}">
                <a16:creationId xmlns:a16="http://schemas.microsoft.com/office/drawing/2014/main" id="{FA002A26-8ED8-4227-A42C-B178A7B5C537}"/>
              </a:ext>
            </a:extLst>
          </p:cNvPr>
          <p:cNvSpPr/>
          <p:nvPr/>
        </p:nvSpPr>
        <p:spPr>
          <a:xfrm>
            <a:off x="4045879" y="3137221"/>
            <a:ext cx="342972" cy="32412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γ</a:t>
            </a:r>
            <a:endParaRPr lang="zh-CN" altLang="en-US" dirty="0"/>
          </a:p>
        </p:txBody>
      </p:sp>
      <p:sp>
        <p:nvSpPr>
          <p:cNvPr id="43" name="椭圆 42">
            <a:extLst>
              <a:ext uri="{FF2B5EF4-FFF2-40B4-BE49-F238E27FC236}">
                <a16:creationId xmlns:a16="http://schemas.microsoft.com/office/drawing/2014/main" id="{3BA9B7D2-5C19-4C13-99C0-1FDB61350A3D}"/>
              </a:ext>
            </a:extLst>
          </p:cNvPr>
          <p:cNvSpPr/>
          <p:nvPr/>
        </p:nvSpPr>
        <p:spPr>
          <a:xfrm>
            <a:off x="5604554" y="2941911"/>
            <a:ext cx="342972" cy="32412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β</a:t>
            </a:r>
            <a:endParaRPr lang="zh-CN" altLang="en-US" dirty="0"/>
          </a:p>
        </p:txBody>
      </p:sp>
      <p:sp>
        <p:nvSpPr>
          <p:cNvPr id="44" name="椭圆 43">
            <a:extLst>
              <a:ext uri="{FF2B5EF4-FFF2-40B4-BE49-F238E27FC236}">
                <a16:creationId xmlns:a16="http://schemas.microsoft.com/office/drawing/2014/main" id="{CD43FF38-9C2A-4071-9814-D269A9490093}"/>
              </a:ext>
            </a:extLst>
          </p:cNvPr>
          <p:cNvSpPr/>
          <p:nvPr/>
        </p:nvSpPr>
        <p:spPr>
          <a:xfrm>
            <a:off x="5776040" y="3158266"/>
            <a:ext cx="342972" cy="32412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γ</a:t>
            </a:r>
            <a:endParaRPr lang="zh-CN" altLang="en-US" dirty="0"/>
          </a:p>
        </p:txBody>
      </p:sp>
      <p:sp>
        <p:nvSpPr>
          <p:cNvPr id="45" name="椭圆 44">
            <a:extLst>
              <a:ext uri="{FF2B5EF4-FFF2-40B4-BE49-F238E27FC236}">
                <a16:creationId xmlns:a16="http://schemas.microsoft.com/office/drawing/2014/main" id="{5156A261-1302-46BE-B5D0-EF4875B939FB}"/>
              </a:ext>
            </a:extLst>
          </p:cNvPr>
          <p:cNvSpPr/>
          <p:nvPr/>
        </p:nvSpPr>
        <p:spPr>
          <a:xfrm>
            <a:off x="7392414" y="2718393"/>
            <a:ext cx="342972" cy="32412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β</a:t>
            </a:r>
            <a:endParaRPr lang="zh-CN" altLang="en-US" dirty="0"/>
          </a:p>
        </p:txBody>
      </p:sp>
      <p:sp>
        <p:nvSpPr>
          <p:cNvPr id="46" name="椭圆 45">
            <a:extLst>
              <a:ext uri="{FF2B5EF4-FFF2-40B4-BE49-F238E27FC236}">
                <a16:creationId xmlns:a16="http://schemas.microsoft.com/office/drawing/2014/main" id="{206CB1A5-A1F1-4BD9-A9DE-A3CEB6DED6BE}"/>
              </a:ext>
            </a:extLst>
          </p:cNvPr>
          <p:cNvSpPr/>
          <p:nvPr/>
        </p:nvSpPr>
        <p:spPr>
          <a:xfrm>
            <a:off x="7485475" y="3115434"/>
            <a:ext cx="342972" cy="32412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γ</a:t>
            </a:r>
            <a:endParaRPr lang="zh-CN" altLang="en-US" dirty="0"/>
          </a:p>
        </p:txBody>
      </p:sp>
      <p:sp>
        <p:nvSpPr>
          <p:cNvPr id="47" name="椭圆 46">
            <a:extLst>
              <a:ext uri="{FF2B5EF4-FFF2-40B4-BE49-F238E27FC236}">
                <a16:creationId xmlns:a16="http://schemas.microsoft.com/office/drawing/2014/main" id="{D411C49B-776B-4173-850B-C0B102CD7E01}"/>
              </a:ext>
            </a:extLst>
          </p:cNvPr>
          <p:cNvSpPr/>
          <p:nvPr/>
        </p:nvSpPr>
        <p:spPr>
          <a:xfrm>
            <a:off x="3074341" y="144377"/>
            <a:ext cx="929490" cy="35357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LPA</a:t>
            </a:r>
            <a:endParaRPr lang="zh-CN" altLang="en-US" dirty="0"/>
          </a:p>
        </p:txBody>
      </p:sp>
      <p:sp>
        <p:nvSpPr>
          <p:cNvPr id="48" name="椭圆 47">
            <a:extLst>
              <a:ext uri="{FF2B5EF4-FFF2-40B4-BE49-F238E27FC236}">
                <a16:creationId xmlns:a16="http://schemas.microsoft.com/office/drawing/2014/main" id="{B526065D-D289-4214-8EB5-4504D3E24D04}"/>
              </a:ext>
            </a:extLst>
          </p:cNvPr>
          <p:cNvSpPr/>
          <p:nvPr/>
        </p:nvSpPr>
        <p:spPr>
          <a:xfrm>
            <a:off x="3811130" y="263661"/>
            <a:ext cx="929490" cy="35357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LPA</a:t>
            </a:r>
            <a:endParaRPr lang="zh-CN" altLang="en-US" dirty="0"/>
          </a:p>
        </p:txBody>
      </p:sp>
      <p:sp>
        <p:nvSpPr>
          <p:cNvPr id="49" name="椭圆 48">
            <a:extLst>
              <a:ext uri="{FF2B5EF4-FFF2-40B4-BE49-F238E27FC236}">
                <a16:creationId xmlns:a16="http://schemas.microsoft.com/office/drawing/2014/main" id="{CB8C1041-A0A2-4A73-A1F0-34820B05F679}"/>
              </a:ext>
            </a:extLst>
          </p:cNvPr>
          <p:cNvSpPr/>
          <p:nvPr/>
        </p:nvSpPr>
        <p:spPr>
          <a:xfrm>
            <a:off x="4511867" y="103076"/>
            <a:ext cx="929490" cy="35357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LPA</a:t>
            </a:r>
            <a:endParaRPr lang="zh-CN" altLang="en-US" dirty="0"/>
          </a:p>
        </p:txBody>
      </p:sp>
      <p:cxnSp>
        <p:nvCxnSpPr>
          <p:cNvPr id="51" name="直接箭头连接符 50">
            <a:extLst>
              <a:ext uri="{FF2B5EF4-FFF2-40B4-BE49-F238E27FC236}">
                <a16:creationId xmlns:a16="http://schemas.microsoft.com/office/drawing/2014/main" id="{113140C5-664E-4BE5-8490-95624384977A}"/>
              </a:ext>
            </a:extLst>
          </p:cNvPr>
          <p:cNvCxnSpPr/>
          <p:nvPr/>
        </p:nvCxnSpPr>
        <p:spPr>
          <a:xfrm>
            <a:off x="1445949" y="2305656"/>
            <a:ext cx="203140" cy="574799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3" name="直接箭头连接符 52">
            <a:extLst>
              <a:ext uri="{FF2B5EF4-FFF2-40B4-BE49-F238E27FC236}">
                <a16:creationId xmlns:a16="http://schemas.microsoft.com/office/drawing/2014/main" id="{E99706E8-AD23-41EB-BE2F-C87A9FA646B9}"/>
              </a:ext>
            </a:extLst>
          </p:cNvPr>
          <p:cNvCxnSpPr/>
          <p:nvPr/>
        </p:nvCxnSpPr>
        <p:spPr>
          <a:xfrm>
            <a:off x="1509837" y="2355474"/>
            <a:ext cx="1826174" cy="565392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箭头连接符 54">
            <a:extLst>
              <a:ext uri="{FF2B5EF4-FFF2-40B4-BE49-F238E27FC236}">
                <a16:creationId xmlns:a16="http://schemas.microsoft.com/office/drawing/2014/main" id="{0809FA9A-73EF-436E-85F1-B1F035606151}"/>
              </a:ext>
            </a:extLst>
          </p:cNvPr>
          <p:cNvCxnSpPr/>
          <p:nvPr/>
        </p:nvCxnSpPr>
        <p:spPr>
          <a:xfrm>
            <a:off x="1649089" y="2350309"/>
            <a:ext cx="3620000" cy="540769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箭头连接符 56">
            <a:extLst>
              <a:ext uri="{FF2B5EF4-FFF2-40B4-BE49-F238E27FC236}">
                <a16:creationId xmlns:a16="http://schemas.microsoft.com/office/drawing/2014/main" id="{FCB1FDDE-E233-4537-A075-05BCD2CEC168}"/>
              </a:ext>
            </a:extLst>
          </p:cNvPr>
          <p:cNvCxnSpPr/>
          <p:nvPr/>
        </p:nvCxnSpPr>
        <p:spPr>
          <a:xfrm flipH="1">
            <a:off x="1777872" y="2163900"/>
            <a:ext cx="492895" cy="716555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箭头连接符 58">
            <a:extLst>
              <a:ext uri="{FF2B5EF4-FFF2-40B4-BE49-F238E27FC236}">
                <a16:creationId xmlns:a16="http://schemas.microsoft.com/office/drawing/2014/main" id="{13C47D4F-FD33-46B4-9558-F8A42B903F34}"/>
              </a:ext>
            </a:extLst>
          </p:cNvPr>
          <p:cNvCxnSpPr/>
          <p:nvPr/>
        </p:nvCxnSpPr>
        <p:spPr>
          <a:xfrm>
            <a:off x="2918539" y="2163900"/>
            <a:ext cx="646594" cy="756966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箭头连接符 60">
            <a:extLst>
              <a:ext uri="{FF2B5EF4-FFF2-40B4-BE49-F238E27FC236}">
                <a16:creationId xmlns:a16="http://schemas.microsoft.com/office/drawing/2014/main" id="{34E60318-7F62-4BCF-B9A3-0382CBD36E6D}"/>
              </a:ext>
            </a:extLst>
          </p:cNvPr>
          <p:cNvCxnSpPr/>
          <p:nvPr/>
        </p:nvCxnSpPr>
        <p:spPr>
          <a:xfrm>
            <a:off x="3158556" y="2163900"/>
            <a:ext cx="2358666" cy="716555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箭头连接符 62">
            <a:extLst>
              <a:ext uri="{FF2B5EF4-FFF2-40B4-BE49-F238E27FC236}">
                <a16:creationId xmlns:a16="http://schemas.microsoft.com/office/drawing/2014/main" id="{F2C9355B-D82A-440A-B4FF-A5BD950CE71F}"/>
              </a:ext>
            </a:extLst>
          </p:cNvPr>
          <p:cNvCxnSpPr/>
          <p:nvPr/>
        </p:nvCxnSpPr>
        <p:spPr>
          <a:xfrm>
            <a:off x="3667874" y="2075380"/>
            <a:ext cx="0" cy="815698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箭头连接符 64">
            <a:extLst>
              <a:ext uri="{FF2B5EF4-FFF2-40B4-BE49-F238E27FC236}">
                <a16:creationId xmlns:a16="http://schemas.microsoft.com/office/drawing/2014/main" id="{CFCA77B6-62A6-45F8-99A3-A3E078FBE1B8}"/>
              </a:ext>
            </a:extLst>
          </p:cNvPr>
          <p:cNvCxnSpPr/>
          <p:nvPr/>
        </p:nvCxnSpPr>
        <p:spPr>
          <a:xfrm>
            <a:off x="4264454" y="2065106"/>
            <a:ext cx="1340100" cy="653287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箭头连接符 66">
            <a:extLst>
              <a:ext uri="{FF2B5EF4-FFF2-40B4-BE49-F238E27FC236}">
                <a16:creationId xmlns:a16="http://schemas.microsoft.com/office/drawing/2014/main" id="{EFFB254F-D5F7-4F4B-BB4A-9636077391DA}"/>
              </a:ext>
            </a:extLst>
          </p:cNvPr>
          <p:cNvCxnSpPr/>
          <p:nvPr/>
        </p:nvCxnSpPr>
        <p:spPr>
          <a:xfrm flipH="1">
            <a:off x="2075380" y="2163900"/>
            <a:ext cx="2938409" cy="716555"/>
          </a:xfrm>
          <a:prstGeom prst="straightConnector1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箭头连接符 68">
            <a:extLst>
              <a:ext uri="{FF2B5EF4-FFF2-40B4-BE49-F238E27FC236}">
                <a16:creationId xmlns:a16="http://schemas.microsoft.com/office/drawing/2014/main" id="{F7C300D0-317C-4ACC-9D9A-D721506A621B}"/>
              </a:ext>
            </a:extLst>
          </p:cNvPr>
          <p:cNvCxnSpPr/>
          <p:nvPr/>
        </p:nvCxnSpPr>
        <p:spPr>
          <a:xfrm flipH="1">
            <a:off x="3901533" y="2227168"/>
            <a:ext cx="1268955" cy="590019"/>
          </a:xfrm>
          <a:prstGeom prst="straightConnector1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箭头连接符 70">
            <a:extLst>
              <a:ext uri="{FF2B5EF4-FFF2-40B4-BE49-F238E27FC236}">
                <a16:creationId xmlns:a16="http://schemas.microsoft.com/office/drawing/2014/main" id="{4662A844-287D-4CE6-B494-21BF77FBFAFD}"/>
              </a:ext>
            </a:extLst>
          </p:cNvPr>
          <p:cNvCxnSpPr/>
          <p:nvPr/>
        </p:nvCxnSpPr>
        <p:spPr>
          <a:xfrm>
            <a:off x="5679437" y="2276418"/>
            <a:ext cx="133739" cy="604037"/>
          </a:xfrm>
          <a:prstGeom prst="straightConnector1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箭头连接符 72">
            <a:extLst>
              <a:ext uri="{FF2B5EF4-FFF2-40B4-BE49-F238E27FC236}">
                <a16:creationId xmlns:a16="http://schemas.microsoft.com/office/drawing/2014/main" id="{4E0EA9C4-8847-4BA7-8FA7-6BF8052A4DC4}"/>
              </a:ext>
            </a:extLst>
          </p:cNvPr>
          <p:cNvCxnSpPr/>
          <p:nvPr/>
        </p:nvCxnSpPr>
        <p:spPr>
          <a:xfrm>
            <a:off x="5947526" y="2350309"/>
            <a:ext cx="946591" cy="540769"/>
          </a:xfrm>
          <a:prstGeom prst="straightConnector1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箭头连接符 74">
            <a:extLst>
              <a:ext uri="{FF2B5EF4-FFF2-40B4-BE49-F238E27FC236}">
                <a16:creationId xmlns:a16="http://schemas.microsoft.com/office/drawing/2014/main" id="{5A0051B8-5246-4B4F-B71D-3920AD750156}"/>
              </a:ext>
            </a:extLst>
          </p:cNvPr>
          <p:cNvCxnSpPr/>
          <p:nvPr/>
        </p:nvCxnSpPr>
        <p:spPr>
          <a:xfrm flipH="1">
            <a:off x="2493019" y="2227168"/>
            <a:ext cx="3847671" cy="65328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箭头连接符 76">
            <a:extLst>
              <a:ext uri="{FF2B5EF4-FFF2-40B4-BE49-F238E27FC236}">
                <a16:creationId xmlns:a16="http://schemas.microsoft.com/office/drawing/2014/main" id="{8EB19289-79A6-498E-81E2-D2E47D68DB96}"/>
              </a:ext>
            </a:extLst>
          </p:cNvPr>
          <p:cNvCxnSpPr/>
          <p:nvPr/>
        </p:nvCxnSpPr>
        <p:spPr>
          <a:xfrm flipH="1">
            <a:off x="4511867" y="2305656"/>
            <a:ext cx="2013521" cy="80977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箭头连接符 78">
            <a:extLst>
              <a:ext uri="{FF2B5EF4-FFF2-40B4-BE49-F238E27FC236}">
                <a16:creationId xmlns:a16="http://schemas.microsoft.com/office/drawing/2014/main" id="{1B5D0689-A9FD-4340-AD7F-AE1DFA3348E6}"/>
              </a:ext>
            </a:extLst>
          </p:cNvPr>
          <p:cNvCxnSpPr/>
          <p:nvPr/>
        </p:nvCxnSpPr>
        <p:spPr>
          <a:xfrm flipH="1">
            <a:off x="2647230" y="2163900"/>
            <a:ext cx="5015701" cy="773199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接箭头连接符 80">
            <a:extLst>
              <a:ext uri="{FF2B5EF4-FFF2-40B4-BE49-F238E27FC236}">
                <a16:creationId xmlns:a16="http://schemas.microsoft.com/office/drawing/2014/main" id="{76AC5927-FF8E-4D57-836C-C85A973AFE42}"/>
              </a:ext>
            </a:extLst>
          </p:cNvPr>
          <p:cNvCxnSpPr/>
          <p:nvPr/>
        </p:nvCxnSpPr>
        <p:spPr>
          <a:xfrm flipH="1">
            <a:off x="6119012" y="2350309"/>
            <a:ext cx="1394729" cy="586790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接箭头连接符 82">
            <a:extLst>
              <a:ext uri="{FF2B5EF4-FFF2-40B4-BE49-F238E27FC236}">
                <a16:creationId xmlns:a16="http://schemas.microsoft.com/office/drawing/2014/main" id="{59AD6764-5E8B-4AE6-8321-7709AAD60129}"/>
              </a:ext>
            </a:extLst>
          </p:cNvPr>
          <p:cNvCxnSpPr/>
          <p:nvPr/>
        </p:nvCxnSpPr>
        <p:spPr>
          <a:xfrm flipH="1">
            <a:off x="1445949" y="3760342"/>
            <a:ext cx="63888" cy="256854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接箭头连接符 84">
            <a:extLst>
              <a:ext uri="{FF2B5EF4-FFF2-40B4-BE49-F238E27FC236}">
                <a16:creationId xmlns:a16="http://schemas.microsoft.com/office/drawing/2014/main" id="{234F221A-5A63-4AD7-95FA-F3ABC0DD8145}"/>
              </a:ext>
            </a:extLst>
          </p:cNvPr>
          <p:cNvCxnSpPr/>
          <p:nvPr/>
        </p:nvCxnSpPr>
        <p:spPr>
          <a:xfrm>
            <a:off x="1290775" y="4849402"/>
            <a:ext cx="0" cy="267128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接箭头连接符 86">
            <a:extLst>
              <a:ext uri="{FF2B5EF4-FFF2-40B4-BE49-F238E27FC236}">
                <a16:creationId xmlns:a16="http://schemas.microsoft.com/office/drawing/2014/main" id="{B4A7FDB5-47C1-47AA-9F78-A990EDCAA9C9}"/>
              </a:ext>
            </a:extLst>
          </p:cNvPr>
          <p:cNvCxnSpPr/>
          <p:nvPr/>
        </p:nvCxnSpPr>
        <p:spPr>
          <a:xfrm flipH="1">
            <a:off x="3074341" y="3760342"/>
            <a:ext cx="176720" cy="256854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接箭头连接符 88">
            <a:extLst>
              <a:ext uri="{FF2B5EF4-FFF2-40B4-BE49-F238E27FC236}">
                <a16:creationId xmlns:a16="http://schemas.microsoft.com/office/drawing/2014/main" id="{AEA020FC-6020-4904-A088-A00A95C310D8}"/>
              </a:ext>
            </a:extLst>
          </p:cNvPr>
          <p:cNvCxnSpPr/>
          <p:nvPr/>
        </p:nvCxnSpPr>
        <p:spPr>
          <a:xfrm>
            <a:off x="2784297" y="4849402"/>
            <a:ext cx="0" cy="441790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接箭头连接符 90">
            <a:extLst>
              <a:ext uri="{FF2B5EF4-FFF2-40B4-BE49-F238E27FC236}">
                <a16:creationId xmlns:a16="http://schemas.microsoft.com/office/drawing/2014/main" id="{63A1BCE1-97C0-492C-9B89-80E4684DD056}"/>
              </a:ext>
            </a:extLst>
          </p:cNvPr>
          <p:cNvCxnSpPr/>
          <p:nvPr/>
        </p:nvCxnSpPr>
        <p:spPr>
          <a:xfrm flipH="1">
            <a:off x="3251061" y="3760342"/>
            <a:ext cx="1762728" cy="339047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接箭头连接符 92">
            <a:extLst>
              <a:ext uri="{FF2B5EF4-FFF2-40B4-BE49-F238E27FC236}">
                <a16:creationId xmlns:a16="http://schemas.microsoft.com/office/drawing/2014/main" id="{9216F682-7DBD-4886-8D00-3D0CB6B3C93C}"/>
              </a:ext>
            </a:extLst>
          </p:cNvPr>
          <p:cNvCxnSpPr>
            <a:cxnSpLocks/>
          </p:cNvCxnSpPr>
          <p:nvPr/>
        </p:nvCxnSpPr>
        <p:spPr>
          <a:xfrm flipH="1">
            <a:off x="4740620" y="3760342"/>
            <a:ext cx="429868" cy="339047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接箭头连接符 94">
            <a:extLst>
              <a:ext uri="{FF2B5EF4-FFF2-40B4-BE49-F238E27FC236}">
                <a16:creationId xmlns:a16="http://schemas.microsoft.com/office/drawing/2014/main" id="{D9676D0F-231A-4D77-AC81-2D4929EA1578}"/>
              </a:ext>
            </a:extLst>
          </p:cNvPr>
          <p:cNvCxnSpPr>
            <a:cxnSpLocks/>
          </p:cNvCxnSpPr>
          <p:nvPr/>
        </p:nvCxnSpPr>
        <p:spPr>
          <a:xfrm>
            <a:off x="5441357" y="3760342"/>
            <a:ext cx="506169" cy="339047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接箭头连接符 96">
            <a:extLst>
              <a:ext uri="{FF2B5EF4-FFF2-40B4-BE49-F238E27FC236}">
                <a16:creationId xmlns:a16="http://schemas.microsoft.com/office/drawing/2014/main" id="{F6062D45-CBCA-410B-989E-FE939E3FDBEC}"/>
              </a:ext>
            </a:extLst>
          </p:cNvPr>
          <p:cNvCxnSpPr/>
          <p:nvPr/>
        </p:nvCxnSpPr>
        <p:spPr>
          <a:xfrm>
            <a:off x="5734455" y="3760342"/>
            <a:ext cx="2000931" cy="339047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箭头连接符 100">
            <a:extLst>
              <a:ext uri="{FF2B5EF4-FFF2-40B4-BE49-F238E27FC236}">
                <a16:creationId xmlns:a16="http://schemas.microsoft.com/office/drawing/2014/main" id="{347BCE01-0C99-4B19-B421-E1B6533C88AB}"/>
              </a:ext>
            </a:extLst>
          </p:cNvPr>
          <p:cNvCxnSpPr/>
          <p:nvPr/>
        </p:nvCxnSpPr>
        <p:spPr>
          <a:xfrm>
            <a:off x="7662931" y="3625768"/>
            <a:ext cx="289267" cy="391428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直接箭头连接符 102">
            <a:extLst>
              <a:ext uri="{FF2B5EF4-FFF2-40B4-BE49-F238E27FC236}">
                <a16:creationId xmlns:a16="http://schemas.microsoft.com/office/drawing/2014/main" id="{9473952D-9674-47E2-8C97-629CC1886165}"/>
              </a:ext>
            </a:extLst>
          </p:cNvPr>
          <p:cNvCxnSpPr/>
          <p:nvPr/>
        </p:nvCxnSpPr>
        <p:spPr>
          <a:xfrm>
            <a:off x="4511867" y="4849402"/>
            <a:ext cx="0" cy="349322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直接箭头连接符 104">
            <a:extLst>
              <a:ext uri="{FF2B5EF4-FFF2-40B4-BE49-F238E27FC236}">
                <a16:creationId xmlns:a16="http://schemas.microsoft.com/office/drawing/2014/main" id="{423B4676-0011-4262-9577-01FF0F27663F}"/>
              </a:ext>
            </a:extLst>
          </p:cNvPr>
          <p:cNvCxnSpPr>
            <a:cxnSpLocks/>
          </p:cNvCxnSpPr>
          <p:nvPr/>
        </p:nvCxnSpPr>
        <p:spPr>
          <a:xfrm>
            <a:off x="6204975" y="4849402"/>
            <a:ext cx="0" cy="349322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直接箭头连接符 107">
            <a:extLst>
              <a:ext uri="{FF2B5EF4-FFF2-40B4-BE49-F238E27FC236}">
                <a16:creationId xmlns:a16="http://schemas.microsoft.com/office/drawing/2014/main" id="{58DDA84F-1BF9-48AF-BBAA-8199BE94660B}"/>
              </a:ext>
            </a:extLst>
          </p:cNvPr>
          <p:cNvCxnSpPr/>
          <p:nvPr/>
        </p:nvCxnSpPr>
        <p:spPr>
          <a:xfrm>
            <a:off x="7828447" y="4849402"/>
            <a:ext cx="0" cy="441790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直接连接符 109">
            <a:extLst>
              <a:ext uri="{FF2B5EF4-FFF2-40B4-BE49-F238E27FC236}">
                <a16:creationId xmlns:a16="http://schemas.microsoft.com/office/drawing/2014/main" id="{93786655-2A43-4AC4-96A5-3F8F69660C5F}"/>
              </a:ext>
            </a:extLst>
          </p:cNvPr>
          <p:cNvCxnSpPr>
            <a:cxnSpLocks/>
          </p:cNvCxnSpPr>
          <p:nvPr/>
        </p:nvCxnSpPr>
        <p:spPr>
          <a:xfrm flipH="1">
            <a:off x="7690798" y="4017196"/>
            <a:ext cx="96553" cy="22881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箭头连接符 73">
            <a:extLst>
              <a:ext uri="{FF2B5EF4-FFF2-40B4-BE49-F238E27FC236}">
                <a16:creationId xmlns:a16="http://schemas.microsoft.com/office/drawing/2014/main" id="{AB378C07-09A7-4EA1-B39B-1B6EDE3BB20F}"/>
              </a:ext>
            </a:extLst>
          </p:cNvPr>
          <p:cNvCxnSpPr/>
          <p:nvPr/>
        </p:nvCxnSpPr>
        <p:spPr>
          <a:xfrm>
            <a:off x="4654193" y="6508678"/>
            <a:ext cx="0" cy="349322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右大括号 1">
            <a:extLst>
              <a:ext uri="{FF2B5EF4-FFF2-40B4-BE49-F238E27FC236}">
                <a16:creationId xmlns:a16="http://schemas.microsoft.com/office/drawing/2014/main" id="{AEFA7644-F79B-4F0B-A8EE-0ADFA59622F1}"/>
              </a:ext>
            </a:extLst>
          </p:cNvPr>
          <p:cNvSpPr/>
          <p:nvPr/>
        </p:nvSpPr>
        <p:spPr>
          <a:xfrm rot="5400000">
            <a:off x="4512750" y="3201944"/>
            <a:ext cx="292231" cy="6382475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: 圆角 2">
            <a:extLst>
              <a:ext uri="{FF2B5EF4-FFF2-40B4-BE49-F238E27FC236}">
                <a16:creationId xmlns:a16="http://schemas.microsoft.com/office/drawing/2014/main" id="{4C62C969-31E9-4FFF-B627-0DCDEBB3A2CF}"/>
              </a:ext>
            </a:extLst>
          </p:cNvPr>
          <p:cNvSpPr/>
          <p:nvPr/>
        </p:nvSpPr>
        <p:spPr>
          <a:xfrm>
            <a:off x="3601004" y="6848322"/>
            <a:ext cx="2145302" cy="776986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rgbClr val="7030A0"/>
                </a:solidFill>
              </a:rPr>
              <a:t>Pathophysiological effects</a:t>
            </a:r>
            <a:endParaRPr lang="zh-CN" altLang="en-US" b="1" dirty="0">
              <a:solidFill>
                <a:srgbClr val="7030A0"/>
              </a:solidFill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0C1CC996-DC61-418E-8DDB-8A4D79D04745}"/>
              </a:ext>
            </a:extLst>
          </p:cNvPr>
          <p:cNvSpPr txBox="1"/>
          <p:nvPr/>
        </p:nvSpPr>
        <p:spPr>
          <a:xfrm>
            <a:off x="157490" y="3625768"/>
            <a:ext cx="725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1.5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023218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格 6">
            <a:extLst>
              <a:ext uri="{FF2B5EF4-FFF2-40B4-BE49-F238E27FC236}">
                <a16:creationId xmlns:a16="http://schemas.microsoft.com/office/drawing/2014/main" id="{FC4B04EE-F05A-4125-AA77-B9843ACB27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6034637"/>
              </p:ext>
            </p:extLst>
          </p:nvPr>
        </p:nvGraphicFramePr>
        <p:xfrm>
          <a:off x="380145" y="873304"/>
          <a:ext cx="7685068" cy="5900448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690861">
                  <a:extLst>
                    <a:ext uri="{9D8B030D-6E8A-4147-A177-3AD203B41FA5}">
                      <a16:colId xmlns:a16="http://schemas.microsoft.com/office/drawing/2014/main" val="2086839190"/>
                    </a:ext>
                  </a:extLst>
                </a:gridCol>
                <a:gridCol w="4994207">
                  <a:extLst>
                    <a:ext uri="{9D8B030D-6E8A-4147-A177-3AD203B41FA5}">
                      <a16:colId xmlns:a16="http://schemas.microsoft.com/office/drawing/2014/main" val="526385710"/>
                    </a:ext>
                  </a:extLst>
                </a:gridCol>
              </a:tblGrid>
              <a:tr h="544531">
                <a:tc>
                  <a:txBody>
                    <a:bodyPr/>
                    <a:lstStyle/>
                    <a:p>
                      <a:r>
                        <a:rPr lang="en-US" altLang="zh-CN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Nervous system</a:t>
                      </a:r>
                      <a:endParaRPr lang="zh-CN" altLang="en-US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b="1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Neuropathic pain, Alzheimer's disease, multiple sclerosis</a:t>
                      </a:r>
                      <a:endParaRPr lang="zh-CN" altLang="en-US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9671391"/>
                  </a:ext>
                </a:extLst>
              </a:tr>
              <a:tr h="657546">
                <a:tc>
                  <a:txBody>
                    <a:bodyPr/>
                    <a:lstStyle/>
                    <a:p>
                      <a:r>
                        <a:rPr lang="en-US" altLang="zh-CN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Endocrine system</a:t>
                      </a:r>
                      <a:endParaRPr lang="zh-CN" altLang="en-US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b="1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Obesity, diabetes, non-alcoholic fatty liver disease, Graves' Disease</a:t>
                      </a:r>
                      <a:endParaRPr lang="zh-CN" altLang="en-US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1276057"/>
                  </a:ext>
                </a:extLst>
              </a:tr>
              <a:tr h="657546">
                <a:tc>
                  <a:txBody>
                    <a:bodyPr/>
                    <a:lstStyle/>
                    <a:p>
                      <a:r>
                        <a:rPr lang="en-US" altLang="zh-CN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Respiratory system</a:t>
                      </a:r>
                      <a:endParaRPr lang="zh-CN" altLang="en-US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b="1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Idiopathic pulmonary fibrosis, asthma</a:t>
                      </a:r>
                      <a:endParaRPr lang="zh-CN" altLang="en-US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5688925"/>
                  </a:ext>
                </a:extLst>
              </a:tr>
              <a:tr h="657546">
                <a:tc>
                  <a:txBody>
                    <a:bodyPr/>
                    <a:lstStyle/>
                    <a:p>
                      <a:r>
                        <a:rPr lang="en-US" altLang="zh-CN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Circulatory system</a:t>
                      </a:r>
                      <a:endParaRPr lang="zh-CN" altLang="en-US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b="1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Acute coronary syndrome, atherosclerosis, retinal vein occlusion</a:t>
                      </a:r>
                      <a:endParaRPr lang="zh-CN" altLang="en-US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6962716"/>
                  </a:ext>
                </a:extLst>
              </a:tr>
              <a:tr h="657546">
                <a:tc>
                  <a:txBody>
                    <a:bodyPr/>
                    <a:lstStyle/>
                    <a:p>
                      <a:r>
                        <a:rPr lang="en-US" altLang="zh-CN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Digestive system</a:t>
                      </a:r>
                      <a:endParaRPr lang="zh-CN" altLang="en-US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b="1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Primary biliary cholangitis, inflammatory bowel disease, viral hepatitis</a:t>
                      </a:r>
                      <a:endParaRPr lang="zh-CN" altLang="en-US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3071910"/>
                  </a:ext>
                </a:extLst>
              </a:tr>
              <a:tr h="657546">
                <a:tc>
                  <a:txBody>
                    <a:bodyPr/>
                    <a:lstStyle/>
                    <a:p>
                      <a:r>
                        <a:rPr lang="en-US" altLang="zh-CN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Immune system</a:t>
                      </a:r>
                      <a:endParaRPr lang="zh-CN" altLang="en-US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b="1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Rheumatoid arthritis</a:t>
                      </a:r>
                      <a:endParaRPr lang="zh-CN" altLang="en-US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3019655"/>
                  </a:ext>
                </a:extLst>
              </a:tr>
              <a:tr h="657546">
                <a:tc>
                  <a:txBody>
                    <a:bodyPr/>
                    <a:lstStyle/>
                    <a:p>
                      <a:r>
                        <a:rPr lang="en-US" altLang="zh-CN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Reproductive system</a:t>
                      </a:r>
                      <a:endParaRPr lang="zh-CN" altLang="en-US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b="1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Embryonic lethality, ovarian and prostate cancer</a:t>
                      </a:r>
                      <a:endParaRPr lang="zh-CN" altLang="en-US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8322626"/>
                  </a:ext>
                </a:extLst>
              </a:tr>
              <a:tr h="657546">
                <a:tc>
                  <a:txBody>
                    <a:bodyPr/>
                    <a:lstStyle/>
                    <a:p>
                      <a:r>
                        <a:rPr lang="en-US" altLang="zh-CN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Skeletal system</a:t>
                      </a:r>
                      <a:endParaRPr lang="zh-CN" altLang="en-US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b="1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Osteolytic bone metastasis in cancer</a:t>
                      </a:r>
                      <a:endParaRPr lang="zh-CN" altLang="en-US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2356426"/>
                  </a:ext>
                </a:extLst>
              </a:tr>
              <a:tr h="657546">
                <a:tc>
                  <a:txBody>
                    <a:bodyPr/>
                    <a:lstStyle/>
                    <a:p>
                      <a:r>
                        <a:rPr lang="en-US" altLang="zh-CN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Muscular system</a:t>
                      </a:r>
                      <a:endParaRPr lang="zh-CN" altLang="en-US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b="1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Muscular dystrophies</a:t>
                      </a:r>
                      <a:endParaRPr lang="zh-CN" altLang="en-US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848315220"/>
                  </a:ext>
                </a:extLst>
              </a:tr>
            </a:tbl>
          </a:graphicData>
        </a:graphic>
      </p:graphicFrame>
      <p:sp>
        <p:nvSpPr>
          <p:cNvPr id="7" name="文本框 6">
            <a:extLst>
              <a:ext uri="{FF2B5EF4-FFF2-40B4-BE49-F238E27FC236}">
                <a16:creationId xmlns:a16="http://schemas.microsoft.com/office/drawing/2014/main" id="{8D9E715E-B866-4FFF-9EA9-61B7A6A6985F}"/>
              </a:ext>
            </a:extLst>
          </p:cNvPr>
          <p:cNvSpPr txBox="1"/>
          <p:nvPr/>
        </p:nvSpPr>
        <p:spPr>
          <a:xfrm>
            <a:off x="595901" y="256853"/>
            <a:ext cx="746931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600" b="1" dirty="0"/>
              <a:t>Association of </a:t>
            </a:r>
            <a:r>
              <a:rPr lang="en-US" altLang="zh-CN" sz="2600" b="1" dirty="0" err="1"/>
              <a:t>Autotaxin</a:t>
            </a:r>
            <a:r>
              <a:rPr lang="en-US" altLang="zh-CN" sz="2600" b="1" dirty="0"/>
              <a:t>-LPA axis in various diseases</a:t>
            </a:r>
            <a:endParaRPr lang="zh-CN" altLang="en-US" sz="2600" b="1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910B1720-AEF8-4FE3-97BB-877F591CB09C}"/>
              </a:ext>
            </a:extLst>
          </p:cNvPr>
          <p:cNvSpPr txBox="1"/>
          <p:nvPr/>
        </p:nvSpPr>
        <p:spPr>
          <a:xfrm>
            <a:off x="8418506" y="318408"/>
            <a:ext cx="5919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1.6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25062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4">
            <a:extLst>
              <a:ext uri="{FF2B5EF4-FFF2-40B4-BE49-F238E27FC236}">
                <a16:creationId xmlns:a16="http://schemas.microsoft.com/office/drawing/2014/main" id="{8025E3A6-7F5A-49A8-9746-DA6F800C19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7673400"/>
              </p:ext>
            </p:extLst>
          </p:nvPr>
        </p:nvGraphicFramePr>
        <p:xfrm>
          <a:off x="123288" y="140435"/>
          <a:ext cx="7787813" cy="654714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62393">
                  <a:extLst>
                    <a:ext uri="{9D8B030D-6E8A-4147-A177-3AD203B41FA5}">
                      <a16:colId xmlns:a16="http://schemas.microsoft.com/office/drawing/2014/main" val="4116993034"/>
                    </a:ext>
                  </a:extLst>
                </a:gridCol>
                <a:gridCol w="4325420">
                  <a:extLst>
                    <a:ext uri="{9D8B030D-6E8A-4147-A177-3AD203B41FA5}">
                      <a16:colId xmlns:a16="http://schemas.microsoft.com/office/drawing/2014/main" val="1400390102"/>
                    </a:ext>
                  </a:extLst>
                </a:gridCol>
              </a:tblGrid>
              <a:tr h="440377">
                <a:tc>
                  <a:txBody>
                    <a:bodyPr/>
                    <a:lstStyle/>
                    <a:p>
                      <a:r>
                        <a:rPr lang="en-US" altLang="zh-CN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Name of the chemical or reagent</a:t>
                      </a:r>
                      <a:endParaRPr lang="zh-CN" alt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Provider or supplier</a:t>
                      </a:r>
                      <a:endParaRPr lang="zh-CN" alt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8323082"/>
                  </a:ext>
                </a:extLst>
              </a:tr>
              <a:tr h="591491"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Dulbecco's Modified Eagle Medium</a:t>
                      </a:r>
                    </a:p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(DMEM)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Gibco, Life Technologies (Carlsbad, USA)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6153942"/>
                  </a:ext>
                </a:extLst>
              </a:tr>
              <a:tr h="543531"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Fetal Bovine Serum (FBS)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Gibco, Life Technologies (Carlsbad, USA)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1230522"/>
                  </a:ext>
                </a:extLst>
              </a:tr>
              <a:tr h="440377">
                <a:tc>
                  <a:txBody>
                    <a:bodyPr/>
                    <a:lstStyle/>
                    <a:p>
                      <a:r>
                        <a:rPr lang="sv-SE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Penicillin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Sigma-Aldrich (St Louis, USA)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9119308"/>
                  </a:ext>
                </a:extLst>
              </a:tr>
              <a:tr h="440377"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Gentamicin sulfate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Sigma-Aldrich (St Louis, USA)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0317003"/>
                  </a:ext>
                </a:extLst>
              </a:tr>
              <a:tr h="440377"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Streptomycin sulfate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Sigma-Aldrich (St Louis, USA)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6437848"/>
                  </a:ext>
                </a:extLst>
              </a:tr>
              <a:tr h="440377">
                <a:tc>
                  <a:txBody>
                    <a:bodyPr/>
                    <a:lstStyle/>
                    <a:p>
                      <a:r>
                        <a:rPr lang="sv-SE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Amphotericin B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Sigma-Aldrich (St Louis, USA)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2905898"/>
                  </a:ext>
                </a:extLst>
              </a:tr>
              <a:tr h="543531"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0.25% Trypsin-EDTA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Gibco, Life Technologies (Carlsbad, USA)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8611491"/>
                  </a:ext>
                </a:extLst>
              </a:tr>
              <a:tr h="440377"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Dimethyl sulfoxide (DMSO)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Sigma-Aldrich (Saint Louis, USA)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6981410"/>
                  </a:ext>
                </a:extLst>
              </a:tr>
              <a:tr h="440377">
                <a:tc>
                  <a:txBody>
                    <a:bodyPr/>
                    <a:lstStyle/>
                    <a:p>
                      <a:r>
                        <a:rPr lang="en-US" altLang="zh-CN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Polyethylenimine</a:t>
                      </a: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(PEI)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Polysciences</a:t>
                      </a: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PA, USA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0366575"/>
                  </a:ext>
                </a:extLst>
              </a:tr>
              <a:tr h="1098484"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 × PSF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In-house prepared with</a:t>
                      </a:r>
                    </a:p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 mg/ml penicillin; 120 mg/ml streptomycin sulfate; 0.8 mg/ml gentamicin sulfate</a:t>
                      </a:r>
                    </a:p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filtered through 0.22 </a:t>
                      </a:r>
                      <a:r>
                        <a:rPr lang="el-GR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 membrane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7380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6091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4">
            <a:extLst>
              <a:ext uri="{FF2B5EF4-FFF2-40B4-BE49-F238E27FC236}">
                <a16:creationId xmlns:a16="http://schemas.microsoft.com/office/drawing/2014/main" id="{14EC26DC-E750-45E7-A416-9D8FCCD020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172571"/>
              </p:ext>
            </p:extLst>
          </p:nvPr>
        </p:nvGraphicFramePr>
        <p:xfrm>
          <a:off x="159248" y="0"/>
          <a:ext cx="7875143" cy="10796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44240">
                  <a:extLst>
                    <a:ext uri="{9D8B030D-6E8A-4147-A177-3AD203B41FA5}">
                      <a16:colId xmlns:a16="http://schemas.microsoft.com/office/drawing/2014/main" val="4116993034"/>
                    </a:ext>
                  </a:extLst>
                </a:gridCol>
                <a:gridCol w="4530903">
                  <a:extLst>
                    <a:ext uri="{9D8B030D-6E8A-4147-A177-3AD203B41FA5}">
                      <a16:colId xmlns:a16="http://schemas.microsoft.com/office/drawing/2014/main" val="1400390102"/>
                    </a:ext>
                  </a:extLst>
                </a:gridCol>
              </a:tblGrid>
              <a:tr h="440377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Solution</a:t>
                      </a:r>
                      <a:endParaRPr lang="zh-CN" alt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Recipe or supplier</a:t>
                      </a:r>
                      <a:endParaRPr lang="zh-CN" alt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8323082"/>
                  </a:ext>
                </a:extLst>
              </a:tr>
              <a:tr h="591491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× DNA loading buffer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pl-PL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40% (w/v) sucrose</a:t>
                      </a: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 </a:t>
                      </a:r>
                      <a:r>
                        <a:rPr lang="pl-PL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0.2% (w/v) orange G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6153942"/>
                  </a:ext>
                </a:extLst>
              </a:tr>
              <a:tr h="543531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 × Tris-acetate EDTA (TAE)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 M Tris base; 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1M glacial acetic acid; 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 mM EDTA;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adjust pH to 8.0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1230522"/>
                  </a:ext>
                </a:extLst>
              </a:tr>
              <a:tr h="440377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Agarose gel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1.5% (w/v) agar;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 </a:t>
                      </a:r>
                      <a:r>
                        <a:rPr lang="el-GR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g/ml ethidium bromide (EB) in 1 × TAE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9119308"/>
                  </a:ext>
                </a:extLst>
              </a:tr>
              <a:tr h="440377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Separating gel buffer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 M Tris; 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0.4% (w/v) SDS;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adjust pH to 8.8 with HCl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0317003"/>
                  </a:ext>
                </a:extLst>
              </a:tr>
              <a:tr h="44037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Stacking gel buffer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 M Tris;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0.4% (w/v) SDS;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adjust pH to 6.8 with HCl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6437848"/>
                  </a:ext>
                </a:extLst>
              </a:tr>
              <a:tr h="44037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× SDS sample loading buffer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350 mM Tris-HCl (pH 6.8);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30% (v/v) glycerol;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10% (w/v) SDS;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6% (v/v) β- </a:t>
                      </a:r>
                      <a:r>
                        <a:rPr lang="en-US" altLang="zh-CN" sz="1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mercaptomethanol</a:t>
                      </a: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 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0.05% (w/v) bromophenol blue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2905898"/>
                  </a:ext>
                </a:extLst>
              </a:tr>
              <a:tr h="44037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effectLst/>
                          <a:latin typeface="TimesNewRomanPSMT"/>
                        </a:rPr>
                        <a:t>1 × Running buffer</a:t>
                      </a:r>
                      <a:endParaRPr lang="en-US" altLang="zh-CN" sz="1800" dirty="0">
                        <a:effectLst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mM Tris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144 mM glycine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0.1% (w/v) SDS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2018445"/>
                  </a:ext>
                </a:extLst>
              </a:tr>
              <a:tr h="44037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effectLst/>
                          <a:latin typeface="TimesNewRomanPSMT"/>
                        </a:rPr>
                        <a:t>1 × Transfer buffer</a:t>
                      </a:r>
                      <a:endParaRPr lang="en-US" altLang="zh-CN" sz="1800" dirty="0">
                        <a:effectLst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mM Tris;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144 mM glycine;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20% (v/v) methanol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69814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97216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4">
            <a:extLst>
              <a:ext uri="{FF2B5EF4-FFF2-40B4-BE49-F238E27FC236}">
                <a16:creationId xmlns:a16="http://schemas.microsoft.com/office/drawing/2014/main" id="{E8A8A495-0E2D-45E5-AA09-A0A05DE609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1361634"/>
              </p:ext>
            </p:extLst>
          </p:nvPr>
        </p:nvGraphicFramePr>
        <p:xfrm>
          <a:off x="924025" y="-269508"/>
          <a:ext cx="7870762" cy="1239514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51722">
                  <a:extLst>
                    <a:ext uri="{9D8B030D-6E8A-4147-A177-3AD203B41FA5}">
                      <a16:colId xmlns:a16="http://schemas.microsoft.com/office/drawing/2014/main" val="4116993034"/>
                    </a:ext>
                  </a:extLst>
                </a:gridCol>
                <a:gridCol w="4319040">
                  <a:extLst>
                    <a:ext uri="{9D8B030D-6E8A-4147-A177-3AD203B41FA5}">
                      <a16:colId xmlns:a16="http://schemas.microsoft.com/office/drawing/2014/main" val="1400390102"/>
                    </a:ext>
                  </a:extLst>
                </a:gridCol>
              </a:tblGrid>
              <a:tr h="440377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Solution</a:t>
                      </a:r>
                      <a:endParaRPr lang="zh-CN" alt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Recipe or supplier</a:t>
                      </a:r>
                      <a:endParaRPr lang="zh-CN" alt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8323082"/>
                  </a:ext>
                </a:extLst>
              </a:tr>
              <a:tr h="440377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× Tris buffer saline with Tween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(TBS-T)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 mM Tris-HCl pH 7.4;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 mM NaCl;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0.1% (v/v) Tween 20</a:t>
                      </a:r>
                      <a:endParaRPr lang="zh-CN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0046841"/>
                  </a:ext>
                </a:extLst>
              </a:tr>
              <a:tr h="440377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Antibody dilution buffer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3% (w/v) non-fat milk in 1 × TBS-T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2905898"/>
                  </a:ext>
                </a:extLst>
              </a:tr>
              <a:tr h="440377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Blocking buffer for WB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10% (w/v) non-fat milk in 1 × TBS-T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2018445"/>
                  </a:ext>
                </a:extLst>
              </a:tr>
              <a:tr h="44037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Stripping buffer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62.5 mM Tris-HCl;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 mM </a:t>
                      </a:r>
                      <a:r>
                        <a:rPr lang="el-GR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β-</a:t>
                      </a:r>
                      <a:r>
                        <a:rPr lang="en-US" altLang="zh-CN" sz="1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mercaptomethanol</a:t>
                      </a: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2% (w/v) SDS;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Adjust pH to 6.7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6981410"/>
                  </a:ext>
                </a:extLst>
              </a:tr>
              <a:tr h="494872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× Radio-immunoprecipitation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assay (RIPA) buffer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endParaRPr lang="en-US" altLang="zh-CN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 mM sodium chloride;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1.0% NP-40;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0.5% sodium deoxycholate;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 mM Tris base;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0.1% SDS;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protease inhibitor cocktails, pH 8.0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738021"/>
                  </a:ext>
                </a:extLst>
              </a:tr>
              <a:tr h="488001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pt-BR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× Sodium chloride-Tris-EDTA Solution</a:t>
                      </a:r>
                      <a:endParaRPr lang="en-US" altLang="zh-CN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pt-BR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 mM NaCl;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pt-BR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mM Tris;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pt-BR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1mM EDTA;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pt-BR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Adjust pH </a:t>
                      </a: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zh-CN" alt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t-BR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8.0</a:t>
                      </a:r>
                      <a:endParaRPr lang="en-US" altLang="zh-CN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6921492"/>
                  </a:ext>
                </a:extLst>
              </a:tr>
              <a:tr h="488001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Coomassie blue staining solution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0.1 % Coomassie Brilliant blue R-250;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27 % methanol ; 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9.1 % acetic acid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0314897"/>
                  </a:ext>
                </a:extLst>
              </a:tr>
              <a:tr h="488001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Coomassie blue </a:t>
                      </a:r>
                      <a:r>
                        <a:rPr lang="en-US" altLang="zh-CN" sz="1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destaining</a:t>
                      </a: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solution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27 % methanol; 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9 % acetic acid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8228265"/>
                  </a:ext>
                </a:extLst>
              </a:tr>
              <a:tr h="488001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Bicinchoninic acid (BCA) protein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quantification assay kit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Pierce Biotechnology Inc. (IL, USA)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4183353"/>
                  </a:ext>
                </a:extLst>
              </a:tr>
              <a:tr h="488001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Enhanced chemiluminescence (ECL)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plus Western blot detection kit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 healthcare (</a:t>
                      </a:r>
                      <a:r>
                        <a:rPr lang="en-US" altLang="zh-CN" sz="1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Buckingamshine</a:t>
                      </a: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UK)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endParaRPr lang="en-US" altLang="zh-CN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69546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47696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4">
            <a:extLst>
              <a:ext uri="{FF2B5EF4-FFF2-40B4-BE49-F238E27FC236}">
                <a16:creationId xmlns:a16="http://schemas.microsoft.com/office/drawing/2014/main" id="{127D6468-E082-4230-AF5A-3BACABFD2B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6671361"/>
              </p:ext>
            </p:extLst>
          </p:nvPr>
        </p:nvGraphicFramePr>
        <p:xfrm>
          <a:off x="123288" y="140435"/>
          <a:ext cx="7787813" cy="339876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62393">
                  <a:extLst>
                    <a:ext uri="{9D8B030D-6E8A-4147-A177-3AD203B41FA5}">
                      <a16:colId xmlns:a16="http://schemas.microsoft.com/office/drawing/2014/main" val="4116993034"/>
                    </a:ext>
                  </a:extLst>
                </a:gridCol>
                <a:gridCol w="4325420">
                  <a:extLst>
                    <a:ext uri="{9D8B030D-6E8A-4147-A177-3AD203B41FA5}">
                      <a16:colId xmlns:a16="http://schemas.microsoft.com/office/drawing/2014/main" val="1400390102"/>
                    </a:ext>
                  </a:extLst>
                </a:gridCol>
              </a:tblGrid>
              <a:tr h="440377">
                <a:tc>
                  <a:txBody>
                    <a:bodyPr/>
                    <a:lstStyle/>
                    <a:p>
                      <a:r>
                        <a:rPr lang="en-US" altLang="zh-CN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Name of the material</a:t>
                      </a:r>
                      <a:endParaRPr lang="zh-CN" alt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Provider or supplier</a:t>
                      </a:r>
                      <a:endParaRPr lang="zh-CN" alt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8323082"/>
                  </a:ext>
                </a:extLst>
              </a:tr>
              <a:tr h="591491">
                <a:tc>
                  <a:txBody>
                    <a:bodyPr/>
                    <a:lstStyle/>
                    <a:p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Polyvinylidene fluoride (PVDF)</a:t>
                      </a:r>
                      <a:b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transfer membrane</a:t>
                      </a:r>
                      <a:endParaRPr lang="en-US" sz="1800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0" i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Amersham</a:t>
                      </a: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Biosciences, Buckinghamshire</a:t>
                      </a:r>
                      <a:b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</a:t>
                      </a:r>
                      <a:r>
                        <a:rPr lang="en-US" sz="1800" b="0" i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Buckingamshine</a:t>
                      </a:r>
                      <a:r>
                        <a:rPr lang="en-US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, UK)</a:t>
                      </a:r>
                      <a:endParaRPr lang="en-US" sz="1800" dirty="0">
                        <a:effectLst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36153942"/>
                  </a:ext>
                </a:extLst>
              </a:tr>
              <a:tr h="543531"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Medical X-ray film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Fuji (Tokyo, Japan)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1230522"/>
                  </a:ext>
                </a:extLst>
              </a:tr>
              <a:tr h="440377">
                <a:tc>
                  <a:txBody>
                    <a:bodyPr/>
                    <a:lstStyle/>
                    <a:p>
                      <a:r>
                        <a:rPr lang="it-IT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 base pairs (bp) DNA ladder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Promega (Madison, USA)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9119308"/>
                  </a:ext>
                </a:extLst>
              </a:tr>
              <a:tr h="440377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PageRuler</a:t>
                      </a: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Protein Ladder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Fermentas</a:t>
                      </a: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Life Science (Canada)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8925654"/>
                  </a:ext>
                </a:extLst>
              </a:tr>
              <a:tr h="440377"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Agarose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USB Corporation (Cleveland, USA)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0317003"/>
                  </a:ext>
                </a:extLst>
              </a:tr>
              <a:tr h="440377"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30% acrylamide solution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Bio-Rad Laboratories (Hercules, USA)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64378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90008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7140</TotalTime>
  <Words>2952</Words>
  <Application>Microsoft Office PowerPoint</Application>
  <PresentationFormat>全屏显示(4:3)</PresentationFormat>
  <Paragraphs>778</Paragraphs>
  <Slides>28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36" baseType="lpstr">
      <vt:lpstr>TimesNewRomanPSMT</vt:lpstr>
      <vt:lpstr>等线</vt:lpstr>
      <vt:lpstr>Abadi</vt:lpstr>
      <vt:lpstr>Arial</vt:lpstr>
      <vt:lpstr>Calibri</vt:lpstr>
      <vt:lpstr>Calibri Light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Qiu Han</dc:creator>
  <cp:lastModifiedBy>Qiu Han</cp:lastModifiedBy>
  <cp:revision>442</cp:revision>
  <dcterms:created xsi:type="dcterms:W3CDTF">2021-03-30T13:29:25Z</dcterms:created>
  <dcterms:modified xsi:type="dcterms:W3CDTF">2021-08-02T06:31:32Z</dcterms:modified>
</cp:coreProperties>
</file>