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8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50A13-95AC-4C8F-8344-3CA5803AB4BC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160ED-C7AD-4A31-81DA-59936ADB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009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160ED-C7AD-4A31-81DA-59936ADB65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90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8C00-022B-48FB-8FEE-297C597548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09A3DA-A9E0-496B-BE63-AC86966B91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B5347-2A03-492E-B8F2-40718F07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3A792-7311-45BE-9589-8779D833E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419BB-0A21-4587-A408-2EA233D2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4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9BF91-92C2-4437-9BFF-635335AFE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AFF9AD-CE8E-45F9-A4FD-3EF8AFF248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7F865-F2E0-419A-9964-AFA6330AC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61ED4-E623-46E4-829A-F4CA7248C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2A057-FC52-4E7F-B434-01ED3DD1C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43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94E9DB-4052-4835-A060-26B4D70F68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538F8A-5775-4DAA-838D-BFEAE2C0E4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314B1-4347-4E68-A2F0-35EAE79C5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B4CDB-5CAA-4070-A8A5-D81E4BC21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9B7D9-287C-4822-9CBE-ACA9CD314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22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2FBB5-DF37-4C7C-A2D6-965F25A8F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6D134-E400-4F48-A6BC-395418EC9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7AAEB-EBD5-4971-9F7D-B03FC00EB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A1CA7-80D6-4B91-9C5D-B68B9214A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D5F8C-1CFA-4B96-865D-1C316FC92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799AD-8BF4-41C6-A4B7-E53B14EEA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2846CC-2AD4-40DD-8F62-EF1FF48D5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EC38D-AFC3-433A-B0BF-F318994F3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A90E7-3882-4F96-B533-C51AE009A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3A7FC-9030-4ABC-99D8-D8CF4D012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7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2BC16-6A46-4647-8EC2-16DC33576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CDD0A-75C0-47AD-8554-479B42A44A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01AD43-8CB8-4C22-A0CE-327B1F141B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A07E2-26E5-462D-80EB-09219009E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553CF-B206-459C-8804-ED2C0CB54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E4E83-5AAD-42B3-B4C4-0CA406CE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1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1D6D1-6C4C-42C5-B6FA-50A9A693D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66F8B-504F-43E0-B1E9-CF9E73952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53F07A-0805-426E-B3D4-1170A8335D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40873E-FD7E-479C-9296-E4F51A2680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F6FC89-9DED-4F7E-9A79-9261112E49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27A19B-4709-4F83-A11F-7BA4B76C4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1D3BCB-4B69-4C7C-BF95-80CFB409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9B252E-14E8-45B9-A455-9C4407B96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84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7F367-97E2-40B7-A398-BED86B4D1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99A5EB-EDAA-4EFF-937F-9967F4716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E23B4-7B3F-4E05-92AC-6688FEFDB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F51A3D-8119-4EFD-8F1C-4FA88E006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6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95AC16-1623-482B-A405-F2F16434A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82043E-5A95-489C-A977-56515636A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42964-5D6A-41B5-A0E4-6307D051F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6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A4B4B-E90C-4AF4-82A1-16AD84FE2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76A08-E951-4D4C-9FB5-CC60A1022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39092C-C69A-4682-8283-09C17C978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8F87D0-72A2-4533-B4B6-8E54BF6FB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40D95B-8C73-405C-B25F-6D2003BB5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94490-EA7C-4512-ACBC-FABDEE39A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7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F4A80-B628-462A-8245-A0727C66B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9CE6C7-C383-4C94-9D2B-695377EBCF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79F22-D7DE-408F-8F0E-2EF4335B98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DE3872-6828-43D4-B3C6-78F78D152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2EFE11-F351-4CFA-926A-D26FDEAF0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6120B-54F8-4420-8964-DADC387F7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6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BDF45C-83EE-4AC3-B0F9-B0B31B3C1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A2D33-427C-4718-A348-DA8439BBF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06FF7-BDA2-4FA1-BE82-FFEA41AE73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1BEB3-F04C-48BA-851A-A8272F034A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8AF1EB-06F1-4970-B079-D828D3B676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45433-F440-4BCE-B49B-4EA32E2795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20A6B-2772-4F26-A122-57D7E449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3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2F8EA9E3-567D-4AC1-9143-2A3D70268E8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39953" y="791418"/>
            <a:ext cx="819694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Primary antibody: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A50AA7C-3FD5-4394-92C3-C1488E0D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247674"/>
              </p:ext>
            </p:extLst>
          </p:nvPr>
        </p:nvGraphicFramePr>
        <p:xfrm>
          <a:off x="1439953" y="1252219"/>
          <a:ext cx="4715919" cy="1916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9291">
                  <a:extLst>
                    <a:ext uri="{9D8B030D-6E8A-4147-A177-3AD203B41FA5}">
                      <a16:colId xmlns:a16="http://schemas.microsoft.com/office/drawing/2014/main" val="923662601"/>
                    </a:ext>
                  </a:extLst>
                </a:gridCol>
                <a:gridCol w="871929">
                  <a:extLst>
                    <a:ext uri="{9D8B030D-6E8A-4147-A177-3AD203B41FA5}">
                      <a16:colId xmlns:a16="http://schemas.microsoft.com/office/drawing/2014/main" val="3675704688"/>
                    </a:ext>
                  </a:extLst>
                </a:gridCol>
                <a:gridCol w="713987">
                  <a:extLst>
                    <a:ext uri="{9D8B030D-6E8A-4147-A177-3AD203B41FA5}">
                      <a16:colId xmlns:a16="http://schemas.microsoft.com/office/drawing/2014/main" val="693159977"/>
                    </a:ext>
                  </a:extLst>
                </a:gridCol>
                <a:gridCol w="1080356">
                  <a:extLst>
                    <a:ext uri="{9D8B030D-6E8A-4147-A177-3AD203B41FA5}">
                      <a16:colId xmlns:a16="http://schemas.microsoft.com/office/drawing/2014/main" val="3578179165"/>
                    </a:ext>
                  </a:extLst>
                </a:gridCol>
                <a:gridCol w="1080356">
                  <a:extLst>
                    <a:ext uri="{9D8B030D-6E8A-4147-A177-3AD203B41FA5}">
                      <a16:colId xmlns:a16="http://schemas.microsoft.com/office/drawing/2014/main" val="34817048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Antibody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Hybridoma identity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Source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Dilution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Molecular weight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8912381"/>
                  </a:ext>
                </a:extLst>
              </a:tr>
              <a:tr h="173990"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Anti-nCoV NP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4G12-B12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Mouse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47kD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133662"/>
                  </a:ext>
                </a:extLst>
              </a:tr>
              <a:tr h="1739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4G12-E4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638825"/>
                  </a:ext>
                </a:extLst>
              </a:tr>
              <a:tr h="1739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6C3-D7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145554"/>
                  </a:ext>
                </a:extLst>
              </a:tr>
              <a:tr h="1739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6C3-G9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222725"/>
                  </a:ext>
                </a:extLst>
              </a:tr>
              <a:tr h="1739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1A7-F6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732448"/>
                  </a:ext>
                </a:extLst>
              </a:tr>
              <a:tr h="1739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1A7-F8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597610"/>
                  </a:ext>
                </a:extLst>
              </a:tr>
              <a:tr h="1739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2A4-G11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565791"/>
                  </a:ext>
                </a:extLst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Anti-RBD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From Piao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Rabbit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1:2000/20000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Spike: 141kD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86268278"/>
                  </a:ext>
                </a:extLst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Anti-Tubulin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Mouse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1:10000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48kD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826724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DE1BB1C-72A9-4211-AE95-A3094E8313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137253"/>
              </p:ext>
            </p:extLst>
          </p:nvPr>
        </p:nvGraphicFramePr>
        <p:xfrm>
          <a:off x="1439952" y="3629768"/>
          <a:ext cx="6539277" cy="31178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0109">
                  <a:extLst>
                    <a:ext uri="{9D8B030D-6E8A-4147-A177-3AD203B41FA5}">
                      <a16:colId xmlns:a16="http://schemas.microsoft.com/office/drawing/2014/main" val="2288801554"/>
                    </a:ext>
                  </a:extLst>
                </a:gridCol>
                <a:gridCol w="1019844">
                  <a:extLst>
                    <a:ext uri="{9D8B030D-6E8A-4147-A177-3AD203B41FA5}">
                      <a16:colId xmlns:a16="http://schemas.microsoft.com/office/drawing/2014/main" val="3505444070"/>
                    </a:ext>
                  </a:extLst>
                </a:gridCol>
                <a:gridCol w="1019844">
                  <a:extLst>
                    <a:ext uri="{9D8B030D-6E8A-4147-A177-3AD203B41FA5}">
                      <a16:colId xmlns:a16="http://schemas.microsoft.com/office/drawing/2014/main" val="1952170060"/>
                    </a:ext>
                  </a:extLst>
                </a:gridCol>
                <a:gridCol w="1274805">
                  <a:extLst>
                    <a:ext uri="{9D8B030D-6E8A-4147-A177-3AD203B41FA5}">
                      <a16:colId xmlns:a16="http://schemas.microsoft.com/office/drawing/2014/main" val="3655856004"/>
                    </a:ext>
                  </a:extLst>
                </a:gridCol>
                <a:gridCol w="2124675">
                  <a:extLst>
                    <a:ext uri="{9D8B030D-6E8A-4147-A177-3AD203B41FA5}">
                      <a16:colId xmlns:a16="http://schemas.microsoft.com/office/drawing/2014/main" val="15631954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Sample sequence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Cell 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Infection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Loading volume (ul)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Primary antibody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26126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1A7-F6/ anti-RBD 1:2000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1051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160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1A7-F8/ anti-RBD 1:20000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57026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931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2A4-G11/ anti-RBD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77855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2806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4G12-B12/ anti-RBD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1218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8952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4G12-E4/ anti-RBD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6332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0354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6C3-D7/ anti-RBD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7083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006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6C3-G9/ anti-RBD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3824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600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Anti-Tubulin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0149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Vero-E6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nCoV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997118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2FA087A4-5982-426D-97A0-ABCC6A7A7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9952" y="3275825"/>
            <a:ext cx="819694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buFontTx/>
              <a:buChar char="•"/>
            </a:pPr>
            <a:r>
              <a:rPr lang="en-US" altLang="en-US" sz="2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Sample sequence:</a:t>
            </a:r>
          </a:p>
          <a:p>
            <a:pPr algn="l">
              <a:lnSpc>
                <a:spcPct val="100000"/>
              </a:lnSpc>
            </a:pPr>
            <a:endParaRPr lang="en-US" altLang="en-US" sz="20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991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C732ABA-05C1-43A3-BD85-4C68BFC1E3B7}"/>
              </a:ext>
            </a:extLst>
          </p:cNvPr>
          <p:cNvSpPr txBox="1"/>
          <p:nvPr/>
        </p:nvSpPr>
        <p:spPr>
          <a:xfrm>
            <a:off x="114300" y="142195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Exposure: 1min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AA6CA9-CAAD-441B-A54B-869AA7E8AE33}"/>
              </a:ext>
            </a:extLst>
          </p:cNvPr>
          <p:cNvSpPr txBox="1"/>
          <p:nvPr/>
        </p:nvSpPr>
        <p:spPr>
          <a:xfrm>
            <a:off x="11321138" y="3429000"/>
            <a:ext cx="93382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180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130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100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5A2962-D1E9-4FB0-B335-4223994D8A71}"/>
              </a:ext>
            </a:extLst>
          </p:cNvPr>
          <p:cNvSpPr txBox="1"/>
          <p:nvPr/>
        </p:nvSpPr>
        <p:spPr>
          <a:xfrm>
            <a:off x="114300" y="2380260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C47B89-89F6-40E7-85D6-9DA755153604}"/>
              </a:ext>
            </a:extLst>
          </p:cNvPr>
          <p:cNvSpPr txBox="1"/>
          <p:nvPr/>
        </p:nvSpPr>
        <p:spPr>
          <a:xfrm>
            <a:off x="6427634" y="1707806"/>
            <a:ext cx="1282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Detection of Tubulin: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782E937-21A8-4D51-859E-513A12C03C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2" r="4434" b="59444"/>
          <a:stretch/>
        </p:blipFill>
        <p:spPr>
          <a:xfrm>
            <a:off x="958242" y="1450432"/>
            <a:ext cx="10362896" cy="4721977"/>
          </a:xfrm>
          <a:prstGeom prst="rect">
            <a:avLst/>
          </a:prstGeom>
        </p:spPr>
      </p:pic>
      <p:sp>
        <p:nvSpPr>
          <p:cNvPr id="18" name="Rectangle 1">
            <a:extLst>
              <a:ext uri="{FF2B5EF4-FFF2-40B4-BE49-F238E27FC236}">
                <a16:creationId xmlns:a16="http://schemas.microsoft.com/office/drawing/2014/main" id="{D6DAC778-51D2-4B05-AB47-AB9098E7B38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067016" y="1049708"/>
            <a:ext cx="12651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Anti-NP:</a:t>
            </a: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EC280F34-5873-46A0-ABDA-29E0ABDB0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8611" y="1079526"/>
            <a:ext cx="9875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en-US" sz="1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Anti-tubulin:</a:t>
            </a:r>
          </a:p>
        </p:txBody>
      </p:sp>
      <p:sp>
        <p:nvSpPr>
          <p:cNvPr id="20" name="Rectangle 1">
            <a:extLst>
              <a:ext uri="{FF2B5EF4-FFF2-40B4-BE49-F238E27FC236}">
                <a16:creationId xmlns:a16="http://schemas.microsoft.com/office/drawing/2014/main" id="{A8851EF8-42F0-4AE6-9F00-7DC64773D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3239" y="1049707"/>
            <a:ext cx="9875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en-US" sz="1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Anti-RBD:</a:t>
            </a:r>
          </a:p>
        </p:txBody>
      </p:sp>
    </p:spTree>
    <p:extLst>
      <p:ext uri="{BB962C8B-B14F-4D97-AF65-F5344CB8AC3E}">
        <p14:creationId xmlns:p14="http://schemas.microsoft.com/office/powerpoint/2010/main" val="4088053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C732ABA-05C1-43A3-BD85-4C68BFC1E3B7}"/>
              </a:ext>
            </a:extLst>
          </p:cNvPr>
          <p:cNvSpPr txBox="1"/>
          <p:nvPr/>
        </p:nvSpPr>
        <p:spPr>
          <a:xfrm>
            <a:off x="114300" y="142195"/>
            <a:ext cx="1056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Exposure: 10min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AA6CA9-CAAD-441B-A54B-869AA7E8AE33}"/>
              </a:ext>
            </a:extLst>
          </p:cNvPr>
          <p:cNvSpPr txBox="1"/>
          <p:nvPr/>
        </p:nvSpPr>
        <p:spPr>
          <a:xfrm>
            <a:off x="11346146" y="3429000"/>
            <a:ext cx="93382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180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130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100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5A2962-D1E9-4FB0-B335-4223994D8A71}"/>
              </a:ext>
            </a:extLst>
          </p:cNvPr>
          <p:cNvSpPr txBox="1"/>
          <p:nvPr/>
        </p:nvSpPr>
        <p:spPr>
          <a:xfrm>
            <a:off x="114300" y="2380260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ACCFF5-29D7-40E8-A3DF-D02BDDEACB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36" r="6679" b="14995"/>
          <a:stretch/>
        </p:blipFill>
        <p:spPr>
          <a:xfrm>
            <a:off x="845854" y="1418336"/>
            <a:ext cx="10415411" cy="5061290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39FC8E39-50B9-4902-9E64-C80C913CCDC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067016" y="1049708"/>
            <a:ext cx="12651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Anti-NP: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685ED6DB-55DA-434B-8916-C909EE4D0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8611" y="1079526"/>
            <a:ext cx="9875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en-US" sz="1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Anti-tubulin: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D4B19098-C747-412D-A717-68DD53285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3239" y="1049707"/>
            <a:ext cx="9875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en-US" sz="1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Anti-RBD:</a:t>
            </a:r>
          </a:p>
        </p:txBody>
      </p:sp>
    </p:spTree>
    <p:extLst>
      <p:ext uri="{BB962C8B-B14F-4D97-AF65-F5344CB8AC3E}">
        <p14:creationId xmlns:p14="http://schemas.microsoft.com/office/powerpoint/2010/main" val="3200020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C732ABA-05C1-43A3-BD85-4C68BFC1E3B7}"/>
              </a:ext>
            </a:extLst>
          </p:cNvPr>
          <p:cNvSpPr txBox="1"/>
          <p:nvPr/>
        </p:nvSpPr>
        <p:spPr>
          <a:xfrm>
            <a:off x="114300" y="142195"/>
            <a:ext cx="1056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Exposure: 30min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AA6CA9-CAAD-441B-A54B-869AA7E8AE33}"/>
              </a:ext>
            </a:extLst>
          </p:cNvPr>
          <p:cNvSpPr txBox="1"/>
          <p:nvPr/>
        </p:nvSpPr>
        <p:spPr>
          <a:xfrm>
            <a:off x="11321138" y="3429000"/>
            <a:ext cx="93382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180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130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100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5A2962-D1E9-4FB0-B335-4223994D8A71}"/>
              </a:ext>
            </a:extLst>
          </p:cNvPr>
          <p:cNvSpPr txBox="1"/>
          <p:nvPr/>
        </p:nvSpPr>
        <p:spPr>
          <a:xfrm>
            <a:off x="114300" y="2380260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C47B89-89F6-40E7-85D6-9DA755153604}"/>
              </a:ext>
            </a:extLst>
          </p:cNvPr>
          <p:cNvSpPr txBox="1"/>
          <p:nvPr/>
        </p:nvSpPr>
        <p:spPr>
          <a:xfrm>
            <a:off x="6427634" y="1707806"/>
            <a:ext cx="1282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Detection of Tubulin:</a:t>
            </a:r>
          </a:p>
        </p:txBody>
      </p:sp>
      <p:pic>
        <p:nvPicPr>
          <p:cNvPr id="3" name="Picture 2" descr="A picture containing looking, photo, sitting, white&#10;&#10;Description automatically generated">
            <a:extLst>
              <a:ext uri="{FF2B5EF4-FFF2-40B4-BE49-F238E27FC236}">
                <a16:creationId xmlns:a16="http://schemas.microsoft.com/office/drawing/2014/main" id="{5831AE36-BCD9-4D0C-B7F6-6F88CA60C2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12" r="6567" b="55238"/>
          <a:stretch/>
        </p:blipFill>
        <p:spPr>
          <a:xfrm>
            <a:off x="884416" y="1315870"/>
            <a:ext cx="10519332" cy="4991101"/>
          </a:xfrm>
          <a:prstGeom prst="rect">
            <a:avLst/>
          </a:prstGeom>
        </p:spPr>
      </p:pic>
      <p:sp>
        <p:nvSpPr>
          <p:cNvPr id="12" name="Rectangle 1">
            <a:extLst>
              <a:ext uri="{FF2B5EF4-FFF2-40B4-BE49-F238E27FC236}">
                <a16:creationId xmlns:a16="http://schemas.microsoft.com/office/drawing/2014/main" id="{817608B6-FB74-471D-BB7D-5EEFF0D9107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067016" y="1049708"/>
            <a:ext cx="12651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Anti-NP: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1D864D31-2927-4B59-B8CC-4BE5EAEDC4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8611" y="1079526"/>
            <a:ext cx="9875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en-US" sz="1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Anti-tubulin:</a:t>
            </a: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5B3DA691-9734-48D3-84CE-4A0A094C65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3239" y="1049707"/>
            <a:ext cx="9875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en-US" sz="1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Anti-RBD:</a:t>
            </a:r>
          </a:p>
        </p:txBody>
      </p:sp>
    </p:spTree>
    <p:extLst>
      <p:ext uri="{BB962C8B-B14F-4D97-AF65-F5344CB8AC3E}">
        <p14:creationId xmlns:p14="http://schemas.microsoft.com/office/powerpoint/2010/main" val="3064610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C732ABA-05C1-43A3-BD85-4C68BFC1E3B7}"/>
              </a:ext>
            </a:extLst>
          </p:cNvPr>
          <p:cNvSpPr txBox="1"/>
          <p:nvPr/>
        </p:nvSpPr>
        <p:spPr>
          <a:xfrm>
            <a:off x="95629" y="136752"/>
            <a:ext cx="12282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Exposure: overnight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AA6CA9-CAAD-441B-A54B-869AA7E8AE33}"/>
              </a:ext>
            </a:extLst>
          </p:cNvPr>
          <p:cNvSpPr txBox="1"/>
          <p:nvPr/>
        </p:nvSpPr>
        <p:spPr>
          <a:xfrm>
            <a:off x="11321138" y="3429000"/>
            <a:ext cx="93382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180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130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100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5A2962-D1E9-4FB0-B335-4223994D8A71}"/>
              </a:ext>
            </a:extLst>
          </p:cNvPr>
          <p:cNvSpPr txBox="1"/>
          <p:nvPr/>
        </p:nvSpPr>
        <p:spPr>
          <a:xfrm>
            <a:off x="114300" y="2380260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C47B89-89F6-40E7-85D6-9DA755153604}"/>
              </a:ext>
            </a:extLst>
          </p:cNvPr>
          <p:cNvSpPr txBox="1"/>
          <p:nvPr/>
        </p:nvSpPr>
        <p:spPr>
          <a:xfrm>
            <a:off x="6427634" y="1707806"/>
            <a:ext cx="1282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Detection of Tubulin:</a:t>
            </a:r>
          </a:p>
        </p:txBody>
      </p:sp>
      <p:pic>
        <p:nvPicPr>
          <p:cNvPr id="7" name="Picture 6" descr="A picture containing looking, photo, sitting, white&#10;&#10;Description automatically generated">
            <a:extLst>
              <a:ext uri="{FF2B5EF4-FFF2-40B4-BE49-F238E27FC236}">
                <a16:creationId xmlns:a16="http://schemas.microsoft.com/office/drawing/2014/main" id="{B018870D-0243-4442-8E8D-59D8B61C57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44" r="7015" b="14995"/>
          <a:stretch/>
        </p:blipFill>
        <p:spPr>
          <a:xfrm>
            <a:off x="1048129" y="1545772"/>
            <a:ext cx="10200173" cy="4740728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25E14A99-2357-4469-B336-9654AA8BEE1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067016" y="1049708"/>
            <a:ext cx="12651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Anti-NP: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58468C40-E442-4849-ADFA-250CB6E23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8611" y="1079526"/>
            <a:ext cx="9875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en-US" sz="1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Anti-tubulin: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28B3FD09-4330-4641-A4A3-FEA3B38E5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3239" y="1049707"/>
            <a:ext cx="9875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en-US" sz="10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Anti-RBD:</a:t>
            </a:r>
          </a:p>
        </p:txBody>
      </p:sp>
    </p:spTree>
    <p:extLst>
      <p:ext uri="{BB962C8B-B14F-4D97-AF65-F5344CB8AC3E}">
        <p14:creationId xmlns:p14="http://schemas.microsoft.com/office/powerpoint/2010/main" val="1981877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0E6E818-B425-45E1-BEA0-E3F1A03F8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83765"/>
              </p:ext>
            </p:extLst>
          </p:nvPr>
        </p:nvGraphicFramePr>
        <p:xfrm>
          <a:off x="2595580" y="197949"/>
          <a:ext cx="6454588" cy="87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428">
                  <a:extLst>
                    <a:ext uri="{9D8B030D-6E8A-4147-A177-3AD203B41FA5}">
                      <a16:colId xmlns:a16="http://schemas.microsoft.com/office/drawing/2014/main" val="3267173859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296349599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74999552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639522372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72146787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980893189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642397322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157166024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885878376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087413054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1155313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1774446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784563514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70754780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033297517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04874312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42238238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Vero-E6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1A7-F6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1A7-F8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2A4-G11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4G12-B12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4G12-E4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6C3-D7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6C3-G9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Anti-Tubulin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985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SARS-CoV-2 infection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59237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BB169DC-B6A9-4854-B077-BE24AEC608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5673" r="28577" b="61859"/>
          <a:stretch/>
        </p:blipFill>
        <p:spPr>
          <a:xfrm>
            <a:off x="2634342" y="1159328"/>
            <a:ext cx="6803572" cy="35710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A8122E-E9E6-42A7-AE1B-5544395C611A}"/>
              </a:ext>
            </a:extLst>
          </p:cNvPr>
          <p:cNvSpPr txBox="1"/>
          <p:nvPr/>
        </p:nvSpPr>
        <p:spPr>
          <a:xfrm>
            <a:off x="1820257" y="1269918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35EAE8-7C62-4E40-9EFB-CEED831C9DC9}"/>
              </a:ext>
            </a:extLst>
          </p:cNvPr>
          <p:cNvSpPr txBox="1"/>
          <p:nvPr/>
        </p:nvSpPr>
        <p:spPr>
          <a:xfrm>
            <a:off x="9557658" y="1513681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9DEAFE-0F31-470D-940B-24800D80B2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4" t="60468" r="28527" b="18116"/>
          <a:stretch/>
        </p:blipFill>
        <p:spPr>
          <a:xfrm>
            <a:off x="2634342" y="4774150"/>
            <a:ext cx="6803572" cy="3423841"/>
          </a:xfrm>
          <a:prstGeom prst="rect">
            <a:avLst/>
          </a:prstGeom>
        </p:spPr>
      </p:pic>
      <p:pic>
        <p:nvPicPr>
          <p:cNvPr id="9" name="Picture 8" descr="A picture containing looking, photo, sitting, white&#10;&#10;Description automatically generated">
            <a:extLst>
              <a:ext uri="{FF2B5EF4-FFF2-40B4-BE49-F238E27FC236}">
                <a16:creationId xmlns:a16="http://schemas.microsoft.com/office/drawing/2014/main" id="{73A6C99C-FA38-4C01-A794-0B270CF383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3" t="20429" r="28668" b="57141"/>
          <a:stretch/>
        </p:blipFill>
        <p:spPr>
          <a:xfrm>
            <a:off x="2634342" y="8241784"/>
            <a:ext cx="6803572" cy="35710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19009B3-C969-47B5-9DD7-6EC8AE342DF8}"/>
              </a:ext>
            </a:extLst>
          </p:cNvPr>
          <p:cNvSpPr txBox="1"/>
          <p:nvPr/>
        </p:nvSpPr>
        <p:spPr>
          <a:xfrm>
            <a:off x="1820257" y="4730357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19F787-27C6-446C-988C-054F35E2216A}"/>
              </a:ext>
            </a:extLst>
          </p:cNvPr>
          <p:cNvSpPr txBox="1"/>
          <p:nvPr/>
        </p:nvSpPr>
        <p:spPr>
          <a:xfrm>
            <a:off x="9557658" y="4974120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CD9C19-0D0C-4D4C-8E39-B93531A1BB8F}"/>
              </a:ext>
            </a:extLst>
          </p:cNvPr>
          <p:cNvSpPr txBox="1"/>
          <p:nvPr/>
        </p:nvSpPr>
        <p:spPr>
          <a:xfrm>
            <a:off x="1833485" y="8180958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A44453-381F-46E0-A0FE-F9D5A0A83786}"/>
              </a:ext>
            </a:extLst>
          </p:cNvPr>
          <p:cNvSpPr txBox="1"/>
          <p:nvPr/>
        </p:nvSpPr>
        <p:spPr>
          <a:xfrm>
            <a:off x="9570886" y="8424721"/>
            <a:ext cx="9338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Marker (</a:t>
            </a:r>
            <a:r>
              <a:rPr lang="en-US" sz="1000" dirty="0" err="1"/>
              <a:t>kD</a:t>
            </a:r>
            <a:r>
              <a:rPr lang="en-US" sz="1000" dirty="0"/>
              <a:t>):</a:t>
            </a:r>
          </a:p>
          <a:p>
            <a:pPr marL="285750" indent="-285750">
              <a:buFontTx/>
              <a:buChar char="-"/>
            </a:pPr>
            <a:r>
              <a:rPr lang="en-US" sz="1000" dirty="0"/>
              <a:t>70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55</a:t>
            </a:r>
          </a:p>
          <a:p>
            <a:pPr marL="285750" indent="-2857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40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285750" indent="-285750">
              <a:buFontTx/>
              <a:buChar char="-"/>
            </a:pPr>
            <a:r>
              <a:rPr lang="en-US" sz="1000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224059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326</Words>
  <Application>Microsoft Office PowerPoint</Application>
  <PresentationFormat>Widescreen</PresentationFormat>
  <Paragraphs>391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Chengxi Huang</dc:creator>
  <cp:lastModifiedBy>Chengxi Huang</cp:lastModifiedBy>
  <cp:revision>9</cp:revision>
  <dcterms:created xsi:type="dcterms:W3CDTF">2020-04-02T11:33:02Z</dcterms:created>
  <dcterms:modified xsi:type="dcterms:W3CDTF">2021-07-15T14:54:11Z</dcterms:modified>
</cp:coreProperties>
</file>