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76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8C00-022B-48FB-8FEE-297C597548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09A3DA-A9E0-496B-BE63-AC86966B9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B5347-2A03-492E-B8F2-40718F07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3A792-7311-45BE-9589-8779D833E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419BB-0A21-4587-A408-2EA233D2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4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9BF91-92C2-4437-9BFF-635335AF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FF9AD-CE8E-45F9-A4FD-3EF8AFF24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7F865-F2E0-419A-9964-AFA6330AC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61ED4-E623-46E4-829A-F4CA7248C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2A057-FC52-4E7F-B434-01ED3DD1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4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94E9DB-4052-4835-A060-26B4D70F68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538F8A-5775-4DAA-838D-BFEAE2C0E4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14B1-4347-4E68-A2F0-35EAE79C5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B4CDB-5CAA-4070-A8A5-D81E4BC21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9B7D9-287C-4822-9CBE-ACA9CD314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2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2FBB5-DF37-4C7C-A2D6-965F25A8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6D134-E400-4F48-A6BC-395418EC9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7AAEB-EBD5-4971-9F7D-B03FC00EB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A1CA7-80D6-4B91-9C5D-B68B9214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D5F8C-1CFA-4B96-865D-1C316FC92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799AD-8BF4-41C6-A4B7-E53B14EE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846CC-2AD4-40DD-8F62-EF1FF48D5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EC38D-AFC3-433A-B0BF-F318994F3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A90E7-3882-4F96-B533-C51AE009A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3A7FC-9030-4ABC-99D8-D8CF4D012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7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2BC16-6A46-4647-8EC2-16DC33576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CDD0A-75C0-47AD-8554-479B42A44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01AD43-8CB8-4C22-A0CE-327B1F141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A07E2-26E5-462D-80EB-09219009E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553CF-B206-459C-8804-ED2C0CB54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E4E83-5AAD-42B3-B4C4-0CA406CE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1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1D6D1-6C4C-42C5-B6FA-50A9A693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66F8B-504F-43E0-B1E9-CF9E73952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3F07A-0805-426E-B3D4-1170A8335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0873E-FD7E-479C-9296-E4F51A268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6FC89-9DED-4F7E-9A79-9261112E4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27A19B-4709-4F83-A11F-7BA4B76C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1D3BCB-4B69-4C7C-BF95-80CFB409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9B252E-14E8-45B9-A455-9C4407B9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7F367-97E2-40B7-A398-BED86B4D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99A5EB-EDAA-4EFF-937F-9967F4716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E23B4-7B3F-4E05-92AC-6688FEFDB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F51A3D-8119-4EFD-8F1C-4FA88E006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6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95AC16-1623-482B-A405-F2F16434A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82043E-5A95-489C-A977-56515636A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42964-5D6A-41B5-A0E4-6307D051F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6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A4B4B-E90C-4AF4-82A1-16AD84FE2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76A08-E951-4D4C-9FB5-CC60A1022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9092C-C69A-4682-8283-09C17C978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8F87D0-72A2-4533-B4B6-8E54BF6F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0D95B-8C73-405C-B25F-6D2003BB5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94490-EA7C-4512-ACBC-FABDEE39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7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F4A80-B628-462A-8245-A0727C66B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9CE6C7-C383-4C94-9D2B-695377EBCF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79F22-D7DE-408F-8F0E-2EF4335B9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E3872-6828-43D4-B3C6-78F78D15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EFE11-F351-4CFA-926A-D26FDEAF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6120B-54F8-4420-8964-DADC387F7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6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BDF45C-83EE-4AC3-B0F9-B0B31B3C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A2D33-427C-4718-A348-DA8439BBF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06FF7-BDA2-4FA1-BE82-FFEA41AE7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1BEB3-F04C-48BA-851A-A8272F034A6E}" type="datetimeFigureOut">
              <a:rPr lang="en-US" smtClean="0"/>
              <a:t>8/11/2020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AF1EB-06F1-4970-B079-D828D3B67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45433-F440-4BCE-B49B-4EA32E279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3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2F8EA9E3-567D-4AC1-9143-2A3D70268E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39951" y="505599"/>
            <a:ext cx="81969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Primary antibody:</a:t>
            </a:r>
          </a:p>
          <a:p>
            <a:pPr algn="l">
              <a:lnSpc>
                <a:spcPct val="100000"/>
              </a:lnSpc>
            </a:pPr>
            <a:endParaRPr lang="en-US" altLang="en-US" sz="20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2FA087A4-5982-426D-97A0-ABCC6A7A7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951" y="2944219"/>
            <a:ext cx="81969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Sample sequence:</a:t>
            </a:r>
          </a:p>
          <a:p>
            <a:pPr algn="l">
              <a:lnSpc>
                <a:spcPct val="100000"/>
              </a:lnSpc>
            </a:pPr>
            <a:endParaRPr lang="en-US" altLang="en-US" sz="20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779B68D-C06E-4028-AB7D-8A7C5B0C6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738044"/>
              </p:ext>
            </p:extLst>
          </p:nvPr>
        </p:nvGraphicFramePr>
        <p:xfrm>
          <a:off x="1439951" y="859542"/>
          <a:ext cx="6332448" cy="2036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8452">
                  <a:extLst>
                    <a:ext uri="{9D8B030D-6E8A-4147-A177-3AD203B41FA5}">
                      <a16:colId xmlns:a16="http://schemas.microsoft.com/office/drawing/2014/main" val="2635968707"/>
                    </a:ext>
                  </a:extLst>
                </a:gridCol>
                <a:gridCol w="988117">
                  <a:extLst>
                    <a:ext uri="{9D8B030D-6E8A-4147-A177-3AD203B41FA5}">
                      <a16:colId xmlns:a16="http://schemas.microsoft.com/office/drawing/2014/main" val="1613330448"/>
                    </a:ext>
                  </a:extLst>
                </a:gridCol>
                <a:gridCol w="988117">
                  <a:extLst>
                    <a:ext uri="{9D8B030D-6E8A-4147-A177-3AD203B41FA5}">
                      <a16:colId xmlns:a16="http://schemas.microsoft.com/office/drawing/2014/main" val="406698666"/>
                    </a:ext>
                  </a:extLst>
                </a:gridCol>
                <a:gridCol w="809128">
                  <a:extLst>
                    <a:ext uri="{9D8B030D-6E8A-4147-A177-3AD203B41FA5}">
                      <a16:colId xmlns:a16="http://schemas.microsoft.com/office/drawing/2014/main" val="3838870471"/>
                    </a:ext>
                  </a:extLst>
                </a:gridCol>
                <a:gridCol w="1224317">
                  <a:extLst>
                    <a:ext uri="{9D8B030D-6E8A-4147-A177-3AD203B41FA5}">
                      <a16:colId xmlns:a16="http://schemas.microsoft.com/office/drawing/2014/main" val="914627998"/>
                    </a:ext>
                  </a:extLst>
                </a:gridCol>
                <a:gridCol w="1224317">
                  <a:extLst>
                    <a:ext uri="{9D8B030D-6E8A-4147-A177-3AD203B41FA5}">
                      <a16:colId xmlns:a16="http://schemas.microsoft.com/office/drawing/2014/main" val="3506971273"/>
                    </a:ext>
                  </a:extLst>
                </a:gridCol>
              </a:tblGrid>
              <a:tr h="52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Antibody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Hybridoma identity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Purification method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Source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Dilution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Molecular weight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3663006"/>
                  </a:ext>
                </a:extLst>
              </a:tr>
              <a:tr h="2549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Anti-Tubulin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Mouse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1:10000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48kD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5108788"/>
                  </a:ext>
                </a:extLst>
              </a:tr>
              <a:tr h="542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Anti-</a:t>
                      </a:r>
                      <a:r>
                        <a:rPr lang="en-US" sz="1100" dirty="0" err="1">
                          <a:effectLst/>
                        </a:rPr>
                        <a:t>nCoV</a:t>
                      </a:r>
                      <a:r>
                        <a:rPr lang="en-US" sz="1100" dirty="0">
                          <a:effectLst/>
                        </a:rPr>
                        <a:t> NP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6C3-G9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Caprylic acid-ammonium sulfate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Mouse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1:1000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47kD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2793783"/>
                  </a:ext>
                </a:extLst>
              </a:tr>
              <a:tr h="3587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Anti-</a:t>
                      </a:r>
                      <a:r>
                        <a:rPr lang="en-US" sz="1100" dirty="0" err="1">
                          <a:effectLst/>
                        </a:rPr>
                        <a:t>nCoV</a:t>
                      </a:r>
                      <a:r>
                        <a:rPr lang="en-US" sz="1100" dirty="0">
                          <a:effectLst/>
                        </a:rPr>
                        <a:t> NP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6C3-G9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Ammonium sulfate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Mouse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1:1000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47kD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358993"/>
                  </a:ext>
                </a:extLst>
              </a:tr>
              <a:tr h="3587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Anti-nCoV NP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4G12-E4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Ammonium sulfate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Mouse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1:1000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47kD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378107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3FEE4B-2565-4557-9BC0-93A44F36D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33557"/>
              </p:ext>
            </p:extLst>
          </p:nvPr>
        </p:nvGraphicFramePr>
        <p:xfrm>
          <a:off x="1439951" y="3358343"/>
          <a:ext cx="6332448" cy="2884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5314">
                  <a:extLst>
                    <a:ext uri="{9D8B030D-6E8A-4147-A177-3AD203B41FA5}">
                      <a16:colId xmlns:a16="http://schemas.microsoft.com/office/drawing/2014/main" val="2700228385"/>
                    </a:ext>
                  </a:extLst>
                </a:gridCol>
                <a:gridCol w="987588">
                  <a:extLst>
                    <a:ext uri="{9D8B030D-6E8A-4147-A177-3AD203B41FA5}">
                      <a16:colId xmlns:a16="http://schemas.microsoft.com/office/drawing/2014/main" val="2253918514"/>
                    </a:ext>
                  </a:extLst>
                </a:gridCol>
                <a:gridCol w="987588">
                  <a:extLst>
                    <a:ext uri="{9D8B030D-6E8A-4147-A177-3AD203B41FA5}">
                      <a16:colId xmlns:a16="http://schemas.microsoft.com/office/drawing/2014/main" val="3797245388"/>
                    </a:ext>
                  </a:extLst>
                </a:gridCol>
                <a:gridCol w="1234484">
                  <a:extLst>
                    <a:ext uri="{9D8B030D-6E8A-4147-A177-3AD203B41FA5}">
                      <a16:colId xmlns:a16="http://schemas.microsoft.com/office/drawing/2014/main" val="2645550934"/>
                    </a:ext>
                  </a:extLst>
                </a:gridCol>
                <a:gridCol w="2057474">
                  <a:extLst>
                    <a:ext uri="{9D8B030D-6E8A-4147-A177-3AD203B41FA5}">
                      <a16:colId xmlns:a16="http://schemas.microsoft.com/office/drawing/2014/main" val="3274774030"/>
                    </a:ext>
                  </a:extLst>
                </a:gridCol>
              </a:tblGrid>
              <a:tr h="584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Sample sequence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 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Infection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Loading volume (ul)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Primary antibody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4267866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Anti-Tubulin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4169166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571638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4G12-E4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867556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285792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6C3-G9 caprylic acid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1499284"/>
                  </a:ext>
                </a:extLst>
              </a:tr>
              <a:tr h="2990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581912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6C3-G9 ammonium sulfate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8036236"/>
                  </a:ext>
                </a:extLst>
              </a:tr>
              <a:tr h="28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738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726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114300" y="14219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1min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787413" y="2042703"/>
            <a:ext cx="8523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3" indent="-285753">
              <a:buFontTx/>
              <a:buChar char="-"/>
            </a:pPr>
            <a:r>
              <a:rPr lang="en-US" sz="1000" dirty="0"/>
              <a:t>180</a:t>
            </a:r>
          </a:p>
          <a:p>
            <a:pPr marL="285753" indent="-285753">
              <a:buFontTx/>
              <a:buChar char="-"/>
            </a:pPr>
            <a:r>
              <a:rPr lang="en-US" sz="1000" dirty="0"/>
              <a:t>130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100</a:t>
            </a:r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70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55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40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35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25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0CCBB02-1989-40BC-A050-6176E0E51E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957295"/>
              </p:ext>
            </p:extLst>
          </p:nvPr>
        </p:nvGraphicFramePr>
        <p:xfrm>
          <a:off x="2639787" y="169646"/>
          <a:ext cx="4643595" cy="1173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955">
                  <a:extLst>
                    <a:ext uri="{9D8B030D-6E8A-4147-A177-3AD203B41FA5}">
                      <a16:colId xmlns:a16="http://schemas.microsoft.com/office/drawing/2014/main" val="240616170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223737219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2630734327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923216034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977881000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1990688446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115587967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226758056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989299837"/>
                    </a:ext>
                  </a:extLst>
                </a:gridCol>
              </a:tblGrid>
              <a:tr h="2274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1780947"/>
                  </a:ext>
                </a:extLst>
              </a:tr>
              <a:tr h="2752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03137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Infection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756977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Primary Ab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Anti-Tubulin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4G12-E4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6C3-G9 caprylic acid 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6C3-G9 ammonium sulfate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5351089"/>
                  </a:ext>
                </a:extLst>
              </a:tr>
            </a:tbl>
          </a:graphicData>
        </a:graphic>
      </p:graphicFrame>
      <p:pic>
        <p:nvPicPr>
          <p:cNvPr id="3" name="Picture 2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3C5086A6-547F-4326-8212-3606E0F15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4" t="28730" r="63580" b="35000"/>
          <a:stretch/>
        </p:blipFill>
        <p:spPr>
          <a:xfrm>
            <a:off x="2726871" y="1702978"/>
            <a:ext cx="4691743" cy="51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2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114300" y="14219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3min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787413" y="2042703"/>
            <a:ext cx="8523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3" indent="-285753">
              <a:buFontTx/>
              <a:buChar char="-"/>
            </a:pPr>
            <a:r>
              <a:rPr lang="en-US" sz="1000" dirty="0"/>
              <a:t>180</a:t>
            </a:r>
          </a:p>
          <a:p>
            <a:pPr marL="285753" indent="-285753">
              <a:buFontTx/>
              <a:buChar char="-"/>
            </a:pPr>
            <a:r>
              <a:rPr lang="en-US" sz="1000" dirty="0"/>
              <a:t>130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100</a:t>
            </a:r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70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55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40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35</a:t>
            </a:r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pPr marL="285753" indent="-285753">
              <a:buFontTx/>
              <a:buChar char="-"/>
            </a:pPr>
            <a:endParaRPr lang="en-US" sz="1000" dirty="0"/>
          </a:p>
          <a:p>
            <a:pPr marL="285753" indent="-285753">
              <a:buFontTx/>
              <a:buChar char="-"/>
            </a:pPr>
            <a:r>
              <a:rPr lang="en-US" sz="1000" dirty="0"/>
              <a:t>25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0CCBB02-1989-40BC-A050-6176E0E51ED8}"/>
              </a:ext>
            </a:extLst>
          </p:cNvPr>
          <p:cNvGraphicFramePr>
            <a:graphicFrameLocks noGrp="1"/>
          </p:cNvGraphicFramePr>
          <p:nvPr/>
        </p:nvGraphicFramePr>
        <p:xfrm>
          <a:off x="2639787" y="169646"/>
          <a:ext cx="4643595" cy="1173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955">
                  <a:extLst>
                    <a:ext uri="{9D8B030D-6E8A-4147-A177-3AD203B41FA5}">
                      <a16:colId xmlns:a16="http://schemas.microsoft.com/office/drawing/2014/main" val="240616170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223737219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2630734327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923216034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977881000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1990688446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115587967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226758056"/>
                    </a:ext>
                  </a:extLst>
                </a:gridCol>
                <a:gridCol w="515955">
                  <a:extLst>
                    <a:ext uri="{9D8B030D-6E8A-4147-A177-3AD203B41FA5}">
                      <a16:colId xmlns:a16="http://schemas.microsoft.com/office/drawing/2014/main" val="3989299837"/>
                    </a:ext>
                  </a:extLst>
                </a:gridCol>
              </a:tblGrid>
              <a:tr h="2274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1780947"/>
                  </a:ext>
                </a:extLst>
              </a:tr>
              <a:tr h="2752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Vero-E6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03137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Infection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nCoV</a:t>
                      </a: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756977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Primary Ab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Anti-Tubulin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4G12-E4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6C3-G9 caprylic acid 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6C3-G9 ammonium sulfate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5351089"/>
                  </a:ext>
                </a:extLst>
              </a:tr>
            </a:tbl>
          </a:graphicData>
        </a:graphic>
      </p:graphicFrame>
      <p:pic>
        <p:nvPicPr>
          <p:cNvPr id="3" name="Picture 2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3C5086A6-547F-4326-8212-3606E0F15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55" t="28501" r="10879" b="35229"/>
          <a:stretch/>
        </p:blipFill>
        <p:spPr>
          <a:xfrm>
            <a:off x="2726871" y="1702978"/>
            <a:ext cx="4691743" cy="51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42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200</Words>
  <Application>Microsoft Office PowerPoint</Application>
  <PresentationFormat>Widescreen</PresentationFormat>
  <Paragraphs>191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Chengxi Huang</dc:creator>
  <cp:lastModifiedBy>Chengxi Huang</cp:lastModifiedBy>
  <cp:revision>23</cp:revision>
  <dcterms:created xsi:type="dcterms:W3CDTF">2020-04-02T11:33:02Z</dcterms:created>
  <dcterms:modified xsi:type="dcterms:W3CDTF">2020-08-11T13:56:07Z</dcterms:modified>
</cp:coreProperties>
</file>