
<file path=[Content_Types].xml><?xml version="1.0" encoding="utf-8"?>
<Types xmlns="http://schemas.openxmlformats.org/package/2006/content-types">
  <Default Extension="jpeg" ContentType="image/jpe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67" r:id="rId5"/>
    <p:sldId id="258" r:id="rId6"/>
    <p:sldId id="259" r:id="rId7"/>
    <p:sldId id="260" r:id="rId8"/>
    <p:sldId id="266" r:id="rId9"/>
    <p:sldId id="268" r:id="rId10"/>
    <p:sldId id="261" r:id="rId11"/>
    <p:sldId id="269" r:id="rId12"/>
    <p:sldId id="262" r:id="rId13"/>
    <p:sldId id="264" r:id="rId14"/>
    <p:sldId id="26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 snapToGrid="0" snapToObjects="1">
      <p:cViewPr varScale="1">
        <p:scale>
          <a:sx n="111" d="100"/>
          <a:sy n="111" d="100"/>
        </p:scale>
        <p:origin x="6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6D59A-C3A5-2E4C-BEDF-4D0967C4FF26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14F3E-EC52-BE46-936A-7C600EDA7C3D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s://pubmed.ncbi.nlm.nih.gov/19961357/" TargetMode="Externa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https://pubmed.ncbi.nlm.nih.gov/11177269/" TargetMode="External"/><Relationship Id="rId3" Type="http://schemas.openxmlformats.org/officeDocument/2006/relationships/hyperlink" Target="https://www.cell.com/heliyon/pdf/S2405-8440(18)35887-0.pdf" TargetMode="Externa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hyperlink" Target="ftp://ftp.ncbi.nlm.nih.gov/genomes/all/GCF/001/676/805/GCF_001676805.1_ASM167680v1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.tiff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6688" y="219920"/>
            <a:ext cx="1562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Workflow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291789" y="949121"/>
            <a:ext cx="2210764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291789" y="2386313"/>
            <a:ext cx="2210764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线箭头连接符 8"/>
          <p:cNvCxnSpPr>
            <a:stCxn id="6" idx="2"/>
            <a:endCxn id="7" idx="0"/>
          </p:cNvCxnSpPr>
          <p:nvPr/>
        </p:nvCxnSpPr>
        <p:spPr>
          <a:xfrm>
            <a:off x="3397171" y="1585729"/>
            <a:ext cx="0" cy="800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408746" y="1691222"/>
            <a:ext cx="1562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FASTP</a:t>
            </a:r>
            <a:r>
              <a:rPr kumimoji="1" lang="zh-CN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(remove</a:t>
            </a:r>
            <a:r>
              <a:rPr kumimoji="1" lang="zh-CN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adapter</a:t>
            </a:r>
            <a:r>
              <a:rPr kumimoji="1" lang="zh-CN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low-quality</a:t>
            </a:r>
            <a:r>
              <a:rPr kumimoji="1" lang="zh-CN" alt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i="1" dirty="0">
                <a:latin typeface="Arial" panose="020B0604020202020204" pitchFamily="34" charset="0"/>
                <a:cs typeface="Arial" panose="020B0604020202020204" pitchFamily="34" charset="0"/>
              </a:rPr>
              <a:t>reads)</a:t>
            </a:r>
            <a:endParaRPr kumimoji="1" lang="zh-CN" alt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291789" y="3696180"/>
            <a:ext cx="2210764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Aligning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against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genome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线箭头连接符 12"/>
          <p:cNvCxnSpPr>
            <a:stCxn id="7" idx="2"/>
            <a:endCxn id="11" idx="0"/>
          </p:cNvCxnSpPr>
          <p:nvPr/>
        </p:nvCxnSpPr>
        <p:spPr>
          <a:xfrm>
            <a:off x="3397171" y="3022921"/>
            <a:ext cx="0" cy="673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2291789" y="4872936"/>
            <a:ext cx="2210764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Counting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mapped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reads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291789" y="5986038"/>
            <a:ext cx="2210764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Determining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differentially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直线箭头连接符 16"/>
          <p:cNvCxnSpPr>
            <a:stCxn id="11" idx="2"/>
            <a:endCxn id="14" idx="0"/>
          </p:cNvCxnSpPr>
          <p:nvPr/>
        </p:nvCxnSpPr>
        <p:spPr>
          <a:xfrm>
            <a:off x="3397171" y="4332788"/>
            <a:ext cx="0" cy="5401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线箭头连接符 18"/>
          <p:cNvCxnSpPr>
            <a:stCxn id="14" idx="2"/>
            <a:endCxn id="15" idx="0"/>
          </p:cNvCxnSpPr>
          <p:nvPr/>
        </p:nvCxnSpPr>
        <p:spPr>
          <a:xfrm>
            <a:off x="3397171" y="5509544"/>
            <a:ext cx="0" cy="4764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408746" y="3196008"/>
            <a:ext cx="156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Bowtie2</a:t>
            </a:r>
            <a:endParaRPr kumimoji="1" lang="zh-CN" altLang="en-US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08746" y="4428771"/>
            <a:ext cx="156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featureCounts</a:t>
            </a:r>
            <a:endParaRPr kumimoji="1" lang="en-US" altLang="zh-CN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408746" y="5586138"/>
            <a:ext cx="156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DESeq2</a:t>
            </a:r>
            <a:endParaRPr kumimoji="1" lang="en-US" altLang="zh-CN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7758893" y="949121"/>
            <a:ext cx="2484701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Lactobacillus brevis 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NPS-QW-145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7758892" y="2337628"/>
            <a:ext cx="2484701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KEGG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annotation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线箭头连接符 25"/>
          <p:cNvCxnSpPr>
            <a:stCxn id="23" idx="2"/>
            <a:endCxn id="24" idx="0"/>
          </p:cNvCxnSpPr>
          <p:nvPr/>
        </p:nvCxnSpPr>
        <p:spPr>
          <a:xfrm flipH="1">
            <a:off x="9001243" y="1585729"/>
            <a:ext cx="1" cy="751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331355" y="4141197"/>
            <a:ext cx="12269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r>
              <a:rPr kumimoji="1"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sets</a:t>
            </a:r>
            <a:endParaRPr kumimoji="1"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012817" y="1823178"/>
            <a:ext cx="156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eggnog-mapper</a:t>
            </a:r>
            <a:r>
              <a:rPr kumimoji="1" lang="zh-CN" altLang="en-US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v2</a:t>
            </a:r>
            <a:endParaRPr kumimoji="1" lang="en-US" altLang="zh-CN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线箭头连接符 31"/>
          <p:cNvCxnSpPr>
            <a:stCxn id="24" idx="1"/>
            <a:endCxn id="15" idx="3"/>
          </p:cNvCxnSpPr>
          <p:nvPr/>
        </p:nvCxnSpPr>
        <p:spPr>
          <a:xfrm flipH="1">
            <a:off x="4502553" y="2655932"/>
            <a:ext cx="3256339" cy="364841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圆角矩形 32"/>
          <p:cNvSpPr/>
          <p:nvPr/>
        </p:nvSpPr>
        <p:spPr>
          <a:xfrm>
            <a:off x="6151945" y="5986038"/>
            <a:ext cx="2210764" cy="6366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KEGG</a:t>
            </a:r>
            <a:r>
              <a:rPr kumimoji="1" lang="zh-CN" alt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  <a:endParaRPr kumimoji="1" lang="zh-CN" alt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线箭头连接符 34"/>
          <p:cNvCxnSpPr>
            <a:stCxn id="15" idx="3"/>
            <a:endCxn id="33" idx="1"/>
          </p:cNvCxnSpPr>
          <p:nvPr/>
        </p:nvCxnSpPr>
        <p:spPr>
          <a:xfrm>
            <a:off x="4502553" y="6304342"/>
            <a:ext cx="16493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768778" y="6277429"/>
            <a:ext cx="156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clusterprofile</a:t>
            </a:r>
            <a:endParaRPr kumimoji="1" lang="en-US" altLang="zh-CN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861620" y="6415928"/>
            <a:ext cx="185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letter</a:t>
            </a:r>
            <a:r>
              <a:rPr kumimoji="1" lang="zh-CN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red:</a:t>
            </a:r>
            <a:r>
              <a:rPr kumimoji="1" lang="zh-CN" altLang="en-US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  <a:endParaRPr kumimoji="1" lang="zh-CN" altLang="en-US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4318" y="3865723"/>
            <a:ext cx="9000000" cy="23481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318" y="1300314"/>
            <a:ext cx="9000000" cy="17243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5619735" y="828250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7610" y="3380298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TPM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6687" y="219920"/>
            <a:ext cx="1111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Phenotype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treating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6687" y="1365813"/>
            <a:ext cx="3493264" cy="22223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cell growth</a:t>
            </a:r>
            <a:endParaRPr kumimoji="1"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improved viability</a:t>
            </a:r>
            <a:endParaRPr kumimoji="1"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increased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metabolite GABA</a:t>
            </a:r>
            <a:endParaRPr kumimoji="1"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elevated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antioxidant capacity</a:t>
            </a:r>
            <a:endParaRPr kumimoji="1"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02014" y="1877523"/>
            <a:ext cx="5142851" cy="37651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文本框 4"/>
          <p:cNvSpPr txBox="1"/>
          <p:nvPr/>
        </p:nvSpPr>
        <p:spPr>
          <a:xfrm>
            <a:off x="3946967" y="5642656"/>
            <a:ext cx="2877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100" i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https://pubmed.ncbi.nlm.nih.gov/19961357/</a:t>
            </a:r>
            <a:endParaRPr kumimoji="1" lang="en-US" altLang="zh-CN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27454" y="954263"/>
            <a:ext cx="8646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B-vitamins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lactobacilli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soymilk.</a:t>
            </a:r>
            <a:endParaRPr kumimoji="1" lang="en-US" altLang="zh-CN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3246" y="1819238"/>
            <a:ext cx="3490491" cy="16193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246" y="3932377"/>
            <a:ext cx="5810491" cy="12854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567160" y="5217791"/>
            <a:ext cx="39998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100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https://www.cell.com/heliyon/pdf/S2405-8440(18)35887-0.pdf</a:t>
            </a:r>
            <a:endParaRPr kumimoji="1" lang="en-US" altLang="zh-CN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160" y="3443847"/>
            <a:ext cx="28777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100" i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https://pubmed.ncbi.nlm.nih.gov/11177269/</a:t>
            </a:r>
            <a:endParaRPr kumimoji="1" lang="en-US" altLang="zh-CN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863513" y="2180967"/>
            <a:ext cx="3495192" cy="3355796"/>
            <a:chOff x="7863513" y="1590652"/>
            <a:chExt cx="3495192" cy="3355796"/>
          </a:xfrm>
        </p:grpSpPr>
        <p:sp>
          <p:nvSpPr>
            <p:cNvPr id="8" name="文本框 7"/>
            <p:cNvSpPr txBox="1"/>
            <p:nvPr/>
          </p:nvSpPr>
          <p:spPr>
            <a:xfrm>
              <a:off x="8049778" y="1590652"/>
              <a:ext cx="3127363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kumimoji="1" lang="zh-CN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up-regulated</a:t>
              </a:r>
              <a:r>
                <a:rPr kumimoji="1" lang="zh-CN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dirty="0">
                  <a:latin typeface="Arial" panose="020B0604020202020204" pitchFamily="34" charset="0"/>
                  <a:cs typeface="Arial" panose="020B0604020202020204" pitchFamily="34" charset="0"/>
                </a:rPr>
                <a:t>genes</a:t>
              </a:r>
              <a:endParaRPr kumimoji="1" lang="en-US" altLang="zh-CN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kumimoji="1"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(A6F53_RS10950/A6F53_RS12265/A6F53_RS12275)</a:t>
              </a:r>
              <a:endParaRPr kumimoji="1"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868214" y="2802555"/>
              <a:ext cx="3490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Thiamine metabolism</a:t>
              </a: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(ko00730)</a:t>
              </a:r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直线箭头连接符 10"/>
            <p:cNvCxnSpPr>
              <a:stCxn id="8" idx="2"/>
              <a:endCxn id="9" idx="0"/>
            </p:cNvCxnSpPr>
            <p:nvPr/>
          </p:nvCxnSpPr>
          <p:spPr>
            <a:xfrm>
              <a:off x="9613460" y="2098483"/>
              <a:ext cx="0" cy="7040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9642726" y="2220933"/>
              <a:ext cx="7425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 i="1" dirty="0">
                  <a:latin typeface="Arial" panose="020B0604020202020204" pitchFamily="34" charset="0"/>
                  <a:cs typeface="Arial" panose="020B0604020202020204" pitchFamily="34" charset="0"/>
                </a:rPr>
                <a:t>enrich</a:t>
              </a:r>
              <a:endParaRPr kumimoji="1" lang="zh-CN" altLang="en-US" sz="16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533155" y="3678261"/>
              <a:ext cx="216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increased</a:t>
              </a: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thiamine</a:t>
              </a:r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直线箭头连接符 15"/>
            <p:cNvCxnSpPr>
              <a:stCxn id="9" idx="2"/>
              <a:endCxn id="14" idx="0"/>
            </p:cNvCxnSpPr>
            <p:nvPr/>
          </p:nvCxnSpPr>
          <p:spPr>
            <a:xfrm flipH="1">
              <a:off x="9613459" y="3171887"/>
              <a:ext cx="1" cy="5063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7938876" y="3447428"/>
              <a:ext cx="56137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4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kumimoji="1"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863513" y="4577116"/>
              <a:ext cx="34889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"/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elevated</a:t>
              </a: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antioxidant capacity</a:t>
              </a:r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直线箭头连接符 19"/>
            <p:cNvCxnSpPr>
              <a:stCxn id="14" idx="2"/>
              <a:endCxn id="18" idx="0"/>
            </p:cNvCxnSpPr>
            <p:nvPr/>
          </p:nvCxnSpPr>
          <p:spPr>
            <a:xfrm flipH="1">
              <a:off x="9608001" y="4047593"/>
              <a:ext cx="5458" cy="5295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567160" y="1048102"/>
            <a:ext cx="5683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Thiamine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(vitamin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B1)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antioxidant</a:t>
            </a:r>
            <a:r>
              <a:rPr kumimoji="1" lang="zh-CN" altLang="en-US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properties</a:t>
            </a:r>
            <a:endParaRPr kumimoji="1" lang="en-US" altLang="zh-CN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1022" y="2083443"/>
          <a:ext cx="12099403" cy="2708477"/>
        </p:xfrm>
        <a:graphic>
          <a:graphicData uri="http://schemas.openxmlformats.org/drawingml/2006/table">
            <a:tbl>
              <a:tblPr/>
              <a:tblGrid>
                <a:gridCol w="1092144"/>
                <a:gridCol w="1404186"/>
                <a:gridCol w="1123348"/>
                <a:gridCol w="1404186"/>
                <a:gridCol w="1185758"/>
                <a:gridCol w="1544604"/>
                <a:gridCol w="1486096"/>
                <a:gridCol w="1532905"/>
                <a:gridCol w="1326176"/>
              </a:tblGrid>
              <a:tr h="7127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Samples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Total_reads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Total_bases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Clean_reads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Clean_bases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Percentage of clean reads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Q20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Q30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Mapping_rate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control_1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69,714,534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10.53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68,937,982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9.08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98.89%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8.99 G (98.91%)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8.75 G (96.29%)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94.36%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2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control_2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76,831,188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11.60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76,160,530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10.08 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99.13%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9.98 G (98.94%)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9.72 G (96.36%)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94.36%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control_3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72,991,332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11.02 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72,345,656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9.71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99.12%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9.60 G (98.93%)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9.35 G (96.34%)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94.29%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treatment_1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72,407,590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10.93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71,300,454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9.28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98.47%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9.18 G (98.88%)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8.94 G (96.25%)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94.18%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treatment_2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69,910,304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10.56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68,576,036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9.03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98.09%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8.92 G (98.79%)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8.67 G (96.06%)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93.68%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262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treatment_3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72,407,590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10.93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71,105,750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9.32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98.20%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9.22 G (98.86%)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8.97 G (96.25%)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93.34%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416688" y="219920"/>
            <a:ext cx="4847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6688" y="219920"/>
            <a:ext cx="2940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Reference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genome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0699" y="1319513"/>
            <a:ext cx="9977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Strain:</a:t>
            </a:r>
            <a:r>
              <a:rPr kumimoji="1"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i="1" dirty="0">
                <a:latin typeface="Arial" panose="020B0604020202020204" pitchFamily="34" charset="0"/>
                <a:cs typeface="Arial" panose="020B0604020202020204" pitchFamily="34" charset="0"/>
              </a:rPr>
              <a:t>Lactobacillus brevis 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NPS-QW-145</a:t>
            </a:r>
            <a:endParaRPr kumimoji="1"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Link:</a:t>
            </a:r>
            <a:r>
              <a:rPr kumimoji="1" lang="zh-CN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dirty="0">
                <a:latin typeface="Arial" panose="020B0604020202020204" pitchFamily="34" charset="0"/>
                <a:cs typeface="Arial" panose="020B0604020202020204" pitchFamily="34" charset="0"/>
                <a:hlinkClick r:id="rId1"/>
              </a:rPr>
              <a:t>ftp://ftp.ncbi.nlm.nih.gov/genomes/all/GCF/001/676/805/GCF_001676805.1_ASM167680v1</a:t>
            </a:r>
            <a:endParaRPr kumimoji="1"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3385" y="2758994"/>
            <a:ext cx="6914989" cy="35848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5019" y="1156956"/>
            <a:ext cx="6096080" cy="4951182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16688" y="219920"/>
            <a:ext cx="965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Spearman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among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6688" y="219920"/>
            <a:ext cx="5761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Differentially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expressed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(DEGs)</a:t>
            </a:r>
            <a:endParaRPr kumimoji="1"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5768" y="870170"/>
            <a:ext cx="4427316" cy="6198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497710" y="99541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FPKM:</a:t>
            </a:r>
            <a:r>
              <a:rPr kumimoji="1"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00800" y="99541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FC:</a:t>
            </a:r>
            <a:r>
              <a:rPr kumimoji="1"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155357" y="826139"/>
            <a:ext cx="2956209" cy="707886"/>
            <a:chOff x="7155357" y="1057639"/>
            <a:chExt cx="2956209" cy="707886"/>
          </a:xfrm>
        </p:grpSpPr>
        <p:sp>
          <p:nvSpPr>
            <p:cNvPr id="9" name="文本框 8"/>
            <p:cNvSpPr txBox="1"/>
            <p:nvPr/>
          </p:nvSpPr>
          <p:spPr>
            <a:xfrm>
              <a:off x="7155357" y="1242305"/>
              <a:ext cx="1662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Fold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change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=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endPara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692588" y="1057639"/>
              <a:ext cx="14189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FPKM</a:t>
              </a:r>
              <a:r>
                <a:rPr kumimoji="1" lang="en-US" altLang="zh-CN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(treatment)</a:t>
              </a:r>
              <a:endParaRPr kumimoji="1" lang="zh-CN" altLang="en-US" sz="16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692588" y="1426971"/>
              <a:ext cx="12522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FPKM</a:t>
              </a:r>
              <a:r>
                <a:rPr kumimoji="1" lang="en-US" altLang="zh-CN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(control)</a:t>
              </a:r>
              <a:endParaRPr kumimoji="1" lang="zh-CN" altLang="en-US" sz="16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直线连接符 12"/>
            <p:cNvCxnSpPr/>
            <p:nvPr/>
          </p:nvCxnSpPr>
          <p:spPr>
            <a:xfrm>
              <a:off x="8657863" y="1411582"/>
              <a:ext cx="1418978" cy="1538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7155357" y="1101670"/>
              <a:ext cx="2956209" cy="6198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473446" y="303730"/>
            <a:ext cx="563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DEGs: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|log</a:t>
            </a:r>
            <a:r>
              <a:rPr kumimoji="1" lang="en-US" altLang="zh-CN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(FC)|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adjusted </a:t>
            </a:r>
            <a:r>
              <a:rPr kumimoji="1" lang="en-US" altLang="zh-CN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-values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kumimoji="1" lang="zh-CN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80955" y="2919325"/>
            <a:ext cx="2827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endParaRPr kumimoji="1" lang="en-US" altLang="zh-CN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Up-regulated: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107</a:t>
            </a:r>
            <a:endParaRPr kumimoji="1" lang="en-US" altLang="zh-CN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zh-CN" b="1" dirty="0">
                <a:solidFill>
                  <a:srgbClr val="00F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Down-regulated:</a:t>
            </a:r>
            <a:r>
              <a:rPr kumimoji="1" lang="zh-CN" altLang="en-US" b="1" dirty="0">
                <a:solidFill>
                  <a:srgbClr val="00F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F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157</a:t>
            </a:r>
            <a:endParaRPr kumimoji="1" lang="zh-CN" altLang="en-US" b="1" dirty="0">
              <a:solidFill>
                <a:srgbClr val="00FF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r="27788"/>
          <a:stretch>
            <a:fillRect/>
          </a:stretch>
        </p:blipFill>
        <p:spPr>
          <a:xfrm>
            <a:off x="114150" y="3818240"/>
            <a:ext cx="3300563" cy="29064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596" y="3815928"/>
            <a:ext cx="4575248" cy="29088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002785" y="2919325"/>
            <a:ext cx="2827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TPM</a:t>
            </a:r>
            <a:endParaRPr kumimoji="1" lang="en-US" altLang="zh-CN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Up-regulated:</a:t>
            </a:r>
            <a:r>
              <a:rPr kumimoji="1" lang="zh-CN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190</a:t>
            </a:r>
            <a:endParaRPr kumimoji="1" lang="en-US" altLang="zh-CN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zh-CN" b="1" dirty="0">
                <a:solidFill>
                  <a:srgbClr val="00F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Down-regulated:</a:t>
            </a:r>
            <a:r>
              <a:rPr kumimoji="1" lang="zh-CN" altLang="en-US" b="1" dirty="0">
                <a:solidFill>
                  <a:srgbClr val="00F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b="1" dirty="0">
                <a:solidFill>
                  <a:srgbClr val="00FF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kumimoji="1" lang="zh-CN" altLang="en-US" b="1" dirty="0">
              <a:solidFill>
                <a:srgbClr val="00FF0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3461" y="2444169"/>
            <a:ext cx="2700000" cy="1893293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8600372" y="2025593"/>
            <a:ext cx="282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Up-regulated</a:t>
            </a:r>
            <a:endParaRPr kumimoji="1"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3461" y="4945641"/>
            <a:ext cx="2700000" cy="1918421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8656611" y="4576309"/>
            <a:ext cx="2827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Down-regulated</a:t>
            </a:r>
            <a:endParaRPr kumimoji="1"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768" y="1858472"/>
            <a:ext cx="4869357" cy="3570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8" name="文本框 27"/>
          <p:cNvSpPr txBox="1"/>
          <p:nvPr/>
        </p:nvSpPr>
        <p:spPr>
          <a:xfrm>
            <a:off x="515417" y="181403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TPM:</a:t>
            </a:r>
            <a:r>
              <a:rPr kumimoji="1" lang="zh-CN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6688" y="219920"/>
            <a:ext cx="6199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Gene Ontology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(GO)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04172" y="2048722"/>
          <a:ext cx="12087826" cy="3120390"/>
        </p:xfrm>
        <a:graphic>
          <a:graphicData uri="http://schemas.openxmlformats.org/drawingml/2006/table">
            <a:tbl>
              <a:tblPr/>
              <a:tblGrid>
                <a:gridCol w="1123258"/>
                <a:gridCol w="4461500"/>
                <a:gridCol w="1028667"/>
                <a:gridCol w="1028667"/>
                <a:gridCol w="1028667"/>
                <a:gridCol w="1028667"/>
                <a:gridCol w="1028667"/>
                <a:gridCol w="1359733"/>
              </a:tblGrid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Ontology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p.adjust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GO:0006766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vitamin metabolic process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3.7944E-05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0.00413592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water-soluble vitamin metabolic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3.7944E-05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0.00413592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GO:0017144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drug metabolic process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0.00054785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0.0398101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GO:0044283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 molecule biosynthetic process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0.00090807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0.04948966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GO:0044281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 molecule metabolic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0.00297763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0.1298245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GO:0072527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pyrimidine-containing compound metabolic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0.00812589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0.29524062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GO:0006790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sulfur compound metabolic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0.0151549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0.41297115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GO:0072528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pyrimidine-containing compound biosynthetic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0.0151549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0.41297115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GO:0048037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cofactor binding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0.02276297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0.5513697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GO:0008610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lipid biosynthetic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0.0321218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0.63659572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GO:0072330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monocarboxylic acid biosynthetic process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3/25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0.0321218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0.63659572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GO:0065009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molecular function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0.01400846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0.8200271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10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GO:0042802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identical protein binding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7/32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0.0159856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0.8200271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619735" y="1488008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12517" y="1223734"/>
          <a:ext cx="11759877" cy="5399166"/>
        </p:xfrm>
        <a:graphic>
          <a:graphicData uri="http://schemas.openxmlformats.org/drawingml/2006/table">
            <a:tbl>
              <a:tblPr/>
              <a:tblGrid>
                <a:gridCol w="985754"/>
                <a:gridCol w="5302321"/>
                <a:gridCol w="553407"/>
                <a:gridCol w="819732"/>
                <a:gridCol w="1079142"/>
                <a:gridCol w="1079142"/>
                <a:gridCol w="747098"/>
                <a:gridCol w="1193281"/>
              </a:tblGrid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p.adjust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Ontology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GO:0006766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vitamin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6.59832E-06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0.000857782</a:t>
                      </a:r>
                      <a:endParaRPr lang="en-US" altLang="zh-CN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GO:0006767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water-soluble vitamin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6.59832E-06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0.000857782</a:t>
                      </a:r>
                      <a:endParaRPr lang="en-US" altLang="zh-CN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GO:0044283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 molecule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3.84103E-05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0.003328896</a:t>
                      </a:r>
                      <a:endParaRPr lang="en-US" altLang="zh-CN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GO:0017144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drug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0.000319231</a:t>
                      </a:r>
                      <a:endParaRPr lang="en-US" altLang="zh-CN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0.020750025</a:t>
                      </a:r>
                      <a:endParaRPr lang="en-US" altLang="zh-CN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GO:0048037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cofactor binding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0.000748322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0.038912736</a:t>
                      </a:r>
                      <a:endParaRPr lang="en-US" altLang="zh-CN" sz="10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GO:0044281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 molecule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0.001171541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0.050766756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GO:0032787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monocarboxylic acid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0.008877464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0.294331625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GO:0008610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lipid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0.010897135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0.294331625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GO:0072330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monocarboxylic acid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0.010897135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0.294331625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GO:0016053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organic acid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0.012452492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0.294331625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GO:0046394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carboxylic acid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0.012452492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0.294331625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GO:0050662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coenzyme binding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0.014008458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0.30351659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GO:0072527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pyrimidine-containing compound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0.019712547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0.39425094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GO:0044255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lipid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0.027512293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0.484187489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GO:0006790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sulfur compound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0.029796153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0.484187489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GO:0072528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pyrimidine-containing compound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0.029796153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0.484187489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GO:0006629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lipid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0.032022156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0.489750616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GO:0016491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oxidoreductase activity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0.042295068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0.610928762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GO:0036094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 molecule binding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5/32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0.049887872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0.682676138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GO:0042802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identical protein binding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0.00138384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0.351495235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GO:0005515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 binding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0.005074782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0.644497344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GO:0006464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protein modification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0.014694841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GO:0036211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 modification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0.014694841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GO:0022857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transmembrane transporter activity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0.026634274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GO:0045892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transcription, DNA-templated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0.028152409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GO:0051253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RNA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0.028152409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GO:1902679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RNA biosynthetic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0.028152409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GO:1903507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nucleic acid-templated transcription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0.028152409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GO:0055085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transmembrane transport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0.035633792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GO:0005215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transporter activity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0.038137516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GO:0045934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nucleobase-containing compound metabolic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0.0399789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GO:0019725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homeostasis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0.046492517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7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GO:0042592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homeostatic process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2/16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0.046492517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0.693383108</a:t>
                      </a:r>
                      <a:endParaRPr lang="en-US" altLang="zh-CN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99" marR="6399" marT="63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416688" y="219920"/>
            <a:ext cx="6199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Gene Ontology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(GO)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87471" y="762069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TPM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319" y="1807185"/>
            <a:ext cx="4354653" cy="29822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1160" y="1250066"/>
            <a:ext cx="7390840" cy="43578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/>
          <p:cNvSpPr txBox="1"/>
          <p:nvPr/>
        </p:nvSpPr>
        <p:spPr>
          <a:xfrm>
            <a:off x="1776295" y="1319516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07129" y="788401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TPM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6687" y="219920"/>
            <a:ext cx="11111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Kyoto Encyclopedia of Genes and Genomes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(KEGG)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enrichment</a:t>
            </a:r>
            <a:r>
              <a:rPr kumimoji="1" lang="zh-CN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16687" y="1293782"/>
          <a:ext cx="10500174" cy="1484144"/>
        </p:xfrm>
        <a:graphic>
          <a:graphicData uri="http://schemas.openxmlformats.org/drawingml/2006/table">
            <a:tbl>
              <a:tblPr/>
              <a:tblGrid>
                <a:gridCol w="850395"/>
                <a:gridCol w="3832764"/>
                <a:gridCol w="974159"/>
                <a:gridCol w="974159"/>
                <a:gridCol w="1245648"/>
                <a:gridCol w="1245648"/>
                <a:gridCol w="1377401"/>
              </a:tblGrid>
              <a:tr h="3710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p.adjust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0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ko00730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Thiamine metabolism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3/40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0.008292084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0.165841678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10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ko03110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Chaperones and folding catalysts [BR:ko03110]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6/42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2.93799E-05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0.000910776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103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ko03029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Mitochondrial biogenesis [BR:ko03029]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4/42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0.027010154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0.41865738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619735" y="828250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FPKM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16687" y="3800185"/>
          <a:ext cx="10500175" cy="1798758"/>
        </p:xfrm>
        <a:graphic>
          <a:graphicData uri="http://schemas.openxmlformats.org/drawingml/2006/table">
            <a:tbl>
              <a:tblPr/>
              <a:tblGrid>
                <a:gridCol w="880873"/>
                <a:gridCol w="3970132"/>
                <a:gridCol w="661689"/>
                <a:gridCol w="980127"/>
                <a:gridCol w="1290294"/>
                <a:gridCol w="1290294"/>
                <a:gridCol w="1426766"/>
              </a:tblGrid>
              <a:tr h="299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GeneRatio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pvalue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p.adjust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ko00640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Propanoate metabolism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4/71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0.008225596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0.172030635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9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ko02000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Transporters [BR:ko02000]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18/71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0.010751915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0.172030635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ko00650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Butanoate metabolism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3/71</a:t>
                      </a:r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0.039659931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0.317279447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ko00730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Thiamine metabolism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3/71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0.039659931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0.317279447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979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ko03110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Chaperones and folding catalysts [BR:ko03110]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5/26</a:t>
                      </a:r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3.65061E-05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0.000584097</a:t>
                      </a:r>
                      <a:endParaRPr lang="en-US" altLang="zh-CN" sz="14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5677610" y="3380298"/>
            <a:ext cx="8338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TPM</a:t>
            </a:r>
            <a:endParaRPr kumimoji="1"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661d0b22-2939-4186-a597-bd354a1c3c7c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6809</Words>
  <Application>WPS 演示</Application>
  <PresentationFormat>宽屏</PresentationFormat>
  <Paragraphs>1158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Arial Unicode MS</vt:lpstr>
      <vt:lpstr>等线 Light</vt:lpstr>
      <vt:lpstr>等线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 wei</dc:creator>
  <cp:lastModifiedBy>跳动的图图尔</cp:lastModifiedBy>
  <cp:revision>58</cp:revision>
  <dcterms:created xsi:type="dcterms:W3CDTF">2021-02-02T02:43:00Z</dcterms:created>
  <dcterms:modified xsi:type="dcterms:W3CDTF">2021-02-27T14:41:17Z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