
<file path=[Content_Types].xml><?xml version="1.0" encoding="utf-8"?>
<Types xmlns="http://schemas.openxmlformats.org/package/2006/content-types">
  <Default Extension="jpeg" ContentType="image/jpeg"/>
  <Default Extension="jpg" ContentType="image/pn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sldIdLst>
    <p:sldId id="256" r:id="rId2"/>
    <p:sldId id="257" r:id="rId3"/>
    <p:sldId id="278" r:id="rId4"/>
    <p:sldId id="258" r:id="rId5"/>
    <p:sldId id="274" r:id="rId6"/>
    <p:sldId id="260" r:id="rId7"/>
    <p:sldId id="276" r:id="rId8"/>
    <p:sldId id="277" r:id="rId9"/>
    <p:sldId id="275" r:id="rId10"/>
    <p:sldId id="272" r:id="rId11"/>
    <p:sldId id="262" r:id="rId12"/>
    <p:sldId id="280" r:id="rId13"/>
    <p:sldId id="282" r:id="rId14"/>
    <p:sldId id="263" r:id="rId15"/>
    <p:sldId id="283" r:id="rId16"/>
    <p:sldId id="271" r:id="rId17"/>
    <p:sldId id="264" r:id="rId18"/>
    <p:sldId id="270" r:id="rId19"/>
    <p:sldId id="284" r:id="rId20"/>
    <p:sldId id="285" r:id="rId21"/>
    <p:sldId id="286" r:id="rId22"/>
    <p:sldId id="266" r:id="rId23"/>
    <p:sldId id="281" r:id="rId24"/>
    <p:sldId id="287" r:id="rId25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0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915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Population in Hong Kong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15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ofPieChart>
        <c:ofPieType val="bar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0654-4760-A959-4AC1568D111C}"/>
              </c:ext>
            </c:extLst>
          </c:dPt>
          <c:dPt>
            <c:idx val="1"/>
            <c:bubble3D val="0"/>
            <c:spPr>
              <a:solidFill>
                <a:schemeClr val="accent5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C71-4992-A949-941858F0C862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654-4760-A959-4AC1568D111C}"/>
              </c:ext>
            </c:extLst>
          </c:dPt>
          <c:cat>
            <c:strRef>
              <c:f>Sheet1!$A$2:$A$3</c:f>
              <c:strCache>
                <c:ptCount val="2"/>
                <c:pt idx="0">
                  <c:v>Total Population in HK</c:v>
                </c:pt>
                <c:pt idx="1">
                  <c:v>Population Above 65 years old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700</c:v>
                </c:pt>
                <c:pt idx="1">
                  <c:v>120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654-4760-A959-4AC1568D11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EA29661-067F-454E-B165-33943F6B9DA5}" type="doc">
      <dgm:prSet loTypeId="urn:microsoft.com/office/officeart/2008/layout/RadialCluster" loCatId="cycle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HK"/>
        </a:p>
      </dgm:t>
    </dgm:pt>
    <dgm:pt modelId="{32BA8C6F-1790-4890-A0A5-824C326825DB}">
      <dgm:prSet phldrT="[Text]"/>
      <dgm:spPr/>
      <dgm:t>
        <a:bodyPr/>
        <a:lstStyle/>
        <a:p>
          <a:r>
            <a:rPr lang="en-HK" dirty="0"/>
            <a:t>Literatures</a:t>
          </a:r>
        </a:p>
        <a:p>
          <a:r>
            <a:rPr lang="en-HK" dirty="0"/>
            <a:t>Guidance</a:t>
          </a:r>
        </a:p>
        <a:p>
          <a:r>
            <a:rPr lang="en-HK" dirty="0"/>
            <a:t>Standards</a:t>
          </a:r>
        </a:p>
      </dgm:t>
    </dgm:pt>
    <dgm:pt modelId="{AB843701-2FCA-4D3F-A594-A6BFC897E4DA}" type="parTrans" cxnId="{71453194-BD40-4D4F-9A79-EA114BC84FEA}">
      <dgm:prSet/>
      <dgm:spPr/>
      <dgm:t>
        <a:bodyPr/>
        <a:lstStyle/>
        <a:p>
          <a:endParaRPr lang="en-HK"/>
        </a:p>
      </dgm:t>
    </dgm:pt>
    <dgm:pt modelId="{877DFA2D-A9C6-4146-9401-FADF2E3D4CA7}" type="sibTrans" cxnId="{71453194-BD40-4D4F-9A79-EA114BC84FEA}">
      <dgm:prSet/>
      <dgm:spPr/>
      <dgm:t>
        <a:bodyPr/>
        <a:lstStyle/>
        <a:p>
          <a:endParaRPr lang="en-HK"/>
        </a:p>
      </dgm:t>
    </dgm:pt>
    <dgm:pt modelId="{10A6B02C-D911-46A1-A40F-1F9E5052A2B5}">
      <dgm:prSet phldrT="[Text]"/>
      <dgm:spPr/>
      <dgm:t>
        <a:bodyPr/>
        <a:lstStyle/>
        <a:p>
          <a:r>
            <a:rPr lang="en-HK" dirty="0"/>
            <a:t>Database</a:t>
          </a:r>
        </a:p>
      </dgm:t>
    </dgm:pt>
    <dgm:pt modelId="{D6F85F8C-83C5-41E9-BC5F-5C7E679205EB}" type="parTrans" cxnId="{E61952AA-7936-49E1-B70B-29A539387523}">
      <dgm:prSet/>
      <dgm:spPr/>
      <dgm:t>
        <a:bodyPr/>
        <a:lstStyle/>
        <a:p>
          <a:endParaRPr lang="en-HK"/>
        </a:p>
      </dgm:t>
    </dgm:pt>
    <dgm:pt modelId="{55605CDE-B834-4BC6-918D-A55BC27F1F8A}" type="sibTrans" cxnId="{E61952AA-7936-49E1-B70B-29A539387523}">
      <dgm:prSet/>
      <dgm:spPr/>
      <dgm:t>
        <a:bodyPr/>
        <a:lstStyle/>
        <a:p>
          <a:endParaRPr lang="en-HK"/>
        </a:p>
      </dgm:t>
    </dgm:pt>
    <dgm:pt modelId="{EE7F0AFC-CE25-4BCF-99E3-BC7C60826A5A}">
      <dgm:prSet phldrT="[Text]"/>
      <dgm:spPr/>
      <dgm:t>
        <a:bodyPr/>
        <a:lstStyle/>
        <a:p>
          <a:r>
            <a:rPr lang="en-HK" dirty="0"/>
            <a:t>Keywords</a:t>
          </a:r>
        </a:p>
      </dgm:t>
    </dgm:pt>
    <dgm:pt modelId="{66C40598-AF79-4F51-973E-A5E673EA767F}" type="parTrans" cxnId="{9DB4CC26-38B8-4E18-AFC9-E5C27632DFE3}">
      <dgm:prSet/>
      <dgm:spPr/>
      <dgm:t>
        <a:bodyPr/>
        <a:lstStyle/>
        <a:p>
          <a:endParaRPr lang="en-HK"/>
        </a:p>
      </dgm:t>
    </dgm:pt>
    <dgm:pt modelId="{6FBF4FB7-5B59-4C3E-A3D9-DAF9BE5C93AC}" type="sibTrans" cxnId="{9DB4CC26-38B8-4E18-AFC9-E5C27632DFE3}">
      <dgm:prSet/>
      <dgm:spPr/>
      <dgm:t>
        <a:bodyPr/>
        <a:lstStyle/>
        <a:p>
          <a:endParaRPr lang="en-HK"/>
        </a:p>
      </dgm:t>
    </dgm:pt>
    <dgm:pt modelId="{B7B971E5-B136-46C8-87A0-19AE524FB493}">
      <dgm:prSet phldrT="[Text]"/>
      <dgm:spPr/>
      <dgm:t>
        <a:bodyPr/>
        <a:lstStyle/>
        <a:p>
          <a:r>
            <a:rPr lang="en-HK" dirty="0"/>
            <a:t>Inclusive</a:t>
          </a:r>
        </a:p>
        <a:p>
          <a:r>
            <a:rPr lang="en-HK" dirty="0"/>
            <a:t>Criteria</a:t>
          </a:r>
        </a:p>
      </dgm:t>
    </dgm:pt>
    <dgm:pt modelId="{D4AC157E-9B94-4CFF-A3A5-2D2CF9605E22}" type="parTrans" cxnId="{494A786A-8EF4-487D-ABD3-C89183C64E6A}">
      <dgm:prSet/>
      <dgm:spPr/>
      <dgm:t>
        <a:bodyPr/>
        <a:lstStyle/>
        <a:p>
          <a:endParaRPr lang="en-HK"/>
        </a:p>
      </dgm:t>
    </dgm:pt>
    <dgm:pt modelId="{F261178F-377F-41DC-A47C-D027ADF17789}" type="sibTrans" cxnId="{494A786A-8EF4-487D-ABD3-C89183C64E6A}">
      <dgm:prSet/>
      <dgm:spPr/>
      <dgm:t>
        <a:bodyPr/>
        <a:lstStyle/>
        <a:p>
          <a:endParaRPr lang="en-HK"/>
        </a:p>
      </dgm:t>
    </dgm:pt>
    <dgm:pt modelId="{FC3D6A93-4186-46A1-BA42-20FFEE216C8A}" type="pres">
      <dgm:prSet presAssocID="{3EA29661-067F-454E-B165-33943F6B9DA5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F94963D2-A8CA-4612-BF01-701ABDA3C433}" type="pres">
      <dgm:prSet presAssocID="{32BA8C6F-1790-4890-A0A5-824C326825DB}" presName="singleCycle" presStyleCnt="0"/>
      <dgm:spPr/>
    </dgm:pt>
    <dgm:pt modelId="{A1B4AED8-F310-4897-9E98-20A191C01F65}" type="pres">
      <dgm:prSet presAssocID="{32BA8C6F-1790-4890-A0A5-824C326825DB}" presName="singleCenter" presStyleLbl="node1" presStyleIdx="0" presStyleCnt="4">
        <dgm:presLayoutVars>
          <dgm:chMax val="7"/>
          <dgm:chPref val="7"/>
        </dgm:presLayoutVars>
      </dgm:prSet>
      <dgm:spPr/>
    </dgm:pt>
    <dgm:pt modelId="{59290420-E8B9-44AA-B038-A800CC3D7755}" type="pres">
      <dgm:prSet presAssocID="{D6F85F8C-83C5-41E9-BC5F-5C7E679205EB}" presName="Name56" presStyleLbl="parChTrans1D2" presStyleIdx="0" presStyleCnt="3"/>
      <dgm:spPr/>
    </dgm:pt>
    <dgm:pt modelId="{E0A91D79-E292-44E2-8BE4-B6B36ED2708A}" type="pres">
      <dgm:prSet presAssocID="{10A6B02C-D911-46A1-A40F-1F9E5052A2B5}" presName="text0" presStyleLbl="node1" presStyleIdx="1" presStyleCnt="4" custScaleX="194872" custScaleY="79341">
        <dgm:presLayoutVars>
          <dgm:bulletEnabled val="1"/>
        </dgm:presLayoutVars>
      </dgm:prSet>
      <dgm:spPr/>
    </dgm:pt>
    <dgm:pt modelId="{8C294F49-BBD4-4E80-A041-59B6FA37929D}" type="pres">
      <dgm:prSet presAssocID="{66C40598-AF79-4F51-973E-A5E673EA767F}" presName="Name56" presStyleLbl="parChTrans1D2" presStyleIdx="1" presStyleCnt="3"/>
      <dgm:spPr/>
    </dgm:pt>
    <dgm:pt modelId="{2787B0C4-8002-4D60-8C1C-1D016E86E9CF}" type="pres">
      <dgm:prSet presAssocID="{EE7F0AFC-CE25-4BCF-99E3-BC7C60826A5A}" presName="text0" presStyleLbl="node1" presStyleIdx="2" presStyleCnt="4" custScaleX="192156">
        <dgm:presLayoutVars>
          <dgm:bulletEnabled val="1"/>
        </dgm:presLayoutVars>
      </dgm:prSet>
      <dgm:spPr/>
    </dgm:pt>
    <dgm:pt modelId="{1367E963-5489-4EE9-8939-951A63F9DD07}" type="pres">
      <dgm:prSet presAssocID="{D4AC157E-9B94-4CFF-A3A5-2D2CF9605E22}" presName="Name56" presStyleLbl="parChTrans1D2" presStyleIdx="2" presStyleCnt="3"/>
      <dgm:spPr/>
    </dgm:pt>
    <dgm:pt modelId="{CF996518-2E07-48D5-BF96-CF69E2703A64}" type="pres">
      <dgm:prSet presAssocID="{B7B971E5-B136-46C8-87A0-19AE524FB493}" presName="text0" presStyleLbl="node1" presStyleIdx="3" presStyleCnt="4" custScaleX="171833">
        <dgm:presLayoutVars>
          <dgm:bulletEnabled val="1"/>
        </dgm:presLayoutVars>
      </dgm:prSet>
      <dgm:spPr/>
    </dgm:pt>
  </dgm:ptLst>
  <dgm:cxnLst>
    <dgm:cxn modelId="{30823120-4D54-408D-A399-123A576C0F17}" type="presOf" srcId="{3EA29661-067F-454E-B165-33943F6B9DA5}" destId="{FC3D6A93-4186-46A1-BA42-20FFEE216C8A}" srcOrd="0" destOrd="0" presId="urn:microsoft.com/office/officeart/2008/layout/RadialCluster"/>
    <dgm:cxn modelId="{EE6B4022-035C-4AB0-B0EC-70F99E849DD4}" type="presOf" srcId="{32BA8C6F-1790-4890-A0A5-824C326825DB}" destId="{A1B4AED8-F310-4897-9E98-20A191C01F65}" srcOrd="0" destOrd="0" presId="urn:microsoft.com/office/officeart/2008/layout/RadialCluster"/>
    <dgm:cxn modelId="{9DB4CC26-38B8-4E18-AFC9-E5C27632DFE3}" srcId="{32BA8C6F-1790-4890-A0A5-824C326825DB}" destId="{EE7F0AFC-CE25-4BCF-99E3-BC7C60826A5A}" srcOrd="1" destOrd="0" parTransId="{66C40598-AF79-4F51-973E-A5E673EA767F}" sibTransId="{6FBF4FB7-5B59-4C3E-A3D9-DAF9BE5C93AC}"/>
    <dgm:cxn modelId="{E5E67328-199D-4952-A498-34287BDA3D54}" type="presOf" srcId="{EE7F0AFC-CE25-4BCF-99E3-BC7C60826A5A}" destId="{2787B0C4-8002-4D60-8C1C-1D016E86E9CF}" srcOrd="0" destOrd="0" presId="urn:microsoft.com/office/officeart/2008/layout/RadialCluster"/>
    <dgm:cxn modelId="{508EAF29-1200-4A46-AB69-3424AA835915}" type="presOf" srcId="{B7B971E5-B136-46C8-87A0-19AE524FB493}" destId="{CF996518-2E07-48D5-BF96-CF69E2703A64}" srcOrd="0" destOrd="0" presId="urn:microsoft.com/office/officeart/2008/layout/RadialCluster"/>
    <dgm:cxn modelId="{FE99C264-DEAB-4D20-8462-8124C3D098D8}" type="presOf" srcId="{10A6B02C-D911-46A1-A40F-1F9E5052A2B5}" destId="{E0A91D79-E292-44E2-8BE4-B6B36ED2708A}" srcOrd="0" destOrd="0" presId="urn:microsoft.com/office/officeart/2008/layout/RadialCluster"/>
    <dgm:cxn modelId="{494A786A-8EF4-487D-ABD3-C89183C64E6A}" srcId="{32BA8C6F-1790-4890-A0A5-824C326825DB}" destId="{B7B971E5-B136-46C8-87A0-19AE524FB493}" srcOrd="2" destOrd="0" parTransId="{D4AC157E-9B94-4CFF-A3A5-2D2CF9605E22}" sibTransId="{F261178F-377F-41DC-A47C-D027ADF17789}"/>
    <dgm:cxn modelId="{FC0C4158-D6DD-406B-B763-48129AD89E4A}" type="presOf" srcId="{D4AC157E-9B94-4CFF-A3A5-2D2CF9605E22}" destId="{1367E963-5489-4EE9-8939-951A63F9DD07}" srcOrd="0" destOrd="0" presId="urn:microsoft.com/office/officeart/2008/layout/RadialCluster"/>
    <dgm:cxn modelId="{71453194-BD40-4D4F-9A79-EA114BC84FEA}" srcId="{3EA29661-067F-454E-B165-33943F6B9DA5}" destId="{32BA8C6F-1790-4890-A0A5-824C326825DB}" srcOrd="0" destOrd="0" parTransId="{AB843701-2FCA-4D3F-A594-A6BFC897E4DA}" sibTransId="{877DFA2D-A9C6-4146-9401-FADF2E3D4CA7}"/>
    <dgm:cxn modelId="{6666E79E-091C-480A-8A00-A4953CE9E6A6}" type="presOf" srcId="{D6F85F8C-83C5-41E9-BC5F-5C7E679205EB}" destId="{59290420-E8B9-44AA-B038-A800CC3D7755}" srcOrd="0" destOrd="0" presId="urn:microsoft.com/office/officeart/2008/layout/RadialCluster"/>
    <dgm:cxn modelId="{E61952AA-7936-49E1-B70B-29A539387523}" srcId="{32BA8C6F-1790-4890-A0A5-824C326825DB}" destId="{10A6B02C-D911-46A1-A40F-1F9E5052A2B5}" srcOrd="0" destOrd="0" parTransId="{D6F85F8C-83C5-41E9-BC5F-5C7E679205EB}" sibTransId="{55605CDE-B834-4BC6-918D-A55BC27F1F8A}"/>
    <dgm:cxn modelId="{E60C8AAD-309A-4FCD-8AC5-C573DA498CDC}" type="presOf" srcId="{66C40598-AF79-4F51-973E-A5E673EA767F}" destId="{8C294F49-BBD4-4E80-A041-59B6FA37929D}" srcOrd="0" destOrd="0" presId="urn:microsoft.com/office/officeart/2008/layout/RadialCluster"/>
    <dgm:cxn modelId="{F626FC02-9DB5-4DE2-BDFB-A35A8D91F3EA}" type="presParOf" srcId="{FC3D6A93-4186-46A1-BA42-20FFEE216C8A}" destId="{F94963D2-A8CA-4612-BF01-701ABDA3C433}" srcOrd="0" destOrd="0" presId="urn:microsoft.com/office/officeart/2008/layout/RadialCluster"/>
    <dgm:cxn modelId="{9CEB3CA1-9798-4D9B-979E-EED518D6BE3A}" type="presParOf" srcId="{F94963D2-A8CA-4612-BF01-701ABDA3C433}" destId="{A1B4AED8-F310-4897-9E98-20A191C01F65}" srcOrd="0" destOrd="0" presId="urn:microsoft.com/office/officeart/2008/layout/RadialCluster"/>
    <dgm:cxn modelId="{C1FDA31C-5337-4EFC-B70E-285E6AC130CD}" type="presParOf" srcId="{F94963D2-A8CA-4612-BF01-701ABDA3C433}" destId="{59290420-E8B9-44AA-B038-A800CC3D7755}" srcOrd="1" destOrd="0" presId="urn:microsoft.com/office/officeart/2008/layout/RadialCluster"/>
    <dgm:cxn modelId="{A68F9C0C-72E7-4D16-ABA3-C301DE54A9E9}" type="presParOf" srcId="{F94963D2-A8CA-4612-BF01-701ABDA3C433}" destId="{E0A91D79-E292-44E2-8BE4-B6B36ED2708A}" srcOrd="2" destOrd="0" presId="urn:microsoft.com/office/officeart/2008/layout/RadialCluster"/>
    <dgm:cxn modelId="{EAC865AE-2169-479B-96C0-A43530CD6CDB}" type="presParOf" srcId="{F94963D2-A8CA-4612-BF01-701ABDA3C433}" destId="{8C294F49-BBD4-4E80-A041-59B6FA37929D}" srcOrd="3" destOrd="0" presId="urn:microsoft.com/office/officeart/2008/layout/RadialCluster"/>
    <dgm:cxn modelId="{FB134E2C-492E-443E-A724-37455BEF19CF}" type="presParOf" srcId="{F94963D2-A8CA-4612-BF01-701ABDA3C433}" destId="{2787B0C4-8002-4D60-8C1C-1D016E86E9CF}" srcOrd="4" destOrd="0" presId="urn:microsoft.com/office/officeart/2008/layout/RadialCluster"/>
    <dgm:cxn modelId="{3E84505A-FECE-450B-8B1F-207856690C43}" type="presParOf" srcId="{F94963D2-A8CA-4612-BF01-701ABDA3C433}" destId="{1367E963-5489-4EE9-8939-951A63F9DD07}" srcOrd="5" destOrd="0" presId="urn:microsoft.com/office/officeart/2008/layout/RadialCluster"/>
    <dgm:cxn modelId="{61ECD3CE-341D-44A6-B8E0-272238BBDD75}" type="presParOf" srcId="{F94963D2-A8CA-4612-BF01-701ABDA3C433}" destId="{CF996518-2E07-48D5-BF96-CF69E2703A64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B4AED8-F310-4897-9E98-20A191C01F65}">
      <dsp:nvSpPr>
        <dsp:cNvPr id="0" name=""/>
        <dsp:cNvSpPr/>
      </dsp:nvSpPr>
      <dsp:spPr>
        <a:xfrm>
          <a:off x="2161578" y="1542376"/>
          <a:ext cx="1017279" cy="101727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HK" sz="1400" kern="1200" dirty="0"/>
            <a:t>Literatures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HK" sz="1400" kern="1200" dirty="0"/>
            <a:t>Guidance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HK" sz="1400" kern="1200" dirty="0"/>
            <a:t>Standards</a:t>
          </a:r>
        </a:p>
      </dsp:txBody>
      <dsp:txXfrm>
        <a:off x="2211237" y="1592035"/>
        <a:ext cx="917961" cy="917961"/>
      </dsp:txXfrm>
    </dsp:sp>
    <dsp:sp modelId="{59290420-E8B9-44AA-B038-A800CC3D7755}">
      <dsp:nvSpPr>
        <dsp:cNvPr id="0" name=""/>
        <dsp:cNvSpPr/>
      </dsp:nvSpPr>
      <dsp:spPr>
        <a:xfrm rot="16200000">
          <a:off x="2278226" y="1150385"/>
          <a:ext cx="78398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83983" y="0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A91D79-E292-44E2-8BE4-B6B36ED2708A}">
      <dsp:nvSpPr>
        <dsp:cNvPr id="0" name=""/>
        <dsp:cNvSpPr/>
      </dsp:nvSpPr>
      <dsp:spPr>
        <a:xfrm>
          <a:off x="2006116" y="217623"/>
          <a:ext cx="1328203" cy="54077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HK" sz="2100" kern="1200" dirty="0"/>
            <a:t>Database</a:t>
          </a:r>
        </a:p>
      </dsp:txBody>
      <dsp:txXfrm>
        <a:off x="2032514" y="244021"/>
        <a:ext cx="1275407" cy="487974"/>
      </dsp:txXfrm>
    </dsp:sp>
    <dsp:sp modelId="{8C294F49-BBD4-4E80-A041-59B6FA37929D}">
      <dsp:nvSpPr>
        <dsp:cNvPr id="0" name=""/>
        <dsp:cNvSpPr/>
      </dsp:nvSpPr>
      <dsp:spPr>
        <a:xfrm rot="1800000">
          <a:off x="3159156" y="2418206"/>
          <a:ext cx="29410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94103" y="0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87B0C4-8002-4D60-8C1C-1D016E86E9CF}">
      <dsp:nvSpPr>
        <dsp:cNvPr id="0" name=""/>
        <dsp:cNvSpPr/>
      </dsp:nvSpPr>
      <dsp:spPr>
        <a:xfrm>
          <a:off x="3368976" y="2491732"/>
          <a:ext cx="1309692" cy="68157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HK" sz="2000" kern="1200" dirty="0"/>
            <a:t>Keywords</a:t>
          </a:r>
        </a:p>
      </dsp:txBody>
      <dsp:txXfrm>
        <a:off x="3402248" y="2525004"/>
        <a:ext cx="1243148" cy="615033"/>
      </dsp:txXfrm>
    </dsp:sp>
    <dsp:sp modelId="{1367E963-5489-4EE9-8939-951A63F9DD07}">
      <dsp:nvSpPr>
        <dsp:cNvPr id="0" name=""/>
        <dsp:cNvSpPr/>
      </dsp:nvSpPr>
      <dsp:spPr>
        <a:xfrm rot="9000000">
          <a:off x="1882138" y="2419555"/>
          <a:ext cx="29950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99503" y="0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996518-2E07-48D5-BF96-CF69E2703A64}">
      <dsp:nvSpPr>
        <dsp:cNvPr id="0" name=""/>
        <dsp:cNvSpPr/>
      </dsp:nvSpPr>
      <dsp:spPr>
        <a:xfrm>
          <a:off x="731025" y="2491732"/>
          <a:ext cx="1171175" cy="68157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HK" sz="1600" kern="1200" dirty="0"/>
            <a:t>Inclusive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HK" sz="1600" kern="1200" dirty="0"/>
            <a:t>Criteria</a:t>
          </a:r>
        </a:p>
      </dsp:txBody>
      <dsp:txXfrm>
        <a:off x="764297" y="2525004"/>
        <a:ext cx="1104631" cy="6150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type="title">
  <p:cSld name="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400"/>
              <a:buFont typeface="Calibri"/>
              <a:buNone/>
              <a:defRPr sz="3200" b="0" i="0" u="none" strike="noStrike" cap="non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ctr" rtl="0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1920"/>
              <a:buFont typeface="Noto Sans Symbols"/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24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dt" idx="10"/>
          </p:nvPr>
        </p:nvSpPr>
        <p:spPr>
          <a:xfrm>
            <a:off x="457200" y="577276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ftr" idx="11"/>
          </p:nvPr>
        </p:nvSpPr>
        <p:spPr>
          <a:xfrm>
            <a:off x="3124200" y="577276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sldNum" idx="12"/>
          </p:nvPr>
        </p:nvSpPr>
        <p:spPr>
          <a:xfrm>
            <a:off x="6553200" y="577276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5AAE356-F450-F441-9BD3-FB0F66171B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066" y="268817"/>
            <a:ext cx="1557867" cy="67183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直排標題及文字" type="vertTitleAndTx">
  <p:cSld name="VERTICAL_TITLE_AND_VERTICAL_TEX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2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400"/>
              <a:buFont typeface="Calibri"/>
              <a:buNone/>
              <a:defRPr sz="3200" b="0" i="0" u="none" strike="noStrike" cap="non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50520" algn="l" rtl="0">
              <a:spcBef>
                <a:spcPts val="640"/>
              </a:spcBef>
              <a:spcAft>
                <a:spcPts val="0"/>
              </a:spcAft>
              <a:buClr>
                <a:srgbClr val="3F3F3F"/>
              </a:buClr>
              <a:buSzPts val="1920"/>
              <a:buFont typeface="Noto Sans Symbols"/>
              <a:buChar char="■"/>
              <a:defRPr sz="32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70840" algn="l" rtl="0">
              <a:spcBef>
                <a:spcPts val="560"/>
              </a:spcBef>
              <a:spcAft>
                <a:spcPts val="0"/>
              </a:spcAft>
              <a:buClr>
                <a:srgbClr val="3F3F3F"/>
              </a:buClr>
              <a:buSzPts val="2240"/>
              <a:buFont typeface="Arial"/>
              <a:buChar char="–"/>
              <a:defRPr sz="28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0" name="Google Shape;80;p12"/>
          <p:cNvSpPr txBox="1">
            <a:spLocks noGrp="1"/>
          </p:cNvSpPr>
          <p:nvPr>
            <p:ph type="dt" idx="10"/>
          </p:nvPr>
        </p:nvSpPr>
        <p:spPr>
          <a:xfrm>
            <a:off x="457200" y="577276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ftr" idx="11"/>
          </p:nvPr>
        </p:nvSpPr>
        <p:spPr>
          <a:xfrm>
            <a:off x="3124200" y="577276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sldNum" idx="12"/>
          </p:nvPr>
        </p:nvSpPr>
        <p:spPr>
          <a:xfrm>
            <a:off x="6553200" y="577276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章節標題" type="secHead">
  <p:cSld name="SECTION_HEADER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400"/>
              <a:buFont typeface="Calibri"/>
              <a:buNone/>
              <a:defRPr sz="4000" b="1" i="0" u="none" strike="noStrike" cap="non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920"/>
              <a:buFont typeface="Noto Sans Symbols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224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Google Shape;29;p4"/>
          <p:cNvSpPr txBox="1">
            <a:spLocks noGrp="1"/>
          </p:cNvSpPr>
          <p:nvPr>
            <p:ph type="dt" idx="10"/>
          </p:nvPr>
        </p:nvSpPr>
        <p:spPr>
          <a:xfrm>
            <a:off x="457200" y="577276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ftr" idx="11"/>
          </p:nvPr>
        </p:nvSpPr>
        <p:spPr>
          <a:xfrm>
            <a:off x="3124200" y="577276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" name="Google Shape;31;p4"/>
          <p:cNvSpPr txBox="1">
            <a:spLocks noGrp="1"/>
          </p:cNvSpPr>
          <p:nvPr>
            <p:ph type="sldNum" idx="12"/>
          </p:nvPr>
        </p:nvSpPr>
        <p:spPr>
          <a:xfrm>
            <a:off x="6553200" y="577276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兩項物件" type="twoObj">
  <p:cSld name="TWO_OBJECTS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"/>
          <p:cNvSpPr txBox="1">
            <a:spLocks noGrp="1"/>
          </p:cNvSpPr>
          <p:nvPr>
            <p:ph type="title"/>
          </p:nvPr>
        </p:nvSpPr>
        <p:spPr>
          <a:xfrm>
            <a:off x="457200" y="201219"/>
            <a:ext cx="8229600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400"/>
              <a:buFont typeface="Calibri"/>
              <a:buNone/>
              <a:defRPr sz="3200" b="0" i="0" u="none" strike="noStrike" cap="non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35280" algn="l" rtl="0">
              <a:spcBef>
                <a:spcPts val="560"/>
              </a:spcBef>
              <a:spcAft>
                <a:spcPts val="0"/>
              </a:spcAft>
              <a:buClr>
                <a:srgbClr val="3F3F3F"/>
              </a:buClr>
              <a:buSzPts val="1680"/>
              <a:buFont typeface="Noto Sans Symbols"/>
              <a:buChar char="■"/>
              <a:defRPr sz="28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0519" algn="l" rtl="0">
              <a:spcBef>
                <a:spcPts val="480"/>
              </a:spcBef>
              <a:spcAft>
                <a:spcPts val="0"/>
              </a:spcAft>
              <a:buClr>
                <a:srgbClr val="3F3F3F"/>
              </a:buClr>
              <a:buSzPts val="1920"/>
              <a:buFont typeface="Arial"/>
              <a:buChar char="–"/>
              <a:defRPr sz="24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5" name="Google Shape;35;p5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35280" algn="l" rtl="0">
              <a:spcBef>
                <a:spcPts val="560"/>
              </a:spcBef>
              <a:spcAft>
                <a:spcPts val="0"/>
              </a:spcAft>
              <a:buClr>
                <a:srgbClr val="3F3F3F"/>
              </a:buClr>
              <a:buSzPts val="1680"/>
              <a:buFont typeface="Noto Sans Symbols"/>
              <a:buChar char="■"/>
              <a:defRPr sz="28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0519" algn="l" rtl="0">
              <a:spcBef>
                <a:spcPts val="480"/>
              </a:spcBef>
              <a:spcAft>
                <a:spcPts val="0"/>
              </a:spcAft>
              <a:buClr>
                <a:srgbClr val="3F3F3F"/>
              </a:buClr>
              <a:buSzPts val="1920"/>
              <a:buFont typeface="Arial"/>
              <a:buChar char="–"/>
              <a:defRPr sz="24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6" name="Google Shape;36;p5"/>
          <p:cNvSpPr txBox="1">
            <a:spLocks noGrp="1"/>
          </p:cNvSpPr>
          <p:nvPr>
            <p:ph type="dt" idx="10"/>
          </p:nvPr>
        </p:nvSpPr>
        <p:spPr>
          <a:xfrm>
            <a:off x="457200" y="577276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ftr" idx="11"/>
          </p:nvPr>
        </p:nvSpPr>
        <p:spPr>
          <a:xfrm>
            <a:off x="3124200" y="577276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sldNum" idx="12"/>
          </p:nvPr>
        </p:nvSpPr>
        <p:spPr>
          <a:xfrm>
            <a:off x="6553200" y="577276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對" type="twoTxTwoObj">
  <p:cSld name="TWO_OBJECTS_WITH_TEX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6"/>
          <p:cNvSpPr txBox="1">
            <a:spLocks noGrp="1"/>
          </p:cNvSpPr>
          <p:nvPr>
            <p:ph type="title"/>
          </p:nvPr>
        </p:nvSpPr>
        <p:spPr>
          <a:xfrm>
            <a:off x="457200" y="201219"/>
            <a:ext cx="8229600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400"/>
              <a:buFont typeface="Calibri"/>
              <a:buNone/>
              <a:defRPr sz="3200" b="0" i="0" u="none" strike="noStrike" cap="non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spcBef>
                <a:spcPts val="480"/>
              </a:spcBef>
              <a:spcAft>
                <a:spcPts val="0"/>
              </a:spcAft>
              <a:buClr>
                <a:srgbClr val="3F3F3F"/>
              </a:buClr>
              <a:buSzPts val="1920"/>
              <a:buFont typeface="Noto Sans Symbols"/>
              <a:buNone/>
              <a:defRPr sz="2400" b="1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2240"/>
              <a:buFont typeface="Arial"/>
              <a:buNone/>
              <a:defRPr sz="2000" b="1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Arial"/>
              <a:buNone/>
              <a:defRPr sz="1800" b="1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2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Arial"/>
              <a:buNone/>
              <a:defRPr sz="1600" b="1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2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Arial"/>
              <a:buNone/>
              <a:defRPr sz="1600" b="1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2" name="Google Shape;42;p6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20040" algn="l" rtl="0">
              <a:spcBef>
                <a:spcPts val="480"/>
              </a:spcBef>
              <a:spcAft>
                <a:spcPts val="0"/>
              </a:spcAft>
              <a:buClr>
                <a:srgbClr val="3F3F3F"/>
              </a:buClr>
              <a:buSzPts val="1440"/>
              <a:buFont typeface="Noto Sans Symbols"/>
              <a:buChar char="■"/>
              <a:defRPr sz="24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30200" algn="l" rtl="0"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Char char="–"/>
              <a:defRPr sz="20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200" algn="l" rtl="0">
              <a:spcBef>
                <a:spcPts val="32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3" name="Google Shape;43;p6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spcBef>
                <a:spcPts val="480"/>
              </a:spcBef>
              <a:spcAft>
                <a:spcPts val="0"/>
              </a:spcAft>
              <a:buClr>
                <a:srgbClr val="3F3F3F"/>
              </a:buClr>
              <a:buSzPts val="1920"/>
              <a:buFont typeface="Noto Sans Symbols"/>
              <a:buNone/>
              <a:defRPr sz="2400" b="1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2240"/>
              <a:buFont typeface="Arial"/>
              <a:buNone/>
              <a:defRPr sz="2000" b="1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Arial"/>
              <a:buNone/>
              <a:defRPr sz="1800" b="1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2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Arial"/>
              <a:buNone/>
              <a:defRPr sz="1600" b="1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2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Arial"/>
              <a:buNone/>
              <a:defRPr sz="1600" b="1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4" name="Google Shape;44;p6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20040" algn="l" rtl="0">
              <a:spcBef>
                <a:spcPts val="480"/>
              </a:spcBef>
              <a:spcAft>
                <a:spcPts val="0"/>
              </a:spcAft>
              <a:buClr>
                <a:srgbClr val="3F3F3F"/>
              </a:buClr>
              <a:buSzPts val="1440"/>
              <a:buFont typeface="Noto Sans Symbols"/>
              <a:buChar char="■"/>
              <a:defRPr sz="24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30200" algn="l" rtl="0"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Char char="–"/>
              <a:defRPr sz="20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200" algn="l" rtl="0">
              <a:spcBef>
                <a:spcPts val="32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5" name="Google Shape;45;p6"/>
          <p:cNvSpPr txBox="1">
            <a:spLocks noGrp="1"/>
          </p:cNvSpPr>
          <p:nvPr>
            <p:ph type="dt" idx="10"/>
          </p:nvPr>
        </p:nvSpPr>
        <p:spPr>
          <a:xfrm>
            <a:off x="457200" y="577276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ftr" idx="11"/>
          </p:nvPr>
        </p:nvSpPr>
        <p:spPr>
          <a:xfrm>
            <a:off x="3124200" y="577276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Google Shape;47;p6"/>
          <p:cNvSpPr txBox="1">
            <a:spLocks noGrp="1"/>
          </p:cNvSpPr>
          <p:nvPr>
            <p:ph type="sldNum" idx="12"/>
          </p:nvPr>
        </p:nvSpPr>
        <p:spPr>
          <a:xfrm>
            <a:off x="6553200" y="577276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只有標題" type="titleOnly">
  <p:cSld name="TITLE_ONLY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7"/>
          <p:cNvSpPr txBox="1">
            <a:spLocks noGrp="1"/>
          </p:cNvSpPr>
          <p:nvPr>
            <p:ph type="title"/>
          </p:nvPr>
        </p:nvSpPr>
        <p:spPr>
          <a:xfrm>
            <a:off x="457200" y="201219"/>
            <a:ext cx="8229600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400"/>
              <a:buFont typeface="Calibri"/>
              <a:buNone/>
              <a:defRPr sz="3200" b="0" i="0" u="none" strike="noStrike" cap="non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dt" idx="10"/>
          </p:nvPr>
        </p:nvSpPr>
        <p:spPr>
          <a:xfrm>
            <a:off x="457200" y="577276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ftr" idx="11"/>
          </p:nvPr>
        </p:nvSpPr>
        <p:spPr>
          <a:xfrm>
            <a:off x="3124200" y="577276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sldNum" idx="12"/>
          </p:nvPr>
        </p:nvSpPr>
        <p:spPr>
          <a:xfrm>
            <a:off x="6553200" y="577276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"/>
          <p:cNvSpPr txBox="1">
            <a:spLocks noGrp="1"/>
          </p:cNvSpPr>
          <p:nvPr>
            <p:ph type="dt" idx="10"/>
          </p:nvPr>
        </p:nvSpPr>
        <p:spPr>
          <a:xfrm>
            <a:off x="457200" y="577276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ftr" idx="11"/>
          </p:nvPr>
        </p:nvSpPr>
        <p:spPr>
          <a:xfrm>
            <a:off x="3124200" y="577276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sldNum" idx="12"/>
          </p:nvPr>
        </p:nvSpPr>
        <p:spPr>
          <a:xfrm>
            <a:off x="6553200" y="577276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含標題的內容" type="objTx">
  <p:cSld name="OBJECT_WITH_CAPTION_TEXT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400"/>
              <a:buFont typeface="Calibri"/>
              <a:buNone/>
              <a:defRPr sz="2000" b="1" i="0" u="none" strike="noStrike" cap="non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50520" algn="l" rtl="0">
              <a:spcBef>
                <a:spcPts val="640"/>
              </a:spcBef>
              <a:spcAft>
                <a:spcPts val="0"/>
              </a:spcAft>
              <a:buClr>
                <a:srgbClr val="3F3F3F"/>
              </a:buClr>
              <a:buSzPts val="1920"/>
              <a:buFont typeface="Noto Sans Symbols"/>
              <a:buChar char="■"/>
              <a:defRPr sz="32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70840" algn="l" rtl="0">
              <a:spcBef>
                <a:spcPts val="560"/>
              </a:spcBef>
              <a:spcAft>
                <a:spcPts val="0"/>
              </a:spcAft>
              <a:buClr>
                <a:srgbClr val="3F3F3F"/>
              </a:buClr>
              <a:buSzPts val="2240"/>
              <a:buFont typeface="Arial"/>
              <a:buChar char="–"/>
              <a:defRPr sz="28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0" name="Google Shape;60;p9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280"/>
              </a:spcBef>
              <a:spcAft>
                <a:spcPts val="0"/>
              </a:spcAft>
              <a:buClr>
                <a:srgbClr val="3F3F3F"/>
              </a:buClr>
              <a:buSzPts val="1920"/>
              <a:buFont typeface="Noto Sans Symbols"/>
              <a:buNone/>
              <a:defRPr sz="14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rgbClr val="3F3F3F"/>
              </a:buClr>
              <a:buSzPts val="2240"/>
              <a:buFont typeface="Arial"/>
              <a:buNone/>
              <a:defRPr sz="12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Arial"/>
              <a:buNone/>
              <a:defRPr sz="10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Arial"/>
              <a:buNone/>
              <a:defRPr sz="9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Arial"/>
              <a:buNone/>
              <a:defRPr sz="9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1" name="Google Shape;61;p9"/>
          <p:cNvSpPr txBox="1">
            <a:spLocks noGrp="1"/>
          </p:cNvSpPr>
          <p:nvPr>
            <p:ph type="dt" idx="10"/>
          </p:nvPr>
        </p:nvSpPr>
        <p:spPr>
          <a:xfrm>
            <a:off x="457200" y="577276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ftr" idx="11"/>
          </p:nvPr>
        </p:nvSpPr>
        <p:spPr>
          <a:xfrm>
            <a:off x="3124200" y="577276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sldNum" idx="12"/>
          </p:nvPr>
        </p:nvSpPr>
        <p:spPr>
          <a:xfrm>
            <a:off x="6553200" y="577276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含標題的圖片" type="picTx">
  <p:cSld name="PICTURE_WITH_CAPTION_TEXT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0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400"/>
              <a:buFont typeface="Calibri"/>
              <a:buNone/>
              <a:defRPr sz="2000" b="1" i="0" u="none" strike="noStrike" cap="non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6" name="Google Shape;66;p10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spcBef>
                <a:spcPts val="64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Noto Sans Symbols"/>
              <a:buNone/>
              <a:defRPr sz="32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56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None/>
              <a:defRPr sz="28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48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None/>
              <a:defRPr sz="20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None/>
              <a:defRPr sz="20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280"/>
              </a:spcBef>
              <a:spcAft>
                <a:spcPts val="0"/>
              </a:spcAft>
              <a:buClr>
                <a:srgbClr val="3F3F3F"/>
              </a:buClr>
              <a:buSzPts val="1920"/>
              <a:buFont typeface="Noto Sans Symbols"/>
              <a:buNone/>
              <a:defRPr sz="14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rgbClr val="3F3F3F"/>
              </a:buClr>
              <a:buSzPts val="2240"/>
              <a:buFont typeface="Arial"/>
              <a:buNone/>
              <a:defRPr sz="12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Arial"/>
              <a:buNone/>
              <a:defRPr sz="10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Arial"/>
              <a:buNone/>
              <a:defRPr sz="9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Arial"/>
              <a:buNone/>
              <a:defRPr sz="9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8" name="Google Shape;68;p10"/>
          <p:cNvSpPr txBox="1">
            <a:spLocks noGrp="1"/>
          </p:cNvSpPr>
          <p:nvPr>
            <p:ph type="dt" idx="10"/>
          </p:nvPr>
        </p:nvSpPr>
        <p:spPr>
          <a:xfrm>
            <a:off x="457200" y="577276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ftr" idx="11"/>
          </p:nvPr>
        </p:nvSpPr>
        <p:spPr>
          <a:xfrm>
            <a:off x="3124200" y="577276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sldNum" idx="12"/>
          </p:nvPr>
        </p:nvSpPr>
        <p:spPr>
          <a:xfrm>
            <a:off x="6553200" y="577276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直排文字" type="vertTx">
  <p:cSld name="VERTICAL_TEXT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1"/>
          <p:cNvSpPr txBox="1">
            <a:spLocks noGrp="1"/>
          </p:cNvSpPr>
          <p:nvPr>
            <p:ph type="title"/>
          </p:nvPr>
        </p:nvSpPr>
        <p:spPr>
          <a:xfrm>
            <a:off x="457200" y="201219"/>
            <a:ext cx="8229600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400"/>
              <a:buFont typeface="Calibri"/>
              <a:buNone/>
              <a:defRPr sz="3200" b="0" i="0" u="none" strike="noStrike" cap="non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body" idx="1"/>
          </p:nvPr>
        </p:nvSpPr>
        <p:spPr>
          <a:xfrm rot="5400000">
            <a:off x="2309018" y="-736200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50520" algn="l" rtl="0">
              <a:spcBef>
                <a:spcPts val="640"/>
              </a:spcBef>
              <a:spcAft>
                <a:spcPts val="0"/>
              </a:spcAft>
              <a:buClr>
                <a:srgbClr val="3F3F3F"/>
              </a:buClr>
              <a:buSzPts val="1920"/>
              <a:buFont typeface="Noto Sans Symbols"/>
              <a:buChar char="■"/>
              <a:defRPr sz="32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70840" algn="l" rtl="0">
              <a:spcBef>
                <a:spcPts val="560"/>
              </a:spcBef>
              <a:spcAft>
                <a:spcPts val="0"/>
              </a:spcAft>
              <a:buClr>
                <a:srgbClr val="3F3F3F"/>
              </a:buClr>
              <a:buSzPts val="2240"/>
              <a:buFont typeface="Arial"/>
              <a:buChar char="–"/>
              <a:defRPr sz="28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4" name="Google Shape;74;p11"/>
          <p:cNvSpPr txBox="1">
            <a:spLocks noGrp="1"/>
          </p:cNvSpPr>
          <p:nvPr>
            <p:ph type="dt" idx="10"/>
          </p:nvPr>
        </p:nvSpPr>
        <p:spPr>
          <a:xfrm>
            <a:off x="457200" y="577276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ftr" idx="11"/>
          </p:nvPr>
        </p:nvSpPr>
        <p:spPr>
          <a:xfrm>
            <a:off x="3124200" y="577276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sldNum" idx="12"/>
          </p:nvPr>
        </p:nvSpPr>
        <p:spPr>
          <a:xfrm>
            <a:off x="6553200" y="577276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F7F7F7"/>
              </a:gs>
              <a:gs pos="8000">
                <a:srgbClr val="F7F7F7"/>
              </a:gs>
              <a:gs pos="100000">
                <a:schemeClr val="lt1"/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u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457200" y="201219"/>
            <a:ext cx="8229600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400"/>
              <a:buFont typeface="Calibri"/>
              <a:buNone/>
              <a:defRPr sz="3200" b="0" i="0" u="none" strike="noStrike" cap="non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457200" y="1115619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50520" algn="l" rtl="0">
              <a:spcBef>
                <a:spcPts val="640"/>
              </a:spcBef>
              <a:spcAft>
                <a:spcPts val="0"/>
              </a:spcAft>
              <a:buClr>
                <a:srgbClr val="3F3F3F"/>
              </a:buClr>
              <a:buSzPts val="1920"/>
              <a:buFont typeface="Noto Sans Symbols"/>
              <a:buChar char="■"/>
              <a:defRPr sz="32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70840" algn="l" rtl="0">
              <a:spcBef>
                <a:spcPts val="560"/>
              </a:spcBef>
              <a:spcAft>
                <a:spcPts val="0"/>
              </a:spcAft>
              <a:buClr>
                <a:srgbClr val="3F3F3F"/>
              </a:buClr>
              <a:buSzPts val="2240"/>
              <a:buFont typeface="Arial"/>
              <a:buChar char="–"/>
              <a:defRPr sz="28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dt" idx="10"/>
          </p:nvPr>
        </p:nvSpPr>
        <p:spPr>
          <a:xfrm>
            <a:off x="457200" y="577276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ftr" idx="11"/>
          </p:nvPr>
        </p:nvSpPr>
        <p:spPr>
          <a:xfrm>
            <a:off x="3124200" y="577276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sldNum" idx="12"/>
          </p:nvPr>
        </p:nvSpPr>
        <p:spPr>
          <a:xfrm>
            <a:off x="6553200" y="577276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405AD55-7E9A-9347-95E6-A27B15C096A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5347411"/>
            <a:ext cx="9144000" cy="1510589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hyperlink" Target="https://www.onhealth.com/content/1/low_back_pain_relief" TargetMode="External"/><Relationship Id="rId7" Type="http://schemas.openxmlformats.org/officeDocument/2006/relationships/image" Target="../media/image27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svg"/><Relationship Id="rId4" Type="http://schemas.openxmlformats.org/officeDocument/2006/relationships/image" Target="../media/image24.png"/><Relationship Id="rId9" Type="http://schemas.openxmlformats.org/officeDocument/2006/relationships/image" Target="../media/image29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dh.gov.hk/english/statistics/statistics_hs/files/Health_Statistics_pamphlet_E.pdf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01775"/>
            <a:ext cx="7772400" cy="1470025"/>
          </a:xfrm>
        </p:spPr>
        <p:txBody>
          <a:bodyPr/>
          <a:lstStyle/>
          <a:p>
            <a:r>
              <a:rPr lang="en-US" dirty="0"/>
              <a:t>A Phantom-less BMD Technique for Osteoporosis Screening, the Basic Theory and Subsequent Validation Strategy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32802" y="3886201"/>
            <a:ext cx="4611362" cy="1752600"/>
          </a:xfrm>
        </p:spPr>
        <p:txBody>
          <a:bodyPr/>
          <a:lstStyle/>
          <a:p>
            <a:pPr algn="r"/>
            <a:r>
              <a:rPr lang="en-US" sz="2000" i="1" dirty="0"/>
              <a:t>YANG </a:t>
            </a:r>
            <a:r>
              <a:rPr lang="en-US" sz="2000" i="1" dirty="0" err="1"/>
              <a:t>Kedi</a:t>
            </a:r>
            <a:endParaRPr lang="en-US" sz="2000" i="1" dirty="0"/>
          </a:p>
          <a:p>
            <a:pPr algn="r"/>
            <a:r>
              <a:rPr lang="en-US" sz="2000" dirty="0"/>
              <a:t>Supervisors: Dr W.P. Ip &amp;Pro. William Lu</a:t>
            </a:r>
          </a:p>
          <a:p>
            <a:pPr algn="r"/>
            <a:r>
              <a:rPr lang="en-US" sz="2000" dirty="0"/>
              <a:t>Mar. 26. 2020</a:t>
            </a:r>
          </a:p>
        </p:txBody>
      </p:sp>
    </p:spTree>
    <p:extLst>
      <p:ext uri="{BB962C8B-B14F-4D97-AF65-F5344CB8AC3E}">
        <p14:creationId xmlns:p14="http://schemas.microsoft.com/office/powerpoint/2010/main" val="10801299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C603CE1-220E-44A9-9FE7-61460CC323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5626" y="2354236"/>
            <a:ext cx="2951067" cy="214952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48DD87E-A23F-4390-98BB-F64F796778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2516493"/>
            <a:ext cx="3159525" cy="29785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C6FDD93-930C-4078-9119-49DAD26CB9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046468"/>
            <a:ext cx="7772400" cy="1470025"/>
          </a:xfrm>
        </p:spPr>
        <p:txBody>
          <a:bodyPr/>
          <a:lstStyle/>
          <a:p>
            <a:pPr algn="l"/>
            <a:r>
              <a:rPr lang="en-US" sz="2800" dirty="0">
                <a:solidFill>
                  <a:schemeClr val="tx1"/>
                </a:solidFill>
              </a:rPr>
              <a:t>State of Art</a:t>
            </a:r>
            <a:br>
              <a:rPr lang="en-US" sz="2800" dirty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tx1"/>
                </a:solidFill>
              </a:rPr>
              <a:t>-</a:t>
            </a:r>
            <a:r>
              <a:rPr lang="en-US" sz="2800" b="1" u="sng" dirty="0">
                <a:solidFill>
                  <a:schemeClr val="tx1"/>
                </a:solidFill>
              </a:rPr>
              <a:t>Phantom-Less </a:t>
            </a:r>
            <a:r>
              <a:rPr lang="en-US" sz="2800" dirty="0">
                <a:solidFill>
                  <a:schemeClr val="tx1"/>
                </a:solidFill>
              </a:rPr>
              <a:t>Technique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E3043ED-9344-4CE3-A8C8-9FAD1CF4B937}"/>
              </a:ext>
            </a:extLst>
          </p:cNvPr>
          <p:cNvSpPr txBox="1"/>
          <p:nvPr/>
        </p:nvSpPr>
        <p:spPr>
          <a:xfrm>
            <a:off x="4166271" y="2431714"/>
            <a:ext cx="171374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Self - reference</a:t>
            </a:r>
          </a:p>
          <a:p>
            <a:pPr marL="342900" indent="-342900">
              <a:buAutoNum type="arabicPeriod"/>
            </a:pPr>
            <a:r>
              <a:rPr lang="en-US" sz="2000" dirty="0"/>
              <a:t>Muscle </a:t>
            </a:r>
            <a:r>
              <a:rPr lang="en-US" altLang="zh-CN" sz="2000" dirty="0"/>
              <a:t>CT value</a:t>
            </a:r>
            <a:endParaRPr lang="en-US" sz="2000" dirty="0"/>
          </a:p>
          <a:p>
            <a:pPr marL="342900" indent="-342900">
              <a:buAutoNum type="arabicPeriod"/>
            </a:pPr>
            <a:r>
              <a:rPr lang="en-US" sz="2000" dirty="0"/>
              <a:t>Fat </a:t>
            </a:r>
          </a:p>
          <a:p>
            <a:r>
              <a:rPr lang="en-US" sz="2000" dirty="0"/>
              <a:t>     CT Value</a:t>
            </a:r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r>
              <a:rPr lang="en-US" sz="2000" dirty="0"/>
              <a:t>Output</a:t>
            </a:r>
          </a:p>
          <a:p>
            <a:r>
              <a:rPr lang="en-US" sz="2000" dirty="0"/>
              <a:t>Vertebral BMD</a:t>
            </a:r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HK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51CF51-1C09-4C11-B0F6-46CC90AC8CBE}"/>
              </a:ext>
            </a:extLst>
          </p:cNvPr>
          <p:cNvSpPr txBox="1"/>
          <p:nvPr/>
        </p:nvSpPr>
        <p:spPr>
          <a:xfrm>
            <a:off x="5572922" y="1942268"/>
            <a:ext cx="13806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No. of Pixels</a:t>
            </a:r>
            <a:endParaRPr lang="en-HK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058BA4-19FF-4EAF-9B40-6126A919B709}"/>
              </a:ext>
            </a:extLst>
          </p:cNvPr>
          <p:cNvSpPr txBox="1"/>
          <p:nvPr/>
        </p:nvSpPr>
        <p:spPr>
          <a:xfrm>
            <a:off x="8173584" y="4607955"/>
            <a:ext cx="10415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HU value</a:t>
            </a:r>
            <a:endParaRPr lang="en-HK" dirty="0"/>
          </a:p>
        </p:txBody>
      </p:sp>
      <p:sp>
        <p:nvSpPr>
          <p:cNvPr id="11" name="Arrow: Down 10">
            <a:extLst>
              <a:ext uri="{FF2B5EF4-FFF2-40B4-BE49-F238E27FC236}">
                <a16:creationId xmlns:a16="http://schemas.microsoft.com/office/drawing/2014/main" id="{F5FED8C5-4DB6-429E-A880-A36A071738D9}"/>
              </a:ext>
            </a:extLst>
          </p:cNvPr>
          <p:cNvSpPr/>
          <p:nvPr/>
        </p:nvSpPr>
        <p:spPr>
          <a:xfrm>
            <a:off x="6159855" y="2207900"/>
            <a:ext cx="115060" cy="22746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2" name="Arrow: Up 11">
            <a:extLst>
              <a:ext uri="{FF2B5EF4-FFF2-40B4-BE49-F238E27FC236}">
                <a16:creationId xmlns:a16="http://schemas.microsoft.com/office/drawing/2014/main" id="{D2174198-7498-414A-BEDF-C68FB7A5D67B}"/>
              </a:ext>
            </a:extLst>
          </p:cNvPr>
          <p:cNvSpPr/>
          <p:nvPr/>
        </p:nvSpPr>
        <p:spPr>
          <a:xfrm>
            <a:off x="8562660" y="4416642"/>
            <a:ext cx="127168" cy="19540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C81494F-A5EA-4AB0-BEEC-22E84280B6B9}"/>
              </a:ext>
            </a:extLst>
          </p:cNvPr>
          <p:cNvSpPr txBox="1"/>
          <p:nvPr/>
        </p:nvSpPr>
        <p:spPr>
          <a:xfrm>
            <a:off x="7045192" y="1652659"/>
            <a:ext cx="11081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Peak value</a:t>
            </a:r>
            <a:endParaRPr lang="en-HK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65FF8A-D253-4C01-A4B1-54DBDD529D93}"/>
              </a:ext>
            </a:extLst>
          </p:cNvPr>
          <p:cNvCxnSpPr>
            <a:stCxn id="13" idx="2"/>
          </p:cNvCxnSpPr>
          <p:nvPr/>
        </p:nvCxnSpPr>
        <p:spPr>
          <a:xfrm>
            <a:off x="7599282" y="1960436"/>
            <a:ext cx="0" cy="2266061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6046A7F6-5443-4C8B-95DF-1DC738F8C09A}"/>
              </a:ext>
            </a:extLst>
          </p:cNvPr>
          <p:cNvSpPr/>
          <p:nvPr/>
        </p:nvSpPr>
        <p:spPr>
          <a:xfrm>
            <a:off x="1338293" y="5062506"/>
            <a:ext cx="1992302" cy="432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L2 vertebra</a:t>
            </a:r>
            <a:endParaRPr lang="en-HK" sz="20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79CD287-354F-4C31-9534-E5C7D88D5ACE}"/>
              </a:ext>
            </a:extLst>
          </p:cNvPr>
          <p:cNvSpPr/>
          <p:nvPr/>
        </p:nvSpPr>
        <p:spPr>
          <a:xfrm>
            <a:off x="1338293" y="6140702"/>
            <a:ext cx="1992302" cy="432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L5 vertebra</a:t>
            </a:r>
            <a:endParaRPr lang="en-HK" sz="2000" dirty="0"/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DCFF8C06-25D3-4107-ACEE-B50B8E60991A}"/>
              </a:ext>
            </a:extLst>
          </p:cNvPr>
          <p:cNvCxnSpPr>
            <a:stCxn id="16" idx="2"/>
            <a:endCxn id="17" idx="0"/>
          </p:cNvCxnSpPr>
          <p:nvPr/>
        </p:nvCxnSpPr>
        <p:spPr>
          <a:xfrm>
            <a:off x="2334444" y="5495031"/>
            <a:ext cx="0" cy="645671"/>
          </a:xfrm>
          <a:prstGeom prst="straightConnector1">
            <a:avLst/>
          </a:prstGeom>
          <a:ln>
            <a:prstDash val="sysDash"/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90802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5189"/>
            <a:ext cx="7772400" cy="2659578"/>
          </a:xfrm>
        </p:spPr>
        <p:txBody>
          <a:bodyPr/>
          <a:lstStyle/>
          <a:p>
            <a:r>
              <a:rPr lang="en-US" sz="2800" dirty="0">
                <a:solidFill>
                  <a:schemeClr val="tx1"/>
                </a:solidFill>
              </a:rPr>
              <a:t>Validation Strategy</a:t>
            </a:r>
            <a:br>
              <a:rPr lang="en-US" sz="2800" dirty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tx1"/>
                </a:solidFill>
              </a:rPr>
              <a:t>--</a:t>
            </a:r>
            <a:br>
              <a:rPr lang="en-US" sz="2800" dirty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tx1"/>
                </a:solidFill>
              </a:rPr>
              <a:t>Phantom-Less BMD V.S. Phantom-Based BMD  in</a:t>
            </a:r>
            <a:br>
              <a:rPr lang="en-US" sz="2800" dirty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b="1" u="sng" dirty="0">
                <a:solidFill>
                  <a:schemeClr val="tx1"/>
                </a:solidFill>
              </a:rPr>
              <a:t>Accuracy</a:t>
            </a:r>
            <a:r>
              <a:rPr lang="en-US" sz="2800" dirty="0">
                <a:solidFill>
                  <a:schemeClr val="tx1"/>
                </a:solidFill>
              </a:rPr>
              <a:t> and </a:t>
            </a:r>
            <a:r>
              <a:rPr lang="en-US" sz="2800" b="1" u="sng" dirty="0">
                <a:solidFill>
                  <a:schemeClr val="tx1"/>
                </a:solidFill>
              </a:rPr>
              <a:t>Precision</a:t>
            </a:r>
          </a:p>
        </p:txBody>
      </p:sp>
      <p:pic>
        <p:nvPicPr>
          <p:cNvPr id="4" name="Graphic 3" descr="Group of people">
            <a:extLst>
              <a:ext uri="{FF2B5EF4-FFF2-40B4-BE49-F238E27FC236}">
                <a16:creationId xmlns:a16="http://schemas.microsoft.com/office/drawing/2014/main" id="{79965F60-FA4F-4059-88F0-A27BD44E46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10915" y="3628833"/>
            <a:ext cx="2522169" cy="2522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544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34503" y="913242"/>
            <a:ext cx="7772400" cy="649110"/>
          </a:xfrm>
        </p:spPr>
        <p:txBody>
          <a:bodyPr/>
          <a:lstStyle/>
          <a:p>
            <a:pPr algn="l"/>
            <a:r>
              <a:rPr lang="en-US" sz="2800" dirty="0">
                <a:solidFill>
                  <a:schemeClr val="tx1"/>
                </a:solidFill>
              </a:rPr>
              <a:t>Clinical Validation Strategy</a:t>
            </a:r>
            <a:endParaRPr lang="en-US" sz="2800" b="1" u="sng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2DDADA-0930-4DD1-8E3B-E2AD59CAFDD4}"/>
              </a:ext>
            </a:extLst>
          </p:cNvPr>
          <p:cNvSpPr txBox="1"/>
          <p:nvPr/>
        </p:nvSpPr>
        <p:spPr>
          <a:xfrm>
            <a:off x="1034503" y="1943857"/>
            <a:ext cx="24828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/>
              <a:t>1. Literature Review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601034E-21BD-4A18-816B-25AB7DB5708C}"/>
              </a:ext>
            </a:extLst>
          </p:cNvPr>
          <p:cNvSpPr txBox="1"/>
          <p:nvPr/>
        </p:nvSpPr>
        <p:spPr>
          <a:xfrm>
            <a:off x="1034503" y="2725472"/>
            <a:ext cx="24828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/>
              <a:t>2. Study Design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A10C47-9EA2-4BD7-A745-18734DC4AE9C}"/>
              </a:ext>
            </a:extLst>
          </p:cNvPr>
          <p:cNvSpPr txBox="1"/>
          <p:nvPr/>
        </p:nvSpPr>
        <p:spPr>
          <a:xfrm>
            <a:off x="1034502" y="3507087"/>
            <a:ext cx="24828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/>
              <a:t>3. Data Acquisition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7B15D6-80FD-459A-9492-EC9E22E24766}"/>
              </a:ext>
            </a:extLst>
          </p:cNvPr>
          <p:cNvSpPr txBox="1"/>
          <p:nvPr/>
        </p:nvSpPr>
        <p:spPr>
          <a:xfrm>
            <a:off x="1034502" y="4288702"/>
            <a:ext cx="24828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/>
              <a:t>4. Imaging Analysis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8EDF81-307D-453A-8029-EE7C9CD1070B}"/>
              </a:ext>
            </a:extLst>
          </p:cNvPr>
          <p:cNvSpPr txBox="1"/>
          <p:nvPr/>
        </p:nvSpPr>
        <p:spPr>
          <a:xfrm>
            <a:off x="1034502" y="5070317"/>
            <a:ext cx="24828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/>
              <a:t>5. Data Analysis</a:t>
            </a:r>
          </a:p>
        </p:txBody>
      </p:sp>
    </p:spTree>
    <p:extLst>
      <p:ext uri="{BB962C8B-B14F-4D97-AF65-F5344CB8AC3E}">
        <p14:creationId xmlns:p14="http://schemas.microsoft.com/office/powerpoint/2010/main" val="14868745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34503" y="913242"/>
            <a:ext cx="7772400" cy="649110"/>
          </a:xfrm>
        </p:spPr>
        <p:txBody>
          <a:bodyPr/>
          <a:lstStyle/>
          <a:p>
            <a:pPr algn="l"/>
            <a:r>
              <a:rPr lang="en-US" sz="2800" dirty="0">
                <a:solidFill>
                  <a:schemeClr val="tx1"/>
                </a:solidFill>
              </a:rPr>
              <a:t>Clinical Validation Strategy</a:t>
            </a:r>
            <a:endParaRPr lang="en-US" sz="2800" b="1" u="sng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2DDADA-0930-4DD1-8E3B-E2AD59CAFDD4}"/>
              </a:ext>
            </a:extLst>
          </p:cNvPr>
          <p:cNvSpPr txBox="1"/>
          <p:nvPr/>
        </p:nvSpPr>
        <p:spPr>
          <a:xfrm>
            <a:off x="1034503" y="1943857"/>
            <a:ext cx="24828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/>
              <a:t>1. Literature Review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601034E-21BD-4A18-816B-25AB7DB5708C}"/>
              </a:ext>
            </a:extLst>
          </p:cNvPr>
          <p:cNvSpPr txBox="1"/>
          <p:nvPr/>
        </p:nvSpPr>
        <p:spPr>
          <a:xfrm>
            <a:off x="1034503" y="2725472"/>
            <a:ext cx="24828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>
                <a:solidFill>
                  <a:schemeClr val="bg1">
                    <a:lumMod val="85000"/>
                  </a:schemeClr>
                </a:solidFill>
              </a:rPr>
              <a:t>2. Study Design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A10C47-9EA2-4BD7-A745-18734DC4AE9C}"/>
              </a:ext>
            </a:extLst>
          </p:cNvPr>
          <p:cNvSpPr txBox="1"/>
          <p:nvPr/>
        </p:nvSpPr>
        <p:spPr>
          <a:xfrm>
            <a:off x="1034502" y="3507087"/>
            <a:ext cx="24828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>
                <a:solidFill>
                  <a:schemeClr val="bg1">
                    <a:lumMod val="85000"/>
                  </a:schemeClr>
                </a:solidFill>
              </a:rPr>
              <a:t>3. Data Acquisition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7B15D6-80FD-459A-9492-EC9E22E24766}"/>
              </a:ext>
            </a:extLst>
          </p:cNvPr>
          <p:cNvSpPr txBox="1"/>
          <p:nvPr/>
        </p:nvSpPr>
        <p:spPr>
          <a:xfrm>
            <a:off x="1034502" y="4288702"/>
            <a:ext cx="24828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>
                <a:solidFill>
                  <a:schemeClr val="bg1">
                    <a:lumMod val="85000"/>
                  </a:schemeClr>
                </a:solidFill>
              </a:rPr>
              <a:t>4. Imaging Analysis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8EDF81-307D-453A-8029-EE7C9CD1070B}"/>
              </a:ext>
            </a:extLst>
          </p:cNvPr>
          <p:cNvSpPr txBox="1"/>
          <p:nvPr/>
        </p:nvSpPr>
        <p:spPr>
          <a:xfrm>
            <a:off x="1034502" y="5070317"/>
            <a:ext cx="24828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>
                <a:solidFill>
                  <a:schemeClr val="bg1">
                    <a:lumMod val="85000"/>
                  </a:schemeClr>
                </a:solidFill>
              </a:rPr>
              <a:t>5. Data Analysis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ED0FE2-DB2F-4162-81E8-FC676ED6BBF4}"/>
              </a:ext>
            </a:extLst>
          </p:cNvPr>
          <p:cNvSpPr txBox="1"/>
          <p:nvPr/>
        </p:nvSpPr>
        <p:spPr>
          <a:xfrm>
            <a:off x="4572000" y="1943857"/>
            <a:ext cx="31549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/>
              <a:t>1.1. Supporting Evidence</a:t>
            </a:r>
          </a:p>
          <a:p>
            <a:r>
              <a:rPr lang="en-HK" sz="2000" dirty="0"/>
              <a:t>1.2. Acceptance Criteria </a:t>
            </a:r>
          </a:p>
        </p:txBody>
      </p:sp>
    </p:spTree>
    <p:extLst>
      <p:ext uri="{BB962C8B-B14F-4D97-AF65-F5344CB8AC3E}">
        <p14:creationId xmlns:p14="http://schemas.microsoft.com/office/powerpoint/2010/main" val="845883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84805" y="841156"/>
            <a:ext cx="3353305" cy="1470025"/>
          </a:xfrm>
        </p:spPr>
        <p:txBody>
          <a:bodyPr/>
          <a:lstStyle/>
          <a:p>
            <a:pPr algn="l"/>
            <a:r>
              <a:rPr lang="en-US" sz="2800" dirty="0">
                <a:solidFill>
                  <a:schemeClr val="tx1"/>
                </a:solidFill>
              </a:rPr>
              <a:t>Validation Criteria</a:t>
            </a:r>
            <a:br>
              <a:rPr lang="en-US" sz="2800" dirty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tx1"/>
                </a:solidFill>
              </a:rPr>
              <a:t>--</a:t>
            </a:r>
            <a:br>
              <a:rPr lang="en-US" sz="2800" dirty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tx1"/>
                </a:solidFill>
              </a:rPr>
              <a:t>Literature Review</a:t>
            </a:r>
          </a:p>
        </p:txBody>
      </p:sp>
      <p:pic>
        <p:nvPicPr>
          <p:cNvPr id="4" name="Picture 3" descr="A picture containing man&#10;&#10;Description automatically generated">
            <a:extLst>
              <a:ext uri="{FF2B5EF4-FFF2-40B4-BE49-F238E27FC236}">
                <a16:creationId xmlns:a16="http://schemas.microsoft.com/office/drawing/2014/main" id="{CDE2F05F-C9EE-495C-8D32-5A6C01FA71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90" y="1054997"/>
            <a:ext cx="3669711" cy="2512368"/>
          </a:xfrm>
          <a:prstGeom prst="rect">
            <a:avLst/>
          </a:prstGeom>
        </p:spPr>
      </p:pic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18EBDE77-2AFC-4525-B6AD-ABEDB8A213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31675695"/>
              </p:ext>
            </p:extLst>
          </p:nvPr>
        </p:nvGraphicFramePr>
        <p:xfrm>
          <a:off x="-595470" y="3429000"/>
          <a:ext cx="5409695" cy="33909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BEE0AD53-D9C9-4961-AE06-34AA7E0D92CC}"/>
              </a:ext>
            </a:extLst>
          </p:cNvPr>
          <p:cNvSpPr txBox="1"/>
          <p:nvPr/>
        </p:nvSpPr>
        <p:spPr>
          <a:xfrm>
            <a:off x="5591360" y="2561528"/>
            <a:ext cx="345574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b="1" u="sng" dirty="0"/>
              <a:t>Accuracy Criteria</a:t>
            </a:r>
            <a:r>
              <a:rPr lang="en-HK" sz="2000" dirty="0"/>
              <a:t>: </a:t>
            </a:r>
          </a:p>
          <a:p>
            <a:r>
              <a:rPr lang="en-HK" sz="2000" dirty="0"/>
              <a:t>Bias (average difference) between Phantom-less BMD and Phantom-based BMD is smaller than </a:t>
            </a:r>
            <a:r>
              <a:rPr lang="en-HK" sz="2000" b="1" u="sng" dirty="0"/>
              <a:t>10 mg/cc</a:t>
            </a:r>
            <a:r>
              <a:rPr lang="en-HK" sz="2000" dirty="0"/>
              <a:t>;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E64ABB-7150-4707-BEC0-5E656EBE540F}"/>
              </a:ext>
            </a:extLst>
          </p:cNvPr>
          <p:cNvSpPr txBox="1"/>
          <p:nvPr/>
        </p:nvSpPr>
        <p:spPr>
          <a:xfrm>
            <a:off x="5591360" y="4192740"/>
            <a:ext cx="345574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b="1" u="sng" dirty="0"/>
              <a:t>Precision Criteria</a:t>
            </a:r>
            <a:r>
              <a:rPr lang="en-HK" sz="2000" dirty="0"/>
              <a:t>: </a:t>
            </a:r>
          </a:p>
          <a:p>
            <a:r>
              <a:rPr lang="en-HK" sz="2000" dirty="0"/>
              <a:t>Coefficient of Variation (CV%) of the Phantom-less BMD is less than </a:t>
            </a:r>
            <a:r>
              <a:rPr lang="en-HK" sz="2000" b="1" u="sng" dirty="0"/>
              <a:t>CV%=3.6%;</a:t>
            </a:r>
          </a:p>
        </p:txBody>
      </p:sp>
    </p:spTree>
    <p:extLst>
      <p:ext uri="{BB962C8B-B14F-4D97-AF65-F5344CB8AC3E}">
        <p14:creationId xmlns:p14="http://schemas.microsoft.com/office/powerpoint/2010/main" val="34443005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34503" y="913242"/>
            <a:ext cx="7772400" cy="649110"/>
          </a:xfrm>
        </p:spPr>
        <p:txBody>
          <a:bodyPr/>
          <a:lstStyle/>
          <a:p>
            <a:pPr algn="l"/>
            <a:r>
              <a:rPr lang="en-US" sz="2800" dirty="0">
                <a:solidFill>
                  <a:schemeClr val="tx1"/>
                </a:solidFill>
              </a:rPr>
              <a:t>Clinical Validation Strategy</a:t>
            </a:r>
            <a:endParaRPr lang="en-US" sz="2800" b="1" u="sng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2DDADA-0930-4DD1-8E3B-E2AD59CAFDD4}"/>
              </a:ext>
            </a:extLst>
          </p:cNvPr>
          <p:cNvSpPr txBox="1"/>
          <p:nvPr/>
        </p:nvSpPr>
        <p:spPr>
          <a:xfrm>
            <a:off x="1034503" y="1943857"/>
            <a:ext cx="24828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>
                <a:solidFill>
                  <a:schemeClr val="bg1">
                    <a:lumMod val="85000"/>
                  </a:schemeClr>
                </a:solidFill>
              </a:rPr>
              <a:t>1. Literature Review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601034E-21BD-4A18-816B-25AB7DB5708C}"/>
              </a:ext>
            </a:extLst>
          </p:cNvPr>
          <p:cNvSpPr txBox="1"/>
          <p:nvPr/>
        </p:nvSpPr>
        <p:spPr>
          <a:xfrm>
            <a:off x="1034503" y="2725472"/>
            <a:ext cx="24828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2. Study Design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A10C47-9EA2-4BD7-A745-18734DC4AE9C}"/>
              </a:ext>
            </a:extLst>
          </p:cNvPr>
          <p:cNvSpPr txBox="1"/>
          <p:nvPr/>
        </p:nvSpPr>
        <p:spPr>
          <a:xfrm>
            <a:off x="1034502" y="3507087"/>
            <a:ext cx="24828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>
                <a:solidFill>
                  <a:schemeClr val="bg1">
                    <a:lumMod val="85000"/>
                  </a:schemeClr>
                </a:solidFill>
              </a:rPr>
              <a:t>3. Data Acquisition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7B15D6-80FD-459A-9492-EC9E22E24766}"/>
              </a:ext>
            </a:extLst>
          </p:cNvPr>
          <p:cNvSpPr txBox="1"/>
          <p:nvPr/>
        </p:nvSpPr>
        <p:spPr>
          <a:xfrm>
            <a:off x="1034502" y="4288702"/>
            <a:ext cx="24828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>
                <a:solidFill>
                  <a:schemeClr val="bg1">
                    <a:lumMod val="85000"/>
                  </a:schemeClr>
                </a:solidFill>
              </a:rPr>
              <a:t>4. Imaging Analysis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8EDF81-307D-453A-8029-EE7C9CD1070B}"/>
              </a:ext>
            </a:extLst>
          </p:cNvPr>
          <p:cNvSpPr txBox="1"/>
          <p:nvPr/>
        </p:nvSpPr>
        <p:spPr>
          <a:xfrm>
            <a:off x="1034502" y="5070317"/>
            <a:ext cx="24828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>
                <a:solidFill>
                  <a:schemeClr val="bg1">
                    <a:lumMod val="85000"/>
                  </a:schemeClr>
                </a:solidFill>
              </a:rPr>
              <a:t>5. Data Analysis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E062652-DD46-469F-A9AC-6777F694FA71}"/>
              </a:ext>
            </a:extLst>
          </p:cNvPr>
          <p:cNvSpPr txBox="1"/>
          <p:nvPr/>
        </p:nvSpPr>
        <p:spPr>
          <a:xfrm>
            <a:off x="4572000" y="2417695"/>
            <a:ext cx="31549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/>
              <a:t>2.1. Patient Population</a:t>
            </a:r>
          </a:p>
          <a:p>
            <a:r>
              <a:rPr lang="en-HK" sz="2000" dirty="0"/>
              <a:t>2.2. Cross-sectional Study</a:t>
            </a:r>
          </a:p>
          <a:p>
            <a:r>
              <a:rPr lang="en-HK" sz="2000" dirty="0"/>
              <a:t>2.3. Longitudinal Study </a:t>
            </a:r>
          </a:p>
        </p:txBody>
      </p:sp>
    </p:spTree>
    <p:extLst>
      <p:ext uri="{BB962C8B-B14F-4D97-AF65-F5344CB8AC3E}">
        <p14:creationId xmlns:p14="http://schemas.microsoft.com/office/powerpoint/2010/main" val="26634351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1414" y="737776"/>
            <a:ext cx="4013367" cy="1470025"/>
          </a:xfrm>
        </p:spPr>
        <p:txBody>
          <a:bodyPr/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Patient Population</a:t>
            </a:r>
          </a:p>
        </p:txBody>
      </p:sp>
      <p:pic>
        <p:nvPicPr>
          <p:cNvPr id="7" name="Graphic 6" descr="Man">
            <a:extLst>
              <a:ext uri="{FF2B5EF4-FFF2-40B4-BE49-F238E27FC236}">
                <a16:creationId xmlns:a16="http://schemas.microsoft.com/office/drawing/2014/main" id="{D08F64FD-0A96-4EBA-8047-658B773C2E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126" y="2652889"/>
            <a:ext cx="1957481" cy="2092220"/>
          </a:xfrm>
          <a:prstGeom prst="rect">
            <a:avLst/>
          </a:prstGeom>
        </p:spPr>
      </p:pic>
      <p:pic>
        <p:nvPicPr>
          <p:cNvPr id="9" name="Graphic 8" descr="Woman">
            <a:extLst>
              <a:ext uri="{FF2B5EF4-FFF2-40B4-BE49-F238E27FC236}">
                <a16:creationId xmlns:a16="http://schemas.microsoft.com/office/drawing/2014/main" id="{D53AB656-0533-4F35-907C-A882980351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9498" y="2652889"/>
            <a:ext cx="2092220" cy="2092220"/>
          </a:xfrm>
          <a:prstGeom prst="rect">
            <a:avLst/>
          </a:prstGeom>
        </p:spPr>
      </p:pic>
      <p:sp>
        <p:nvSpPr>
          <p:cNvPr id="10" name="Flowchart: Card 9">
            <a:extLst>
              <a:ext uri="{FF2B5EF4-FFF2-40B4-BE49-F238E27FC236}">
                <a16:creationId xmlns:a16="http://schemas.microsoft.com/office/drawing/2014/main" id="{D9DDC05E-F686-4F8C-B164-26DF4054BAF5}"/>
              </a:ext>
            </a:extLst>
          </p:cNvPr>
          <p:cNvSpPr/>
          <p:nvPr/>
        </p:nvSpPr>
        <p:spPr>
          <a:xfrm>
            <a:off x="2799216" y="2331940"/>
            <a:ext cx="3003591" cy="2573118"/>
          </a:xfrm>
          <a:prstGeom prst="flowChartPunchedCar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HK" sz="2000" b="1" u="sng" dirty="0">
                <a:solidFill>
                  <a:schemeClr val="tx1"/>
                </a:solidFill>
              </a:rPr>
              <a:t>Eligibility Criteria</a:t>
            </a:r>
          </a:p>
          <a:p>
            <a:r>
              <a:rPr lang="en-HK" dirty="0">
                <a:solidFill>
                  <a:schemeClr val="tx1"/>
                </a:solidFill>
              </a:rPr>
              <a:t>Age: &gt;55 years old</a:t>
            </a:r>
          </a:p>
          <a:p>
            <a:r>
              <a:rPr lang="en-HK" dirty="0">
                <a:solidFill>
                  <a:schemeClr val="tx1"/>
                </a:solidFill>
              </a:rPr>
              <a:t>Estimated Enrolment: 60 Patients</a:t>
            </a:r>
          </a:p>
          <a:p>
            <a:r>
              <a:rPr lang="en-HK" dirty="0">
                <a:solidFill>
                  <a:schemeClr val="tx1"/>
                </a:solidFill>
              </a:rPr>
              <a:t>Sexes: Female + Male</a:t>
            </a:r>
          </a:p>
          <a:p>
            <a:r>
              <a:rPr lang="en-HK" dirty="0">
                <a:solidFill>
                  <a:schemeClr val="tx1"/>
                </a:solidFill>
              </a:rPr>
              <a:t>Target of Interest: L1-L5</a:t>
            </a:r>
          </a:p>
          <a:p>
            <a:endParaRPr lang="en-HK" dirty="0">
              <a:solidFill>
                <a:schemeClr val="tx1"/>
              </a:solidFill>
            </a:endParaRPr>
          </a:p>
          <a:p>
            <a:pPr algn="ctr"/>
            <a:r>
              <a:rPr lang="en-HK" u="sng" dirty="0">
                <a:solidFill>
                  <a:schemeClr val="tx1"/>
                </a:solidFill>
              </a:rPr>
              <a:t>NO vertebrae compression fracture</a:t>
            </a:r>
          </a:p>
          <a:p>
            <a:pPr algn="ctr"/>
            <a:endParaRPr lang="en-HK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BCE0C0-1D34-4C25-8C45-AD59270965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39569" y="857395"/>
            <a:ext cx="2836305" cy="218428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2102C0D-FED4-4688-83DB-18D62652E59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39569" y="3041676"/>
            <a:ext cx="2836305" cy="2609850"/>
          </a:xfrm>
          <a:prstGeom prst="rect">
            <a:avLst/>
          </a:prstGeom>
        </p:spPr>
      </p:pic>
      <p:sp>
        <p:nvSpPr>
          <p:cNvPr id="6" name="Arrow: Down 5">
            <a:extLst>
              <a:ext uri="{FF2B5EF4-FFF2-40B4-BE49-F238E27FC236}">
                <a16:creationId xmlns:a16="http://schemas.microsoft.com/office/drawing/2014/main" id="{6BEA7A84-7456-46E5-A3FA-B72803CC8E5F}"/>
              </a:ext>
            </a:extLst>
          </p:cNvPr>
          <p:cNvSpPr/>
          <p:nvPr/>
        </p:nvSpPr>
        <p:spPr>
          <a:xfrm>
            <a:off x="7430257" y="2464641"/>
            <a:ext cx="514728" cy="720620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1125767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921969"/>
            <a:ext cx="6400800" cy="1752600"/>
          </a:xfrm>
        </p:spPr>
        <p:txBody>
          <a:bodyPr/>
          <a:lstStyle/>
          <a:p>
            <a:r>
              <a:rPr lang="en-US" sz="2800" dirty="0"/>
              <a:t>Cross-sectional Study (Short-Term)</a:t>
            </a:r>
          </a:p>
          <a:p>
            <a:r>
              <a:rPr lang="en-US" sz="2800" dirty="0"/>
              <a:t>+</a:t>
            </a:r>
          </a:p>
          <a:p>
            <a:r>
              <a:rPr lang="en-US" sz="2800" dirty="0"/>
              <a:t>Interobserver Variability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37657F7-3611-46D2-95C7-A359804B4F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74569"/>
            <a:ext cx="2549420" cy="3514314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C4FF7C4-B2B4-44D7-8323-0BEE87333C9D}"/>
              </a:ext>
            </a:extLst>
          </p:cNvPr>
          <p:cNvCxnSpPr>
            <a:cxnSpLocks/>
            <a:endCxn id="10" idx="1"/>
          </p:cNvCxnSpPr>
          <p:nvPr/>
        </p:nvCxnSpPr>
        <p:spPr>
          <a:xfrm flipV="1">
            <a:off x="1889356" y="3566773"/>
            <a:ext cx="1277738" cy="50182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31C0B1A8-0539-4896-86ED-EF7ABEA72075}"/>
              </a:ext>
            </a:extLst>
          </p:cNvPr>
          <p:cNvSpPr txBox="1"/>
          <p:nvPr/>
        </p:nvSpPr>
        <p:spPr>
          <a:xfrm>
            <a:off x="3167094" y="3058941"/>
            <a:ext cx="12292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/>
              <a:t>Phantom-Based BMD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FFC5B570-27C7-4B11-8EF9-098DC4C44D84}"/>
              </a:ext>
            </a:extLst>
          </p:cNvPr>
          <p:cNvCxnSpPr>
            <a:cxnSpLocks/>
            <a:endCxn id="15" idx="1"/>
          </p:cNvCxnSpPr>
          <p:nvPr/>
        </p:nvCxnSpPr>
        <p:spPr>
          <a:xfrm>
            <a:off x="1889356" y="4347942"/>
            <a:ext cx="1277738" cy="86654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B26A44A6-5760-4DFF-A055-765D3266A430}"/>
              </a:ext>
            </a:extLst>
          </p:cNvPr>
          <p:cNvSpPr txBox="1"/>
          <p:nvPr/>
        </p:nvSpPr>
        <p:spPr>
          <a:xfrm>
            <a:off x="3167094" y="4706651"/>
            <a:ext cx="12292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/>
              <a:t>Phantom-Less BMD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95D49D2-CB2F-4BF9-AC5A-64E575E367D6}"/>
              </a:ext>
            </a:extLst>
          </p:cNvPr>
          <p:cNvSpPr txBox="1"/>
          <p:nvPr/>
        </p:nvSpPr>
        <p:spPr>
          <a:xfrm>
            <a:off x="-24222" y="6291252"/>
            <a:ext cx="40088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1100" dirty="0"/>
              <a:t>Image Source:</a:t>
            </a:r>
          </a:p>
          <a:p>
            <a:r>
              <a:rPr lang="en-HK" sz="1100" dirty="0">
                <a:hlinkClick r:id="rId3"/>
              </a:rPr>
              <a:t>https://www.onhealth.com/content/1/low_back_pain_relief</a:t>
            </a:r>
            <a:endParaRPr lang="en-HK" sz="1100" dirty="0"/>
          </a:p>
        </p:txBody>
      </p:sp>
      <p:sp>
        <p:nvSpPr>
          <p:cNvPr id="17" name="Right Brace 16">
            <a:extLst>
              <a:ext uri="{FF2B5EF4-FFF2-40B4-BE49-F238E27FC236}">
                <a16:creationId xmlns:a16="http://schemas.microsoft.com/office/drawing/2014/main" id="{18DA671A-0035-4C8A-ABBB-D750975DB531}"/>
              </a:ext>
            </a:extLst>
          </p:cNvPr>
          <p:cNvSpPr/>
          <p:nvPr/>
        </p:nvSpPr>
        <p:spPr>
          <a:xfrm>
            <a:off x="4487221" y="3312429"/>
            <a:ext cx="260394" cy="1902053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7D31FEA-F96C-4956-BD8B-CBF8B5BF8CD9}"/>
              </a:ext>
            </a:extLst>
          </p:cNvPr>
          <p:cNvSpPr txBox="1"/>
          <p:nvPr/>
        </p:nvSpPr>
        <p:spPr>
          <a:xfrm>
            <a:off x="4911115" y="3755623"/>
            <a:ext cx="14230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/>
              <a:t>Cross-sectional Study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790C6FB-1340-4974-8EEF-142E154F216A}"/>
              </a:ext>
            </a:extLst>
          </p:cNvPr>
          <p:cNvSpPr txBox="1"/>
          <p:nvPr/>
        </p:nvSpPr>
        <p:spPr>
          <a:xfrm>
            <a:off x="6512832" y="3290500"/>
            <a:ext cx="17773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/>
              <a:t>Investigator 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EB597FB-A4C5-4B8F-94FF-B1650263CE2E}"/>
              </a:ext>
            </a:extLst>
          </p:cNvPr>
          <p:cNvSpPr txBox="1"/>
          <p:nvPr/>
        </p:nvSpPr>
        <p:spPr>
          <a:xfrm>
            <a:off x="6512832" y="4706651"/>
            <a:ext cx="17773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/>
              <a:t>Investigator 2</a:t>
            </a:r>
          </a:p>
        </p:txBody>
      </p:sp>
      <p:pic>
        <p:nvPicPr>
          <p:cNvPr id="28" name="Graphic 27" descr="User">
            <a:extLst>
              <a:ext uri="{FF2B5EF4-FFF2-40B4-BE49-F238E27FC236}">
                <a16:creationId xmlns:a16="http://schemas.microsoft.com/office/drawing/2014/main" id="{B316A714-6C79-4185-A790-D6B680D3F0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166016" y="2833300"/>
            <a:ext cx="914400" cy="914400"/>
          </a:xfrm>
          <a:prstGeom prst="rect">
            <a:avLst/>
          </a:prstGeom>
        </p:spPr>
      </p:pic>
      <p:pic>
        <p:nvPicPr>
          <p:cNvPr id="29" name="Graphic 28" descr="User">
            <a:extLst>
              <a:ext uri="{FF2B5EF4-FFF2-40B4-BE49-F238E27FC236}">
                <a16:creationId xmlns:a16="http://schemas.microsoft.com/office/drawing/2014/main" id="{74F96DFE-DEA3-4F0D-B829-5E9031978DA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166016" y="4204900"/>
            <a:ext cx="914400" cy="914400"/>
          </a:xfrm>
          <a:prstGeom prst="rect">
            <a:avLst/>
          </a:prstGeom>
        </p:spPr>
      </p:pic>
      <p:cxnSp>
        <p:nvCxnSpPr>
          <p:cNvPr id="39" name="Connector: Elbow 38">
            <a:extLst>
              <a:ext uri="{FF2B5EF4-FFF2-40B4-BE49-F238E27FC236}">
                <a16:creationId xmlns:a16="http://schemas.microsoft.com/office/drawing/2014/main" id="{14B3F68B-21C1-4AFA-BC90-B39CE81D1906}"/>
              </a:ext>
            </a:extLst>
          </p:cNvPr>
          <p:cNvCxnSpPr>
            <a:stCxn id="18" idx="0"/>
            <a:endCxn id="23" idx="1"/>
          </p:cNvCxnSpPr>
          <p:nvPr/>
        </p:nvCxnSpPr>
        <p:spPr>
          <a:xfrm rot="5400000" flipH="1" flipV="1">
            <a:off x="5935208" y="3177999"/>
            <a:ext cx="265068" cy="890180"/>
          </a:xfrm>
          <a:prstGeom prst="bentConnector2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3" name="Connector: Elbow 42">
            <a:extLst>
              <a:ext uri="{FF2B5EF4-FFF2-40B4-BE49-F238E27FC236}">
                <a16:creationId xmlns:a16="http://schemas.microsoft.com/office/drawing/2014/main" id="{A83C7081-E72C-4BFF-988F-7A07F2D62D3B}"/>
              </a:ext>
            </a:extLst>
          </p:cNvPr>
          <p:cNvCxnSpPr>
            <a:stCxn id="18" idx="2"/>
            <a:endCxn id="24" idx="1"/>
          </p:cNvCxnSpPr>
          <p:nvPr/>
        </p:nvCxnSpPr>
        <p:spPr>
          <a:xfrm rot="16200000" flipH="1">
            <a:off x="6000032" y="4393906"/>
            <a:ext cx="135420" cy="890180"/>
          </a:xfrm>
          <a:prstGeom prst="bentConnector2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92CB1D5-99FD-46EA-837A-2E423FD329D8}"/>
              </a:ext>
            </a:extLst>
          </p:cNvPr>
          <p:cNvCxnSpPr>
            <a:stCxn id="23" idx="2"/>
            <a:endCxn id="24" idx="0"/>
          </p:cNvCxnSpPr>
          <p:nvPr/>
        </p:nvCxnSpPr>
        <p:spPr>
          <a:xfrm>
            <a:off x="7401494" y="3690610"/>
            <a:ext cx="0" cy="1016041"/>
          </a:xfrm>
          <a:prstGeom prst="straightConnector1">
            <a:avLst/>
          </a:prstGeom>
          <a:ln>
            <a:prstDash val="sysDash"/>
            <a:headEnd type="triangle"/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1" name="Graphic 10" descr="No sign">
            <a:extLst>
              <a:ext uri="{FF2B5EF4-FFF2-40B4-BE49-F238E27FC236}">
                <a16:creationId xmlns:a16="http://schemas.microsoft.com/office/drawing/2014/main" id="{F7FE4A34-8362-487D-9A05-04C093C2140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010154" y="3813560"/>
            <a:ext cx="782679" cy="782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061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9859" y="1125823"/>
            <a:ext cx="4013367" cy="1702680"/>
          </a:xfrm>
        </p:spPr>
        <p:txBody>
          <a:bodyPr/>
          <a:lstStyle/>
          <a:p>
            <a:pPr algn="l"/>
            <a:r>
              <a:rPr lang="en-US" sz="2800" dirty="0">
                <a:solidFill>
                  <a:schemeClr val="tx1"/>
                </a:solidFill>
              </a:rPr>
              <a:t>Clinical Validation</a:t>
            </a:r>
            <a:br>
              <a:rPr lang="en-US" sz="2800" dirty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tx1"/>
                </a:solidFill>
              </a:rPr>
              <a:t>--</a:t>
            </a:r>
            <a:br>
              <a:rPr lang="en-US" sz="2800" dirty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tx1"/>
                </a:solidFill>
              </a:rPr>
              <a:t>Longitudinal Analysis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Graphic 3" descr="Man">
            <a:extLst>
              <a:ext uri="{FF2B5EF4-FFF2-40B4-BE49-F238E27FC236}">
                <a16:creationId xmlns:a16="http://schemas.microsoft.com/office/drawing/2014/main" id="{98C471AE-5A8C-4118-A2F1-56F87366B1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3775" y="3053316"/>
            <a:ext cx="1957481" cy="209222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11B59E1-F4BD-4E88-B3C5-4C443752A584}"/>
              </a:ext>
            </a:extLst>
          </p:cNvPr>
          <p:cNvSpPr txBox="1"/>
          <p:nvPr/>
        </p:nvSpPr>
        <p:spPr>
          <a:xfrm>
            <a:off x="3009647" y="2853261"/>
            <a:ext cx="19135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/>
              <a:t>Time Point 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88A66B-C454-4D3F-B23E-80582EBCAF3C}"/>
              </a:ext>
            </a:extLst>
          </p:cNvPr>
          <p:cNvSpPr txBox="1"/>
          <p:nvPr/>
        </p:nvSpPr>
        <p:spPr>
          <a:xfrm>
            <a:off x="3009647" y="3960382"/>
            <a:ext cx="15260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/>
              <a:t>1</a:t>
            </a:r>
            <a:r>
              <a:rPr lang="en-HK" sz="2000" baseline="30000" dirty="0"/>
              <a:t>st</a:t>
            </a:r>
            <a:r>
              <a:rPr lang="en-HK" sz="2000" dirty="0"/>
              <a:t> CT Scan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842BC81-B026-4448-864A-42C5D32A1706}"/>
              </a:ext>
            </a:extLst>
          </p:cNvPr>
          <p:cNvSpPr txBox="1"/>
          <p:nvPr/>
        </p:nvSpPr>
        <p:spPr>
          <a:xfrm>
            <a:off x="5591617" y="2855768"/>
            <a:ext cx="19135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/>
              <a:t>Time Point 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B43F3BB-7770-4623-AB8C-67E491F0BDCB}"/>
              </a:ext>
            </a:extLst>
          </p:cNvPr>
          <p:cNvSpPr txBox="1"/>
          <p:nvPr/>
        </p:nvSpPr>
        <p:spPr>
          <a:xfrm>
            <a:off x="5591617" y="4007093"/>
            <a:ext cx="16933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/>
              <a:t>2</a:t>
            </a:r>
            <a:r>
              <a:rPr lang="en-HK" sz="2000" baseline="30000" dirty="0"/>
              <a:t>nd</a:t>
            </a:r>
            <a:r>
              <a:rPr lang="en-HK" sz="2000" dirty="0"/>
              <a:t> CT Scan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AF7C357C-9F4A-4168-B48C-A98DF303A4D7}"/>
              </a:ext>
            </a:extLst>
          </p:cNvPr>
          <p:cNvCxnSpPr>
            <a:cxnSpLocks/>
          </p:cNvCxnSpPr>
          <p:nvPr/>
        </p:nvCxnSpPr>
        <p:spPr>
          <a:xfrm>
            <a:off x="2192138" y="3429000"/>
            <a:ext cx="601929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622445F-1A3D-4083-B2E9-EF0C8661A0FC}"/>
              </a:ext>
            </a:extLst>
          </p:cNvPr>
          <p:cNvCxnSpPr>
            <a:stCxn id="7" idx="2"/>
          </p:cNvCxnSpPr>
          <p:nvPr/>
        </p:nvCxnSpPr>
        <p:spPr>
          <a:xfrm flipH="1">
            <a:off x="3966436" y="3253371"/>
            <a:ext cx="1" cy="175629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8A8475B-9368-405E-B447-D8E32D1F486C}"/>
              </a:ext>
            </a:extLst>
          </p:cNvPr>
          <p:cNvCxnSpPr>
            <a:stCxn id="9" idx="2"/>
          </p:cNvCxnSpPr>
          <p:nvPr/>
        </p:nvCxnSpPr>
        <p:spPr>
          <a:xfrm flipH="1">
            <a:off x="6548406" y="3255878"/>
            <a:ext cx="1" cy="17312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" name="Right Brace 19">
            <a:extLst>
              <a:ext uri="{FF2B5EF4-FFF2-40B4-BE49-F238E27FC236}">
                <a16:creationId xmlns:a16="http://schemas.microsoft.com/office/drawing/2014/main" id="{C273C313-E8F5-47ED-AB14-7C2DA81827C9}"/>
              </a:ext>
            </a:extLst>
          </p:cNvPr>
          <p:cNvSpPr/>
          <p:nvPr/>
        </p:nvSpPr>
        <p:spPr>
          <a:xfrm rot="5400000">
            <a:off x="4750227" y="3427885"/>
            <a:ext cx="814551" cy="2781805"/>
          </a:xfrm>
          <a:prstGeom prst="rightBrace">
            <a:avLst>
              <a:gd name="adj1" fmla="val 0"/>
              <a:gd name="adj2" fmla="val 50000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819FA2D-AD09-4C0C-ACDC-64CD8CBECAB2}"/>
              </a:ext>
            </a:extLst>
          </p:cNvPr>
          <p:cNvSpPr txBox="1"/>
          <p:nvPr/>
        </p:nvSpPr>
        <p:spPr>
          <a:xfrm>
            <a:off x="862925" y="5026008"/>
            <a:ext cx="9991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/>
              <a:t>Patient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A0D47CF-2E18-4055-A4D6-232EFC783EBD}"/>
              </a:ext>
            </a:extLst>
          </p:cNvPr>
          <p:cNvSpPr txBox="1"/>
          <p:nvPr/>
        </p:nvSpPr>
        <p:spPr>
          <a:xfrm>
            <a:off x="3522294" y="5277083"/>
            <a:ext cx="33589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/>
              <a:t>Bias, Standard Deviation, and Coefficient of Variation</a:t>
            </a:r>
          </a:p>
        </p:txBody>
      </p:sp>
    </p:spTree>
    <p:extLst>
      <p:ext uri="{BB962C8B-B14F-4D97-AF65-F5344CB8AC3E}">
        <p14:creationId xmlns:p14="http://schemas.microsoft.com/office/powerpoint/2010/main" val="37774727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34503" y="913242"/>
            <a:ext cx="7772400" cy="649110"/>
          </a:xfrm>
        </p:spPr>
        <p:txBody>
          <a:bodyPr/>
          <a:lstStyle/>
          <a:p>
            <a:pPr algn="l"/>
            <a:r>
              <a:rPr lang="en-US" sz="2800" dirty="0">
                <a:solidFill>
                  <a:schemeClr val="tx1"/>
                </a:solidFill>
              </a:rPr>
              <a:t>Clinical Validation Strategy</a:t>
            </a:r>
            <a:endParaRPr lang="en-US" sz="2800" b="1" u="sng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2DDADA-0930-4DD1-8E3B-E2AD59CAFDD4}"/>
              </a:ext>
            </a:extLst>
          </p:cNvPr>
          <p:cNvSpPr txBox="1"/>
          <p:nvPr/>
        </p:nvSpPr>
        <p:spPr>
          <a:xfrm>
            <a:off x="1034503" y="1943857"/>
            <a:ext cx="24828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>
                <a:solidFill>
                  <a:schemeClr val="bg1">
                    <a:lumMod val="85000"/>
                  </a:schemeClr>
                </a:solidFill>
              </a:rPr>
              <a:t>1. Literature Review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601034E-21BD-4A18-816B-25AB7DB5708C}"/>
              </a:ext>
            </a:extLst>
          </p:cNvPr>
          <p:cNvSpPr txBox="1"/>
          <p:nvPr/>
        </p:nvSpPr>
        <p:spPr>
          <a:xfrm>
            <a:off x="1034503" y="2725472"/>
            <a:ext cx="24828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>
                <a:solidFill>
                  <a:schemeClr val="bg1">
                    <a:lumMod val="85000"/>
                  </a:schemeClr>
                </a:solidFill>
              </a:rPr>
              <a:t>2. Study Design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A10C47-9EA2-4BD7-A745-18734DC4AE9C}"/>
              </a:ext>
            </a:extLst>
          </p:cNvPr>
          <p:cNvSpPr txBox="1"/>
          <p:nvPr/>
        </p:nvSpPr>
        <p:spPr>
          <a:xfrm>
            <a:off x="1034502" y="3507087"/>
            <a:ext cx="24828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3. Data Acquisition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7B15D6-80FD-459A-9492-EC9E22E24766}"/>
              </a:ext>
            </a:extLst>
          </p:cNvPr>
          <p:cNvSpPr txBox="1"/>
          <p:nvPr/>
        </p:nvSpPr>
        <p:spPr>
          <a:xfrm>
            <a:off x="1034502" y="4288702"/>
            <a:ext cx="24828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>
                <a:solidFill>
                  <a:schemeClr val="bg1">
                    <a:lumMod val="85000"/>
                  </a:schemeClr>
                </a:solidFill>
              </a:rPr>
              <a:t>4. Imaging Analysis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8EDF81-307D-453A-8029-EE7C9CD1070B}"/>
              </a:ext>
            </a:extLst>
          </p:cNvPr>
          <p:cNvSpPr txBox="1"/>
          <p:nvPr/>
        </p:nvSpPr>
        <p:spPr>
          <a:xfrm>
            <a:off x="1034502" y="5070317"/>
            <a:ext cx="24828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>
                <a:solidFill>
                  <a:schemeClr val="bg1">
                    <a:lumMod val="85000"/>
                  </a:schemeClr>
                </a:solidFill>
              </a:rPr>
              <a:t>5. Data Analysis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E062652-DD46-469F-A9AC-6777F694FA71}"/>
              </a:ext>
            </a:extLst>
          </p:cNvPr>
          <p:cNvSpPr txBox="1"/>
          <p:nvPr/>
        </p:nvSpPr>
        <p:spPr>
          <a:xfrm>
            <a:off x="4572000" y="3507087"/>
            <a:ext cx="33427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/>
              <a:t>3.1. Screening Parameters</a:t>
            </a:r>
          </a:p>
        </p:txBody>
      </p:sp>
    </p:spTree>
    <p:extLst>
      <p:ext uri="{BB962C8B-B14F-4D97-AF65-F5344CB8AC3E}">
        <p14:creationId xmlns:p14="http://schemas.microsoft.com/office/powerpoint/2010/main" val="33500082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56888" y="457273"/>
            <a:ext cx="3886200" cy="1470025"/>
          </a:xfrm>
        </p:spPr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Osteoporosis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zh-TW" altLang="en-US" dirty="0">
                <a:solidFill>
                  <a:srgbClr val="888888"/>
                </a:solidFill>
              </a:rPr>
              <a:t>千里之堤潰於蟻</a:t>
            </a:r>
            <a:r>
              <a:rPr lang="zh-CN" altLang="en-US" dirty="0">
                <a:solidFill>
                  <a:srgbClr val="888888"/>
                </a:solidFill>
              </a:rPr>
              <a:t>穴</a:t>
            </a:r>
            <a:br>
              <a:rPr lang="en-US" dirty="0"/>
            </a:b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BBA9AF-8D2E-4D8F-865E-CFBA48F755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0662" y="1806428"/>
            <a:ext cx="4393338" cy="3654572"/>
          </a:xfrm>
          <a:prstGeom prst="rect">
            <a:avLst/>
          </a:prstGeom>
        </p:spPr>
      </p:pic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F793BE25-A4B4-4528-8556-83158907B16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17150943"/>
              </p:ext>
            </p:extLst>
          </p:nvPr>
        </p:nvGraphicFramePr>
        <p:xfrm>
          <a:off x="-476376" y="1601714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7D5BCF67-3F8F-4889-9A2B-E545F79754BD}"/>
              </a:ext>
            </a:extLst>
          </p:cNvPr>
          <p:cNvSpPr txBox="1"/>
          <p:nvPr/>
        </p:nvSpPr>
        <p:spPr>
          <a:xfrm>
            <a:off x="3949582" y="2664218"/>
            <a:ext cx="11008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400" dirty="0">
                <a:solidFill>
                  <a:srgbClr val="FF0000"/>
                </a:solidFill>
              </a:rPr>
              <a:t>1.266 Million &gt; 65 Years Old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40868D0-512C-454E-9864-43413260CE27}"/>
              </a:ext>
            </a:extLst>
          </p:cNvPr>
          <p:cNvSpPr txBox="1"/>
          <p:nvPr/>
        </p:nvSpPr>
        <p:spPr>
          <a:xfrm>
            <a:off x="348200" y="2848884"/>
            <a:ext cx="16562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7.451 </a:t>
            </a:r>
          </a:p>
          <a:p>
            <a:r>
              <a:rPr lang="en-HK" sz="2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Million</a:t>
            </a:r>
          </a:p>
          <a:p>
            <a:r>
              <a:rPr lang="en-HK" sz="2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Total </a:t>
            </a:r>
          </a:p>
          <a:p>
            <a:r>
              <a:rPr lang="en-HK" sz="2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Population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873F776-7528-49A9-8DF0-F42EFB81783C}"/>
              </a:ext>
            </a:extLst>
          </p:cNvPr>
          <p:cNvSpPr txBox="1"/>
          <p:nvPr/>
        </p:nvSpPr>
        <p:spPr>
          <a:xfrm>
            <a:off x="348200" y="5725277"/>
            <a:ext cx="388771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1100" dirty="0">
                <a:solidFill>
                  <a:schemeClr val="bg1">
                    <a:lumMod val="65000"/>
                  </a:schemeClr>
                </a:solidFill>
              </a:rPr>
              <a:t>Health Facts of Hong Kong 2019 Edition</a:t>
            </a:r>
          </a:p>
          <a:p>
            <a:r>
              <a:rPr lang="en-HK" sz="1100" dirty="0">
                <a:hlinkClick r:id="rId4"/>
              </a:rPr>
              <a:t>https://www.dh.gov.hk/english/statistics/statistics_hs/files/Health_Statistics_pamphlet_E.pdf</a:t>
            </a:r>
            <a:endParaRPr lang="en-HK" sz="1100" dirty="0"/>
          </a:p>
        </p:txBody>
      </p:sp>
    </p:spTree>
    <p:extLst>
      <p:ext uri="{BB962C8B-B14F-4D97-AF65-F5344CB8AC3E}">
        <p14:creationId xmlns:p14="http://schemas.microsoft.com/office/powerpoint/2010/main" val="21566868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34503" y="913242"/>
            <a:ext cx="7772400" cy="649110"/>
          </a:xfrm>
        </p:spPr>
        <p:txBody>
          <a:bodyPr/>
          <a:lstStyle/>
          <a:p>
            <a:pPr algn="l"/>
            <a:r>
              <a:rPr lang="en-US" sz="2800" dirty="0">
                <a:solidFill>
                  <a:schemeClr val="tx1"/>
                </a:solidFill>
              </a:rPr>
              <a:t>Clinical Validation Strategy</a:t>
            </a:r>
            <a:endParaRPr lang="en-US" sz="2800" b="1" u="sng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2DDADA-0930-4DD1-8E3B-E2AD59CAFDD4}"/>
              </a:ext>
            </a:extLst>
          </p:cNvPr>
          <p:cNvSpPr txBox="1"/>
          <p:nvPr/>
        </p:nvSpPr>
        <p:spPr>
          <a:xfrm>
            <a:off x="1034503" y="1943857"/>
            <a:ext cx="24828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>
                <a:solidFill>
                  <a:schemeClr val="bg1">
                    <a:lumMod val="85000"/>
                  </a:schemeClr>
                </a:solidFill>
              </a:rPr>
              <a:t>1. Literature Review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601034E-21BD-4A18-816B-25AB7DB5708C}"/>
              </a:ext>
            </a:extLst>
          </p:cNvPr>
          <p:cNvSpPr txBox="1"/>
          <p:nvPr/>
        </p:nvSpPr>
        <p:spPr>
          <a:xfrm>
            <a:off x="1034503" y="2725472"/>
            <a:ext cx="24828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>
                <a:solidFill>
                  <a:schemeClr val="bg1">
                    <a:lumMod val="85000"/>
                  </a:schemeClr>
                </a:solidFill>
              </a:rPr>
              <a:t>2. Study Design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A10C47-9EA2-4BD7-A745-18734DC4AE9C}"/>
              </a:ext>
            </a:extLst>
          </p:cNvPr>
          <p:cNvSpPr txBox="1"/>
          <p:nvPr/>
        </p:nvSpPr>
        <p:spPr>
          <a:xfrm>
            <a:off x="1034502" y="3507087"/>
            <a:ext cx="24828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>
                <a:solidFill>
                  <a:schemeClr val="bg1">
                    <a:lumMod val="85000"/>
                  </a:schemeClr>
                </a:solidFill>
              </a:rPr>
              <a:t>3. Data Acquisition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7B15D6-80FD-459A-9492-EC9E22E24766}"/>
              </a:ext>
            </a:extLst>
          </p:cNvPr>
          <p:cNvSpPr txBox="1"/>
          <p:nvPr/>
        </p:nvSpPr>
        <p:spPr>
          <a:xfrm>
            <a:off x="1034502" y="4288702"/>
            <a:ext cx="24828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4. Imaging Analysis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8EDF81-307D-453A-8029-EE7C9CD1070B}"/>
              </a:ext>
            </a:extLst>
          </p:cNvPr>
          <p:cNvSpPr txBox="1"/>
          <p:nvPr/>
        </p:nvSpPr>
        <p:spPr>
          <a:xfrm>
            <a:off x="1034502" y="5070317"/>
            <a:ext cx="24828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>
                <a:solidFill>
                  <a:schemeClr val="bg1">
                    <a:lumMod val="85000"/>
                  </a:schemeClr>
                </a:solidFill>
              </a:rPr>
              <a:t>5. Data Analysis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E062652-DD46-469F-A9AC-6777F694FA71}"/>
              </a:ext>
            </a:extLst>
          </p:cNvPr>
          <p:cNvSpPr txBox="1"/>
          <p:nvPr/>
        </p:nvSpPr>
        <p:spPr>
          <a:xfrm>
            <a:off x="4572000" y="4288702"/>
            <a:ext cx="33427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/>
              <a:t>4.1. Multi-investigators</a:t>
            </a:r>
          </a:p>
          <a:p>
            <a:r>
              <a:rPr lang="en-HK" sz="2000" dirty="0"/>
              <a:t>4.2 Analysis Protocol</a:t>
            </a:r>
          </a:p>
        </p:txBody>
      </p:sp>
    </p:spTree>
    <p:extLst>
      <p:ext uri="{BB962C8B-B14F-4D97-AF65-F5344CB8AC3E}">
        <p14:creationId xmlns:p14="http://schemas.microsoft.com/office/powerpoint/2010/main" val="37864773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34503" y="913242"/>
            <a:ext cx="7772400" cy="649110"/>
          </a:xfrm>
        </p:spPr>
        <p:txBody>
          <a:bodyPr/>
          <a:lstStyle/>
          <a:p>
            <a:pPr algn="l"/>
            <a:r>
              <a:rPr lang="en-US" sz="2800" dirty="0">
                <a:solidFill>
                  <a:schemeClr val="tx1"/>
                </a:solidFill>
              </a:rPr>
              <a:t>Clinical Validation Strategy</a:t>
            </a:r>
            <a:endParaRPr lang="en-US" sz="2800" b="1" u="sng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2DDADA-0930-4DD1-8E3B-E2AD59CAFDD4}"/>
              </a:ext>
            </a:extLst>
          </p:cNvPr>
          <p:cNvSpPr txBox="1"/>
          <p:nvPr/>
        </p:nvSpPr>
        <p:spPr>
          <a:xfrm>
            <a:off x="1034503" y="1943857"/>
            <a:ext cx="24828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>
                <a:solidFill>
                  <a:schemeClr val="bg1">
                    <a:lumMod val="85000"/>
                  </a:schemeClr>
                </a:solidFill>
              </a:rPr>
              <a:t>1. Literature Review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601034E-21BD-4A18-816B-25AB7DB5708C}"/>
              </a:ext>
            </a:extLst>
          </p:cNvPr>
          <p:cNvSpPr txBox="1"/>
          <p:nvPr/>
        </p:nvSpPr>
        <p:spPr>
          <a:xfrm>
            <a:off x="1034503" y="2725472"/>
            <a:ext cx="24828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>
                <a:solidFill>
                  <a:schemeClr val="bg1">
                    <a:lumMod val="85000"/>
                  </a:schemeClr>
                </a:solidFill>
              </a:rPr>
              <a:t>2. Study Design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A10C47-9EA2-4BD7-A745-18734DC4AE9C}"/>
              </a:ext>
            </a:extLst>
          </p:cNvPr>
          <p:cNvSpPr txBox="1"/>
          <p:nvPr/>
        </p:nvSpPr>
        <p:spPr>
          <a:xfrm>
            <a:off x="1034502" y="3507087"/>
            <a:ext cx="24828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>
                <a:solidFill>
                  <a:schemeClr val="bg1">
                    <a:lumMod val="85000"/>
                  </a:schemeClr>
                </a:solidFill>
              </a:rPr>
              <a:t>3. Data Acquisition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7B15D6-80FD-459A-9492-EC9E22E24766}"/>
              </a:ext>
            </a:extLst>
          </p:cNvPr>
          <p:cNvSpPr txBox="1"/>
          <p:nvPr/>
        </p:nvSpPr>
        <p:spPr>
          <a:xfrm>
            <a:off x="1034502" y="4288702"/>
            <a:ext cx="24828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>
                <a:solidFill>
                  <a:schemeClr val="bg1">
                    <a:lumMod val="85000"/>
                  </a:schemeClr>
                </a:solidFill>
              </a:rPr>
              <a:t>4. Imaging Analysis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8EDF81-307D-453A-8029-EE7C9CD1070B}"/>
              </a:ext>
            </a:extLst>
          </p:cNvPr>
          <p:cNvSpPr txBox="1"/>
          <p:nvPr/>
        </p:nvSpPr>
        <p:spPr>
          <a:xfrm>
            <a:off x="1034502" y="5070317"/>
            <a:ext cx="24828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>
                <a:solidFill>
                  <a:schemeClr val="tx1"/>
                </a:solidFill>
              </a:rPr>
              <a:t>5. Data Analysis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E062652-DD46-469F-A9AC-6777F694FA71}"/>
              </a:ext>
            </a:extLst>
          </p:cNvPr>
          <p:cNvSpPr txBox="1"/>
          <p:nvPr/>
        </p:nvSpPr>
        <p:spPr>
          <a:xfrm>
            <a:off x="4572000" y="5070317"/>
            <a:ext cx="33427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/>
              <a:t>5.1. Statistical Analysis</a:t>
            </a:r>
          </a:p>
        </p:txBody>
      </p:sp>
    </p:spTree>
    <p:extLst>
      <p:ext uri="{BB962C8B-B14F-4D97-AF65-F5344CB8AC3E}">
        <p14:creationId xmlns:p14="http://schemas.microsoft.com/office/powerpoint/2010/main" val="4646618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1414" y="1219200"/>
            <a:ext cx="5678665" cy="1470025"/>
          </a:xfrm>
        </p:spPr>
        <p:txBody>
          <a:bodyPr/>
          <a:lstStyle/>
          <a:p>
            <a:pPr algn="l"/>
            <a:r>
              <a:rPr lang="en-US" sz="2800" dirty="0">
                <a:solidFill>
                  <a:schemeClr val="tx1"/>
                </a:solidFill>
              </a:rPr>
              <a:t>Clinical Validation</a:t>
            </a:r>
            <a:br>
              <a:rPr lang="en-US" sz="2800" dirty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tx1"/>
                </a:solidFill>
              </a:rPr>
              <a:t>-- Preliminary</a:t>
            </a:r>
            <a:br>
              <a:rPr lang="en-US" sz="2800" dirty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tx1"/>
                </a:solidFill>
              </a:rPr>
              <a:t>Cross-sectional Study (Short-Term)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FD6C6DCF-4155-4178-81A4-C12C7F758C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8575366"/>
              </p:ext>
            </p:extLst>
          </p:nvPr>
        </p:nvGraphicFramePr>
        <p:xfrm>
          <a:off x="861414" y="3044131"/>
          <a:ext cx="6437135" cy="3230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0333">
                  <a:extLst>
                    <a:ext uri="{9D8B030D-6E8A-4147-A177-3AD203B41FA5}">
                      <a16:colId xmlns:a16="http://schemas.microsoft.com/office/drawing/2014/main" val="1363722823"/>
                    </a:ext>
                  </a:extLst>
                </a:gridCol>
                <a:gridCol w="1628234">
                  <a:extLst>
                    <a:ext uri="{9D8B030D-6E8A-4147-A177-3AD203B41FA5}">
                      <a16:colId xmlns:a16="http://schemas.microsoft.com/office/drawing/2014/main" val="3651739820"/>
                    </a:ext>
                  </a:extLst>
                </a:gridCol>
                <a:gridCol w="1609284">
                  <a:extLst>
                    <a:ext uri="{9D8B030D-6E8A-4147-A177-3AD203B41FA5}">
                      <a16:colId xmlns:a16="http://schemas.microsoft.com/office/drawing/2014/main" val="1241687562"/>
                    </a:ext>
                  </a:extLst>
                </a:gridCol>
                <a:gridCol w="1609284">
                  <a:extLst>
                    <a:ext uri="{9D8B030D-6E8A-4147-A177-3AD203B41FA5}">
                      <a16:colId xmlns:a16="http://schemas.microsoft.com/office/drawing/2014/main" val="1382824451"/>
                    </a:ext>
                  </a:extLst>
                </a:gridCol>
              </a:tblGrid>
              <a:tr h="507125">
                <a:tc>
                  <a:txBody>
                    <a:bodyPr/>
                    <a:lstStyle/>
                    <a:p>
                      <a:r>
                        <a:rPr lang="en-HK" dirty="0"/>
                        <a:t>Details of BMD Analysis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dirty="0"/>
                        <a:t>Patient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dirty="0"/>
                        <a:t>Patient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dirty="0"/>
                        <a:t>Patient 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72816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HK" dirty="0"/>
                        <a:t>Phantom</a:t>
                      </a:r>
                      <a:r>
                        <a:rPr lang="en-US" altLang="zh-CN" dirty="0"/>
                        <a:t>- Based BMD (mg/cc)</a:t>
                      </a:r>
                      <a:endParaRPr lang="en-H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30</a:t>
                      </a:r>
                      <a:endParaRPr lang="en-H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63</a:t>
                      </a:r>
                      <a:endParaRPr lang="en-H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9</a:t>
                      </a:r>
                      <a:r>
                        <a:rPr lang="en-HK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55166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HK" dirty="0"/>
                        <a:t>Phantom-Less BMD (mg/cc)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27</a:t>
                      </a:r>
                      <a:endParaRPr lang="en-H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53</a:t>
                      </a:r>
                      <a:endParaRPr lang="en-H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99</a:t>
                      </a:r>
                      <a:endParaRPr lang="en-H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9841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HK" dirty="0"/>
                        <a:t>Between-method differences (mg/cc)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3</a:t>
                      </a:r>
                      <a:endParaRPr lang="en-H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10</a:t>
                      </a:r>
                      <a:endParaRPr lang="en-H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</a:t>
                      </a:r>
                      <a:endParaRPr lang="en-H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8609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HK" dirty="0"/>
                        <a:t>Screening Parameters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342900" indent="-342900" algn="l">
                        <a:buAutoNum type="arabicPeriod"/>
                      </a:pPr>
                      <a:r>
                        <a:rPr lang="en-HK" dirty="0"/>
                        <a:t>Siemens </a:t>
                      </a:r>
                      <a:r>
                        <a:rPr lang="en-HK" dirty="0" err="1"/>
                        <a:t>Somatom</a:t>
                      </a:r>
                      <a:r>
                        <a:rPr lang="en-HK" dirty="0"/>
                        <a:t> Scanner</a:t>
                      </a:r>
                    </a:p>
                    <a:p>
                      <a:pPr marL="342900" indent="-342900" algn="l">
                        <a:buAutoNum type="arabicPeriod"/>
                      </a:pPr>
                      <a:r>
                        <a:rPr lang="en-HK" dirty="0"/>
                        <a:t>120 kV, 169 </a:t>
                      </a:r>
                      <a:r>
                        <a:rPr lang="en-HK" dirty="0" err="1"/>
                        <a:t>ms</a:t>
                      </a:r>
                      <a:endParaRPr lang="en-HK" dirty="0"/>
                    </a:p>
                    <a:p>
                      <a:pPr marL="342900" indent="-342900" algn="l">
                        <a:buAutoNum type="arabicPeriod"/>
                      </a:pPr>
                      <a:r>
                        <a:rPr lang="en-HK" dirty="0"/>
                        <a:t>10 mm thickness</a:t>
                      </a:r>
                    </a:p>
                    <a:p>
                      <a:pPr marL="342900" indent="-342900" algn="l">
                        <a:buAutoNum type="arabicPeriod"/>
                      </a:pPr>
                      <a:r>
                        <a:rPr lang="en-HK" dirty="0"/>
                        <a:t>2 x 5.0 mm collimator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H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H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93479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82383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010132"/>
            <a:ext cx="7772400" cy="1412120"/>
          </a:xfrm>
        </p:spPr>
        <p:txBody>
          <a:bodyPr/>
          <a:lstStyle/>
          <a:p>
            <a:pPr algn="l"/>
            <a:r>
              <a:rPr lang="en-US" sz="2800" b="1" u="sng" dirty="0">
                <a:solidFill>
                  <a:schemeClr val="tx1"/>
                </a:solidFill>
              </a:rPr>
              <a:t>Limitations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br>
              <a:rPr lang="en-US" sz="2800" dirty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tx1"/>
                </a:solidFill>
              </a:rPr>
              <a:t>-- Based on preliminary study</a:t>
            </a:r>
            <a:endParaRPr lang="en-US" sz="2800" b="1" u="sng" dirty="0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F4C6EF-36AA-479C-8F02-762552DCBA28}"/>
              </a:ext>
            </a:extLst>
          </p:cNvPr>
          <p:cNvSpPr txBox="1"/>
          <p:nvPr/>
        </p:nvSpPr>
        <p:spPr>
          <a:xfrm>
            <a:off x="908343" y="2543364"/>
            <a:ext cx="4499333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HK" sz="2000" dirty="0"/>
              <a:t>Heterogeneous CT value distribution of region of interest.</a:t>
            </a:r>
          </a:p>
          <a:p>
            <a:endParaRPr lang="en-HK" sz="2000" dirty="0"/>
          </a:p>
          <a:p>
            <a:r>
              <a:rPr lang="en-HK" sz="2000" dirty="0"/>
              <a:t>2.  Scanning and analysis protocol.</a:t>
            </a:r>
          </a:p>
          <a:p>
            <a:pPr marL="342900" indent="-342900">
              <a:buAutoNum type="arabicPeriod"/>
            </a:pPr>
            <a:endParaRPr lang="en-HK" dirty="0"/>
          </a:p>
        </p:txBody>
      </p:sp>
    </p:spTree>
    <p:extLst>
      <p:ext uri="{BB962C8B-B14F-4D97-AF65-F5344CB8AC3E}">
        <p14:creationId xmlns:p14="http://schemas.microsoft.com/office/powerpoint/2010/main" val="25676162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07D81D-37C4-4247-AF60-A751C702EC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2899048"/>
            <a:ext cx="7772400" cy="2345127"/>
          </a:xfrm>
        </p:spPr>
        <p:txBody>
          <a:bodyPr/>
          <a:lstStyle/>
          <a:p>
            <a:pPr algn="ctr"/>
            <a:r>
              <a:rPr lang="en-HK" dirty="0"/>
              <a:t>Thank you!</a:t>
            </a:r>
            <a:br>
              <a:rPr lang="en-HK" dirty="0"/>
            </a:br>
            <a:br>
              <a:rPr lang="en-HK" dirty="0"/>
            </a:br>
            <a:r>
              <a:rPr lang="en-HK" dirty="0"/>
              <a:t>Q &amp; A</a:t>
            </a:r>
          </a:p>
        </p:txBody>
      </p:sp>
    </p:spTree>
    <p:extLst>
      <p:ext uri="{BB962C8B-B14F-4D97-AF65-F5344CB8AC3E}">
        <p14:creationId xmlns:p14="http://schemas.microsoft.com/office/powerpoint/2010/main" val="879352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0415" y="1173563"/>
            <a:ext cx="7772400" cy="1587804"/>
          </a:xfrm>
        </p:spPr>
        <p:txBody>
          <a:bodyPr/>
          <a:lstStyle/>
          <a:p>
            <a:pPr algn="l"/>
            <a:r>
              <a:rPr lang="en-US" sz="2800" dirty="0">
                <a:solidFill>
                  <a:schemeClr val="tx1"/>
                </a:solidFill>
              </a:rPr>
              <a:t>X-Ray</a:t>
            </a:r>
            <a:br>
              <a:rPr lang="en-US" sz="2800" dirty="0">
                <a:solidFill>
                  <a:schemeClr val="tx1"/>
                </a:solidFill>
              </a:rPr>
            </a:br>
            <a:r>
              <a:rPr lang="en-US" sz="2800" u="sng" dirty="0">
                <a:solidFill>
                  <a:schemeClr val="tx1"/>
                </a:solidFill>
              </a:rPr>
              <a:t>D</a:t>
            </a:r>
            <a:r>
              <a:rPr lang="en-US" sz="2800" dirty="0">
                <a:solidFill>
                  <a:schemeClr val="bg1">
                    <a:lumMod val="75000"/>
                  </a:schemeClr>
                </a:solidFill>
              </a:rPr>
              <a:t>ual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u="sng" dirty="0">
                <a:solidFill>
                  <a:schemeClr val="tx1"/>
                </a:solidFill>
              </a:rPr>
              <a:t>E</a:t>
            </a:r>
            <a:r>
              <a:rPr lang="en-US" sz="2800" dirty="0">
                <a:solidFill>
                  <a:schemeClr val="bg1">
                    <a:lumMod val="75000"/>
                  </a:schemeClr>
                </a:solidFill>
              </a:rPr>
              <a:t>nergy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u="sng" dirty="0">
                <a:solidFill>
                  <a:schemeClr val="tx1"/>
                </a:solidFill>
              </a:rPr>
              <a:t>X</a:t>
            </a:r>
            <a:r>
              <a:rPr lang="en-US" sz="2800" dirty="0">
                <a:solidFill>
                  <a:schemeClr val="bg1">
                    <a:lumMod val="75000"/>
                  </a:schemeClr>
                </a:solidFill>
              </a:rPr>
              <a:t>-Ray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u="sng" dirty="0">
                <a:solidFill>
                  <a:schemeClr val="tx1"/>
                </a:solidFill>
              </a:rPr>
              <a:t>A</a:t>
            </a:r>
            <a:r>
              <a:rPr lang="en-US" sz="2800" dirty="0">
                <a:solidFill>
                  <a:schemeClr val="bg1">
                    <a:lumMod val="75000"/>
                  </a:schemeClr>
                </a:solidFill>
              </a:rPr>
              <a:t>bsorptiometry</a:t>
            </a:r>
            <a:br>
              <a:rPr lang="en-US" sz="2800" dirty="0">
                <a:solidFill>
                  <a:schemeClr val="tx1"/>
                </a:solidFill>
              </a:rPr>
            </a:br>
            <a:r>
              <a:rPr lang="en-US" sz="2800" u="sng" dirty="0">
                <a:solidFill>
                  <a:schemeClr val="tx1"/>
                </a:solidFill>
              </a:rPr>
              <a:t>C</a:t>
            </a:r>
            <a:r>
              <a:rPr lang="en-US" sz="2800" dirty="0">
                <a:solidFill>
                  <a:schemeClr val="bg1">
                    <a:lumMod val="75000"/>
                  </a:schemeClr>
                </a:solidFill>
              </a:rPr>
              <a:t>omputed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u="sng" dirty="0">
                <a:solidFill>
                  <a:schemeClr val="tx1"/>
                </a:solidFill>
              </a:rPr>
              <a:t>T</a:t>
            </a:r>
            <a:r>
              <a:rPr lang="en-US" sz="2800" dirty="0">
                <a:solidFill>
                  <a:schemeClr val="bg1">
                    <a:lumMod val="75000"/>
                  </a:schemeClr>
                </a:solidFill>
              </a:rPr>
              <a:t>omography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3D2F3FC-B9F2-469F-B8AF-4376533736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2598" y="3152654"/>
            <a:ext cx="2199048" cy="221932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073116C-7929-478B-89B0-674A0E23D5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193" y="3003479"/>
            <a:ext cx="4094372" cy="2517677"/>
          </a:xfrm>
          <a:prstGeom prst="rect">
            <a:avLst/>
          </a:prstGeom>
        </p:spPr>
      </p:pic>
      <p:sp>
        <p:nvSpPr>
          <p:cNvPr id="7" name="Arrow: Right 6">
            <a:extLst>
              <a:ext uri="{FF2B5EF4-FFF2-40B4-BE49-F238E27FC236}">
                <a16:creationId xmlns:a16="http://schemas.microsoft.com/office/drawing/2014/main" id="{AC23711C-EB61-4568-B7C1-4E8933F5FB5F}"/>
              </a:ext>
            </a:extLst>
          </p:cNvPr>
          <p:cNvSpPr/>
          <p:nvPr/>
        </p:nvSpPr>
        <p:spPr>
          <a:xfrm>
            <a:off x="5238119" y="3966437"/>
            <a:ext cx="1144514" cy="726676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6038460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EF57A58-A7C9-488D-AC44-899726AEA7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46" y="2369264"/>
            <a:ext cx="3295650" cy="2219325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D69B5F12-9A8D-4F9E-97CB-D65F59A6C9B0}"/>
              </a:ext>
            </a:extLst>
          </p:cNvPr>
          <p:cNvSpPr txBox="1">
            <a:spLocks/>
          </p:cNvSpPr>
          <p:nvPr/>
        </p:nvSpPr>
        <p:spPr>
          <a:xfrm>
            <a:off x="344477" y="1087128"/>
            <a:ext cx="7772400" cy="11083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400"/>
              <a:buFont typeface="Calibri"/>
              <a:buNone/>
              <a:defRPr sz="3200" b="0" i="0" u="none" strike="noStrike" cap="non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indent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indent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indent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indent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indent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indent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indent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indent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r>
              <a:rPr lang="en-US" altLang="zh-CN" sz="2800" dirty="0">
                <a:solidFill>
                  <a:schemeClr val="tx1"/>
                </a:solidFill>
              </a:rPr>
              <a:t>Current Gold Standard (since 1994): DEXA</a:t>
            </a:r>
          </a:p>
          <a:p>
            <a:pPr algn="l"/>
            <a:r>
              <a:rPr lang="en-US" sz="2800" dirty="0">
                <a:solidFill>
                  <a:schemeClr val="tx1"/>
                </a:solidFill>
              </a:rPr>
              <a:t>(</a:t>
            </a:r>
            <a:r>
              <a:rPr lang="en-US" sz="2800" b="1" u="sng" dirty="0">
                <a:solidFill>
                  <a:schemeClr val="tx1"/>
                </a:solidFill>
              </a:rPr>
              <a:t>D</a:t>
            </a:r>
            <a:r>
              <a:rPr lang="en-US" sz="2800" dirty="0">
                <a:solidFill>
                  <a:schemeClr val="bg1">
                    <a:lumMod val="65000"/>
                  </a:schemeClr>
                </a:solidFill>
              </a:rPr>
              <a:t>ual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b="1" u="sng" dirty="0">
                <a:solidFill>
                  <a:schemeClr val="tx1"/>
                </a:solidFill>
              </a:rPr>
              <a:t>E</a:t>
            </a:r>
            <a:r>
              <a:rPr lang="en-US" sz="2800" dirty="0">
                <a:solidFill>
                  <a:schemeClr val="bg1">
                    <a:lumMod val="65000"/>
                  </a:schemeClr>
                </a:solidFill>
              </a:rPr>
              <a:t>nergy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b="1" u="sng" dirty="0">
                <a:solidFill>
                  <a:schemeClr val="tx1"/>
                </a:solidFill>
              </a:rPr>
              <a:t>X</a:t>
            </a:r>
            <a:r>
              <a:rPr lang="en-US" sz="2800" dirty="0">
                <a:solidFill>
                  <a:schemeClr val="bg1">
                    <a:lumMod val="65000"/>
                  </a:schemeClr>
                </a:solidFill>
              </a:rPr>
              <a:t>-Ray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b="1" u="sng" dirty="0">
                <a:solidFill>
                  <a:schemeClr val="tx1"/>
                </a:solidFill>
              </a:rPr>
              <a:t>A</a:t>
            </a:r>
            <a:r>
              <a:rPr lang="en-US" sz="2800" dirty="0">
                <a:solidFill>
                  <a:schemeClr val="bg1">
                    <a:lumMod val="65000"/>
                  </a:schemeClr>
                </a:solidFill>
              </a:rPr>
              <a:t>bsorptiometry</a:t>
            </a:r>
            <a:r>
              <a:rPr lang="en-US" sz="2800" dirty="0">
                <a:solidFill>
                  <a:schemeClr val="tx1"/>
                </a:solidFill>
              </a:rPr>
              <a:t>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3D2F3FC-B9F2-469F-B8AF-4376533736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46" y="4588589"/>
            <a:ext cx="3295650" cy="22193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8EFB7EE-B50D-424D-8E62-7766E56880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0093" y="2293064"/>
            <a:ext cx="3833907" cy="229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1327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09" y="1081010"/>
            <a:ext cx="7772400" cy="885024"/>
          </a:xfrm>
        </p:spPr>
        <p:txBody>
          <a:bodyPr/>
          <a:lstStyle/>
          <a:p>
            <a:pPr algn="l"/>
            <a:r>
              <a:rPr lang="en-US" sz="2400" dirty="0">
                <a:solidFill>
                  <a:schemeClr val="tx1"/>
                </a:solidFill>
              </a:rPr>
              <a:t>Overview of </a:t>
            </a:r>
            <a:br>
              <a:rPr lang="en-US" sz="2400" dirty="0">
                <a:solidFill>
                  <a:schemeClr val="tx1"/>
                </a:solidFill>
              </a:rPr>
            </a:br>
            <a:r>
              <a:rPr lang="en-US" sz="2400" dirty="0">
                <a:solidFill>
                  <a:schemeClr val="tx1"/>
                </a:solidFill>
              </a:rPr>
              <a:t>-</a:t>
            </a:r>
            <a:r>
              <a:rPr lang="en-US" b="1" u="sng" dirty="0">
                <a:solidFill>
                  <a:schemeClr val="tx1"/>
                </a:solidFill>
              </a:rPr>
              <a:t>Q</a:t>
            </a:r>
            <a:r>
              <a:rPr lang="en-US" sz="2400" dirty="0">
                <a:solidFill>
                  <a:schemeClr val="tx1"/>
                </a:solidFill>
              </a:rPr>
              <a:t>uantitative </a:t>
            </a:r>
            <a:r>
              <a:rPr lang="en-US" b="1" u="sng" dirty="0">
                <a:solidFill>
                  <a:schemeClr val="tx1"/>
                </a:solidFill>
              </a:rPr>
              <a:t>C</a:t>
            </a:r>
            <a:r>
              <a:rPr lang="en-US" sz="2400" dirty="0">
                <a:solidFill>
                  <a:schemeClr val="tx1"/>
                </a:solidFill>
              </a:rPr>
              <a:t>omputerized </a:t>
            </a:r>
            <a:r>
              <a:rPr lang="en-US" b="1" u="sng" dirty="0">
                <a:solidFill>
                  <a:schemeClr val="tx1"/>
                </a:solidFill>
              </a:rPr>
              <a:t>T</a:t>
            </a:r>
            <a:r>
              <a:rPr lang="en-US" sz="2400" dirty="0">
                <a:solidFill>
                  <a:schemeClr val="tx1"/>
                </a:solidFill>
              </a:rPr>
              <a:t>omography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36208F-3245-4AEF-B910-4D072A041F9E}"/>
              </a:ext>
            </a:extLst>
          </p:cNvPr>
          <p:cNvSpPr txBox="1"/>
          <p:nvPr/>
        </p:nvSpPr>
        <p:spPr>
          <a:xfrm>
            <a:off x="817509" y="2254883"/>
            <a:ext cx="46810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Clinical Use of Quantitative </a:t>
            </a:r>
            <a:r>
              <a:rPr lang="en-US" dirty="0" err="1"/>
              <a:t>Computerizedd</a:t>
            </a:r>
            <a:r>
              <a:rPr lang="en-US" dirty="0"/>
              <a:t> Tomography</a:t>
            </a:r>
          </a:p>
          <a:p>
            <a:r>
              <a:rPr lang="en-US" dirty="0"/>
              <a:t>-- 2007 ISCD Official Position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The International Society of Clinical Densitometry</a:t>
            </a:r>
            <a:r>
              <a:rPr lang="zh-CN" altLang="en-US" dirty="0"/>
              <a:t>）</a:t>
            </a:r>
            <a:endParaRPr lang="en-HK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8058149-6C6D-47F0-9ED1-96FC6D016299}"/>
              </a:ext>
            </a:extLst>
          </p:cNvPr>
          <p:cNvSpPr txBox="1"/>
          <p:nvPr/>
        </p:nvSpPr>
        <p:spPr>
          <a:xfrm>
            <a:off x="817510" y="2986244"/>
            <a:ext cx="4681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dirty="0"/>
              <a:t>Clinical Use of Quantitative </a:t>
            </a:r>
            <a:r>
              <a:rPr lang="en-HK" dirty="0" err="1"/>
              <a:t>Computerizedd</a:t>
            </a:r>
            <a:r>
              <a:rPr lang="en-HK" dirty="0"/>
              <a:t> Tomography</a:t>
            </a:r>
          </a:p>
          <a:p>
            <a:r>
              <a:rPr lang="en-HK" dirty="0"/>
              <a:t>-- 2015 ISCD Official Position</a:t>
            </a:r>
          </a:p>
          <a:p>
            <a:r>
              <a:rPr lang="en-HK" dirty="0"/>
              <a:t>(</a:t>
            </a:r>
            <a:r>
              <a:rPr lang="en-US" altLang="zh-CN" dirty="0"/>
              <a:t>The International Society of Clinical Densitometry</a:t>
            </a:r>
            <a:r>
              <a:rPr lang="en-HK" dirty="0"/>
              <a:t>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8AB972F-E677-48E5-A770-DF9037F20E41}"/>
              </a:ext>
            </a:extLst>
          </p:cNvPr>
          <p:cNvSpPr txBox="1"/>
          <p:nvPr/>
        </p:nvSpPr>
        <p:spPr>
          <a:xfrm>
            <a:off x="817509" y="3794035"/>
            <a:ext cx="42510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中国定量</a:t>
            </a:r>
            <a:r>
              <a:rPr lang="en-US" altLang="zh-CN" dirty="0"/>
              <a:t>QCT</a:t>
            </a:r>
            <a:r>
              <a:rPr lang="zh-CN" altLang="en-US" dirty="0"/>
              <a:t>骨质疏松症诊断指南（</a:t>
            </a:r>
            <a:r>
              <a:rPr lang="en-US" altLang="zh-CN" dirty="0"/>
              <a:t>2018</a:t>
            </a:r>
            <a:r>
              <a:rPr lang="zh-CN" altLang="en-US" dirty="0"/>
              <a:t>）</a:t>
            </a:r>
            <a:endParaRPr lang="en-HK" altLang="zh-CN" dirty="0"/>
          </a:p>
          <a:p>
            <a:r>
              <a:rPr lang="en-HK" dirty="0"/>
              <a:t>-- (</a:t>
            </a:r>
            <a:r>
              <a:rPr lang="en-US" altLang="zh-CN" dirty="0"/>
              <a:t>The China Big Health data</a:t>
            </a:r>
            <a:r>
              <a:rPr lang="en-HK" dirty="0"/>
              <a:t>)</a:t>
            </a:r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440585FB-E300-4072-99E3-2620E5B118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1495661"/>
              </p:ext>
            </p:extLst>
          </p:nvPr>
        </p:nvGraphicFramePr>
        <p:xfrm>
          <a:off x="1002204" y="4601826"/>
          <a:ext cx="388166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0830">
                  <a:extLst>
                    <a:ext uri="{9D8B030D-6E8A-4147-A177-3AD203B41FA5}">
                      <a16:colId xmlns:a16="http://schemas.microsoft.com/office/drawing/2014/main" val="311918988"/>
                    </a:ext>
                  </a:extLst>
                </a:gridCol>
                <a:gridCol w="1940830">
                  <a:extLst>
                    <a:ext uri="{9D8B030D-6E8A-4147-A177-3AD203B41FA5}">
                      <a16:colId xmlns:a16="http://schemas.microsoft.com/office/drawing/2014/main" val="106953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Diagnosis</a:t>
                      </a:r>
                      <a:endParaRPr lang="en-H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HK" dirty="0"/>
                        <a:t>BMD Range (mg/cc)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11641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HK" dirty="0"/>
                        <a:t>Normal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HK" dirty="0"/>
                        <a:t>&gt;120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83608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HK" dirty="0"/>
                        <a:t>Osteopenia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HK" dirty="0"/>
                        <a:t>80~120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7267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HK" dirty="0"/>
                        <a:t>Osteoporosis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HK" dirty="0"/>
                        <a:t>&lt;80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3493116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9B1171CF-B23E-4361-8CE8-F75220BC51D7}"/>
              </a:ext>
            </a:extLst>
          </p:cNvPr>
          <p:cNvSpPr txBox="1"/>
          <p:nvPr/>
        </p:nvSpPr>
        <p:spPr>
          <a:xfrm>
            <a:off x="5928461" y="2516762"/>
            <a:ext cx="306414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3200" b="1" dirty="0"/>
              <a:t>QCT as a screening tool for osteoporosis diagnosis</a:t>
            </a:r>
          </a:p>
        </p:txBody>
      </p:sp>
    </p:spTree>
    <p:extLst>
      <p:ext uri="{BB962C8B-B14F-4D97-AF65-F5344CB8AC3E}">
        <p14:creationId xmlns:p14="http://schemas.microsoft.com/office/powerpoint/2010/main" val="8691596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046469"/>
            <a:ext cx="7772400" cy="1079058"/>
          </a:xfrm>
        </p:spPr>
        <p:txBody>
          <a:bodyPr/>
          <a:lstStyle/>
          <a:p>
            <a:pPr algn="l"/>
            <a:r>
              <a:rPr lang="en-US" sz="2800" dirty="0">
                <a:solidFill>
                  <a:schemeClr val="tx1"/>
                </a:solidFill>
              </a:rPr>
              <a:t>Overview of </a:t>
            </a:r>
            <a:br>
              <a:rPr lang="en-US" sz="2800" dirty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tx1"/>
                </a:solidFill>
              </a:rPr>
              <a:t>-</a:t>
            </a:r>
            <a:r>
              <a:rPr lang="en-US" sz="2800" b="1" u="sng" dirty="0">
                <a:solidFill>
                  <a:schemeClr val="tx1"/>
                </a:solidFill>
              </a:rPr>
              <a:t>Q</a:t>
            </a:r>
            <a:r>
              <a:rPr lang="en-US" sz="2800" dirty="0">
                <a:solidFill>
                  <a:schemeClr val="bg1">
                    <a:lumMod val="65000"/>
                  </a:schemeClr>
                </a:solidFill>
              </a:rPr>
              <a:t>uantitative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b="1" u="sng" dirty="0">
                <a:solidFill>
                  <a:schemeClr val="tx1"/>
                </a:solidFill>
              </a:rPr>
              <a:t>C</a:t>
            </a:r>
            <a:r>
              <a:rPr lang="en-US" sz="2800" dirty="0">
                <a:solidFill>
                  <a:schemeClr val="bg1">
                    <a:lumMod val="65000"/>
                  </a:schemeClr>
                </a:solidFill>
              </a:rPr>
              <a:t>omputerized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b="1" u="sng" dirty="0">
                <a:solidFill>
                  <a:schemeClr val="tx1"/>
                </a:solidFill>
              </a:rPr>
              <a:t>T</a:t>
            </a:r>
            <a:r>
              <a:rPr lang="en-US" sz="2800" dirty="0">
                <a:solidFill>
                  <a:schemeClr val="bg1">
                    <a:lumMod val="65000"/>
                  </a:schemeClr>
                </a:solidFill>
              </a:rPr>
              <a:t>omography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BD2880A-F6EC-46B9-A4AC-454CEED7C6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296" y="2262154"/>
            <a:ext cx="4177918" cy="3638096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283258AF-FAEF-49C5-9CA6-39AF31CC7D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90889" y="2732226"/>
            <a:ext cx="2438227" cy="680498"/>
          </a:xfrm>
        </p:spPr>
        <p:txBody>
          <a:bodyPr/>
          <a:lstStyle/>
          <a:p>
            <a:r>
              <a:rPr lang="en-US" b="1" u="sng" dirty="0">
                <a:solidFill>
                  <a:srgbClr val="FFFF00"/>
                </a:solidFill>
              </a:rPr>
              <a:t>Alternatives</a:t>
            </a:r>
          </a:p>
        </p:txBody>
      </p:sp>
      <p:graphicFrame>
        <p:nvGraphicFramePr>
          <p:cNvPr id="3" name="Table 8">
            <a:extLst>
              <a:ext uri="{FF2B5EF4-FFF2-40B4-BE49-F238E27FC236}">
                <a16:creationId xmlns:a16="http://schemas.microsoft.com/office/drawing/2014/main" id="{73E80F93-E3D3-4F2C-BDEE-150F4D8D7E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3047000"/>
              </p:ext>
            </p:extLst>
          </p:nvPr>
        </p:nvGraphicFramePr>
        <p:xfrm>
          <a:off x="5129116" y="2282424"/>
          <a:ext cx="3512264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12264">
                  <a:extLst>
                    <a:ext uri="{9D8B030D-6E8A-4147-A177-3AD203B41FA5}">
                      <a16:colId xmlns:a16="http://schemas.microsoft.com/office/drawing/2014/main" val="39793389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HK" sz="2800" dirty="0"/>
                        <a:t>Advantages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7308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HK" sz="2000" dirty="0"/>
                        <a:t>Cross-section view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77095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HK" sz="2000" dirty="0"/>
                        <a:t>Tissue Contrast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43721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HK" sz="2000" dirty="0"/>
                        <a:t>High-Resolution Image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3715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HK" sz="2000" dirty="0"/>
                        <a:t>High quantitative and qualitative precision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2706430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729416A7-8FC1-44BB-998F-67E847803CF1}"/>
              </a:ext>
            </a:extLst>
          </p:cNvPr>
          <p:cNvSpPr txBox="1"/>
          <p:nvPr/>
        </p:nvSpPr>
        <p:spPr>
          <a:xfrm>
            <a:off x="5129116" y="4812974"/>
            <a:ext cx="28219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400" b="1" dirty="0"/>
              <a:t>Bone Mineral Density Determination</a:t>
            </a:r>
          </a:p>
        </p:txBody>
      </p:sp>
    </p:spTree>
    <p:extLst>
      <p:ext uri="{BB962C8B-B14F-4D97-AF65-F5344CB8AC3E}">
        <p14:creationId xmlns:p14="http://schemas.microsoft.com/office/powerpoint/2010/main" val="26673650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09" y="825961"/>
            <a:ext cx="7772400" cy="1470025"/>
          </a:xfrm>
        </p:spPr>
        <p:txBody>
          <a:bodyPr/>
          <a:lstStyle/>
          <a:p>
            <a:pPr algn="l"/>
            <a:r>
              <a:rPr lang="en-US" sz="2400" dirty="0">
                <a:solidFill>
                  <a:schemeClr val="tx1"/>
                </a:solidFill>
              </a:rPr>
              <a:t>Overview of </a:t>
            </a:r>
            <a:br>
              <a:rPr lang="en-US" sz="2400" dirty="0">
                <a:solidFill>
                  <a:schemeClr val="tx1"/>
                </a:solidFill>
              </a:rPr>
            </a:br>
            <a:r>
              <a:rPr lang="en-US" sz="2400" dirty="0">
                <a:solidFill>
                  <a:schemeClr val="tx1"/>
                </a:solidFill>
              </a:rPr>
              <a:t>-</a:t>
            </a:r>
            <a:r>
              <a:rPr lang="en-US" b="1" u="sng" dirty="0">
                <a:solidFill>
                  <a:schemeClr val="tx1"/>
                </a:solidFill>
              </a:rPr>
              <a:t>Q</a:t>
            </a:r>
            <a:r>
              <a:rPr lang="en-US" sz="2400" dirty="0">
                <a:solidFill>
                  <a:schemeClr val="tx1"/>
                </a:solidFill>
              </a:rPr>
              <a:t>uantitative </a:t>
            </a:r>
            <a:r>
              <a:rPr lang="en-US" b="1" u="sng" dirty="0">
                <a:solidFill>
                  <a:schemeClr val="tx1"/>
                </a:solidFill>
              </a:rPr>
              <a:t>C</a:t>
            </a:r>
            <a:r>
              <a:rPr lang="en-US" sz="2400" dirty="0">
                <a:solidFill>
                  <a:schemeClr val="tx1"/>
                </a:solidFill>
              </a:rPr>
              <a:t>omputerized </a:t>
            </a:r>
            <a:r>
              <a:rPr lang="en-US" b="1" u="sng" dirty="0">
                <a:solidFill>
                  <a:schemeClr val="tx1"/>
                </a:solidFill>
              </a:rPr>
              <a:t>T</a:t>
            </a:r>
            <a:r>
              <a:rPr lang="en-US" sz="2400" dirty="0">
                <a:solidFill>
                  <a:schemeClr val="tx1"/>
                </a:solidFill>
              </a:rPr>
              <a:t>omography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6DAB1AE-E81C-4630-90D0-40D795C554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527" y="4956046"/>
            <a:ext cx="1522295" cy="125009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C2077E2-CE01-4315-93D3-BE2DD5191D8C}"/>
              </a:ext>
            </a:extLst>
          </p:cNvPr>
          <p:cNvSpPr txBox="1"/>
          <p:nvPr/>
        </p:nvSpPr>
        <p:spPr>
          <a:xfrm>
            <a:off x="4167322" y="3263697"/>
            <a:ext cx="18469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3600" dirty="0"/>
              <a:t>CT Value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19C4CBE1-CC8B-4710-85F0-A9859ECFEA7C}"/>
              </a:ext>
            </a:extLst>
          </p:cNvPr>
          <p:cNvSpPr/>
          <p:nvPr/>
        </p:nvSpPr>
        <p:spPr>
          <a:xfrm>
            <a:off x="5753897" y="3509030"/>
            <a:ext cx="1846967" cy="709661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HK" dirty="0">
                <a:solidFill>
                  <a:schemeClr val="tx1"/>
                </a:solidFill>
              </a:rPr>
              <a:t>Calculation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AF77C2-7250-402E-8D53-C5AC94E96F14}"/>
              </a:ext>
            </a:extLst>
          </p:cNvPr>
          <p:cNvSpPr txBox="1"/>
          <p:nvPr/>
        </p:nvSpPr>
        <p:spPr>
          <a:xfrm>
            <a:off x="7734048" y="3256614"/>
            <a:ext cx="18469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3600" dirty="0"/>
              <a:t>BMD Value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CB133CD-E622-4978-8384-784DC4EE4C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527" y="2225016"/>
            <a:ext cx="2841036" cy="2731030"/>
          </a:xfrm>
          <a:prstGeom prst="rect">
            <a:avLst/>
          </a:prstGeom>
        </p:spPr>
      </p:pic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BA5FD83A-DE5A-427E-86F8-749EEFAA86B0}"/>
              </a:ext>
            </a:extLst>
          </p:cNvPr>
          <p:cNvCxnSpPr>
            <a:cxnSpLocks/>
          </p:cNvCxnSpPr>
          <p:nvPr/>
        </p:nvCxnSpPr>
        <p:spPr>
          <a:xfrm>
            <a:off x="2428307" y="3429000"/>
            <a:ext cx="1610798" cy="217886"/>
          </a:xfrm>
          <a:prstGeom prst="bentConnector3">
            <a:avLst>
              <a:gd name="adj1" fmla="val 1128"/>
            </a:avLst>
          </a:prstGeom>
          <a:ln>
            <a:solidFill>
              <a:srgbClr val="FFFF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DFE597A5-81F8-42CE-837A-8AC7BC8F2FCD}"/>
              </a:ext>
            </a:extLst>
          </p:cNvPr>
          <p:cNvCxnSpPr>
            <a:cxnSpLocks/>
          </p:cNvCxnSpPr>
          <p:nvPr/>
        </p:nvCxnSpPr>
        <p:spPr>
          <a:xfrm flipV="1">
            <a:off x="2046803" y="3917992"/>
            <a:ext cx="1987335" cy="865955"/>
          </a:xfrm>
          <a:prstGeom prst="bentConnector3">
            <a:avLst>
              <a:gd name="adj1" fmla="val 637"/>
            </a:avLst>
          </a:prstGeom>
          <a:ln>
            <a:solidFill>
              <a:srgbClr val="FFFF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Connector: Elbow 18">
            <a:extLst>
              <a:ext uri="{FF2B5EF4-FFF2-40B4-BE49-F238E27FC236}">
                <a16:creationId xmlns:a16="http://schemas.microsoft.com/office/drawing/2014/main" id="{12E8C401-DF50-4158-852C-0C50679935B7}"/>
              </a:ext>
            </a:extLst>
          </p:cNvPr>
          <p:cNvCxnSpPr/>
          <p:nvPr/>
        </p:nvCxnSpPr>
        <p:spPr>
          <a:xfrm flipV="1">
            <a:off x="2609976" y="4178384"/>
            <a:ext cx="1429129" cy="557118"/>
          </a:xfrm>
          <a:prstGeom prst="bentConnector3">
            <a:avLst>
              <a:gd name="adj1" fmla="val -847"/>
            </a:avLst>
          </a:prstGeom>
          <a:ln>
            <a:solidFill>
              <a:srgbClr val="FFFF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D418EC3C-D6F5-4791-B3E5-475217FFDCDD}"/>
              </a:ext>
            </a:extLst>
          </p:cNvPr>
          <p:cNvSpPr txBox="1"/>
          <p:nvPr/>
        </p:nvSpPr>
        <p:spPr>
          <a:xfrm>
            <a:off x="2383822" y="5067369"/>
            <a:ext cx="284103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b="1" dirty="0"/>
              <a:t>Phantom (Hydroxyapatite)</a:t>
            </a:r>
          </a:p>
          <a:p>
            <a:r>
              <a:rPr lang="en-HK" dirty="0"/>
              <a:t>Reference1 (Darker): 0 mg/cc</a:t>
            </a:r>
          </a:p>
          <a:p>
            <a:r>
              <a:rPr lang="en-HK" dirty="0"/>
              <a:t>Reference2 (Whiter): 200 mg/cc</a:t>
            </a:r>
          </a:p>
        </p:txBody>
      </p:sp>
      <p:cxnSp>
        <p:nvCxnSpPr>
          <p:cNvPr id="34" name="Connector: Elbow 33">
            <a:extLst>
              <a:ext uri="{FF2B5EF4-FFF2-40B4-BE49-F238E27FC236}">
                <a16:creationId xmlns:a16="http://schemas.microsoft.com/office/drawing/2014/main" id="{8DC4AAA8-2A77-41C7-B00E-118464C54911}"/>
              </a:ext>
            </a:extLst>
          </p:cNvPr>
          <p:cNvCxnSpPr>
            <a:stCxn id="26" idx="0"/>
            <a:endCxn id="8" idx="2"/>
          </p:cNvCxnSpPr>
          <p:nvPr/>
        </p:nvCxnSpPr>
        <p:spPr>
          <a:xfrm rot="5400000" flipH="1" flipV="1">
            <a:off x="4145902" y="4122465"/>
            <a:ext cx="603343" cy="1286466"/>
          </a:xfrm>
          <a:prstGeom prst="bentConnector3">
            <a:avLst>
              <a:gd name="adj1" fmla="val 1823"/>
            </a:avLst>
          </a:prstGeom>
          <a:ln>
            <a:solidFill>
              <a:srgbClr val="00B0F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46524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09" y="825961"/>
            <a:ext cx="7772400" cy="1470025"/>
          </a:xfrm>
        </p:spPr>
        <p:txBody>
          <a:bodyPr/>
          <a:lstStyle/>
          <a:p>
            <a:pPr algn="l"/>
            <a:r>
              <a:rPr lang="en-US" sz="2400" dirty="0">
                <a:solidFill>
                  <a:schemeClr val="tx1"/>
                </a:solidFill>
              </a:rPr>
              <a:t>Overview of </a:t>
            </a:r>
            <a:br>
              <a:rPr lang="en-US" sz="2400" dirty="0">
                <a:solidFill>
                  <a:schemeClr val="tx1"/>
                </a:solidFill>
              </a:rPr>
            </a:br>
            <a:r>
              <a:rPr lang="en-US" sz="2400" dirty="0">
                <a:solidFill>
                  <a:schemeClr val="tx1"/>
                </a:solidFill>
              </a:rPr>
              <a:t>-</a:t>
            </a:r>
            <a:r>
              <a:rPr lang="en-US" b="1" u="sng" dirty="0">
                <a:solidFill>
                  <a:schemeClr val="tx1"/>
                </a:solidFill>
              </a:rPr>
              <a:t>Q</a:t>
            </a:r>
            <a:r>
              <a:rPr lang="en-US" sz="2400" dirty="0">
                <a:solidFill>
                  <a:schemeClr val="tx1"/>
                </a:solidFill>
              </a:rPr>
              <a:t>uantitative </a:t>
            </a:r>
            <a:r>
              <a:rPr lang="en-US" b="1" u="sng" dirty="0">
                <a:solidFill>
                  <a:schemeClr val="tx1"/>
                </a:solidFill>
              </a:rPr>
              <a:t>C</a:t>
            </a:r>
            <a:r>
              <a:rPr lang="en-US" sz="2400" dirty="0">
                <a:solidFill>
                  <a:schemeClr val="tx1"/>
                </a:solidFill>
              </a:rPr>
              <a:t>omputerized </a:t>
            </a:r>
            <a:r>
              <a:rPr lang="en-US" b="1" u="sng" dirty="0">
                <a:solidFill>
                  <a:schemeClr val="tx1"/>
                </a:solidFill>
              </a:rPr>
              <a:t>T</a:t>
            </a:r>
            <a:r>
              <a:rPr lang="en-US" sz="2400" dirty="0">
                <a:solidFill>
                  <a:schemeClr val="tx1"/>
                </a:solidFill>
              </a:rPr>
              <a:t>omography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6DAB1AE-E81C-4630-90D0-40D795C554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527" y="4956046"/>
            <a:ext cx="1522295" cy="125009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C2077E2-CE01-4315-93D3-BE2DD5191D8C}"/>
              </a:ext>
            </a:extLst>
          </p:cNvPr>
          <p:cNvSpPr txBox="1"/>
          <p:nvPr/>
        </p:nvSpPr>
        <p:spPr>
          <a:xfrm>
            <a:off x="4167322" y="3263697"/>
            <a:ext cx="18469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3600" dirty="0"/>
              <a:t>BMD</a:t>
            </a:r>
          </a:p>
          <a:p>
            <a:r>
              <a:rPr lang="en-HK" sz="3600" dirty="0"/>
              <a:t>Value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CB133CD-E622-4978-8384-784DC4EE4C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527" y="2225016"/>
            <a:ext cx="2841036" cy="2731030"/>
          </a:xfrm>
          <a:prstGeom prst="rect">
            <a:avLst/>
          </a:prstGeom>
        </p:spPr>
      </p:pic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BA5FD83A-DE5A-427E-86F8-749EEFAA86B0}"/>
              </a:ext>
            </a:extLst>
          </p:cNvPr>
          <p:cNvCxnSpPr>
            <a:cxnSpLocks/>
          </p:cNvCxnSpPr>
          <p:nvPr/>
        </p:nvCxnSpPr>
        <p:spPr>
          <a:xfrm>
            <a:off x="2428307" y="3429000"/>
            <a:ext cx="1610798" cy="217886"/>
          </a:xfrm>
          <a:prstGeom prst="bentConnector3">
            <a:avLst>
              <a:gd name="adj1" fmla="val 1128"/>
            </a:avLst>
          </a:prstGeom>
          <a:ln>
            <a:solidFill>
              <a:srgbClr val="FFFF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DFE597A5-81F8-42CE-837A-8AC7BC8F2FCD}"/>
              </a:ext>
            </a:extLst>
          </p:cNvPr>
          <p:cNvCxnSpPr>
            <a:cxnSpLocks/>
          </p:cNvCxnSpPr>
          <p:nvPr/>
        </p:nvCxnSpPr>
        <p:spPr>
          <a:xfrm flipV="1">
            <a:off x="2046803" y="3917992"/>
            <a:ext cx="1987335" cy="865955"/>
          </a:xfrm>
          <a:prstGeom prst="bentConnector3">
            <a:avLst>
              <a:gd name="adj1" fmla="val 637"/>
            </a:avLst>
          </a:prstGeom>
          <a:ln>
            <a:solidFill>
              <a:srgbClr val="FFFF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Connector: Elbow 18">
            <a:extLst>
              <a:ext uri="{FF2B5EF4-FFF2-40B4-BE49-F238E27FC236}">
                <a16:creationId xmlns:a16="http://schemas.microsoft.com/office/drawing/2014/main" id="{12E8C401-DF50-4158-852C-0C50679935B7}"/>
              </a:ext>
            </a:extLst>
          </p:cNvPr>
          <p:cNvCxnSpPr/>
          <p:nvPr/>
        </p:nvCxnSpPr>
        <p:spPr>
          <a:xfrm flipV="1">
            <a:off x="2609976" y="4178384"/>
            <a:ext cx="1429129" cy="557118"/>
          </a:xfrm>
          <a:prstGeom prst="bentConnector3">
            <a:avLst>
              <a:gd name="adj1" fmla="val -847"/>
            </a:avLst>
          </a:prstGeom>
          <a:ln>
            <a:solidFill>
              <a:srgbClr val="FFFF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D418EC3C-D6F5-4791-B3E5-475217FFDCDD}"/>
              </a:ext>
            </a:extLst>
          </p:cNvPr>
          <p:cNvSpPr txBox="1"/>
          <p:nvPr/>
        </p:nvSpPr>
        <p:spPr>
          <a:xfrm>
            <a:off x="2383822" y="5067369"/>
            <a:ext cx="284103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b="1" dirty="0"/>
              <a:t>Phantom (Hydroxyapatite)</a:t>
            </a:r>
          </a:p>
          <a:p>
            <a:r>
              <a:rPr lang="en-HK" dirty="0"/>
              <a:t>Reference1 (Darker): 0 mg/cc</a:t>
            </a:r>
          </a:p>
          <a:p>
            <a:r>
              <a:rPr lang="en-HK" dirty="0"/>
              <a:t>Reference2 (Whiter): 200 mg/cc</a:t>
            </a:r>
          </a:p>
        </p:txBody>
      </p:sp>
      <p:cxnSp>
        <p:nvCxnSpPr>
          <p:cNvPr id="34" name="Connector: Elbow 33">
            <a:extLst>
              <a:ext uri="{FF2B5EF4-FFF2-40B4-BE49-F238E27FC236}">
                <a16:creationId xmlns:a16="http://schemas.microsoft.com/office/drawing/2014/main" id="{8DC4AAA8-2A77-41C7-B00E-118464C54911}"/>
              </a:ext>
            </a:extLst>
          </p:cNvPr>
          <p:cNvCxnSpPr>
            <a:stCxn id="26" idx="0"/>
            <a:endCxn id="8" idx="2"/>
          </p:cNvCxnSpPr>
          <p:nvPr/>
        </p:nvCxnSpPr>
        <p:spPr>
          <a:xfrm rot="5400000" flipH="1" flipV="1">
            <a:off x="4145902" y="4122465"/>
            <a:ext cx="603343" cy="1286466"/>
          </a:xfrm>
          <a:prstGeom prst="bentConnector3">
            <a:avLst>
              <a:gd name="adj1" fmla="val -3195"/>
            </a:avLst>
          </a:prstGeom>
          <a:ln>
            <a:solidFill>
              <a:srgbClr val="00B0F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90F15BF9-C01D-4C41-BB79-63BF28D91BC8}"/>
              </a:ext>
            </a:extLst>
          </p:cNvPr>
          <p:cNvSpPr txBox="1"/>
          <p:nvPr/>
        </p:nvSpPr>
        <p:spPr>
          <a:xfrm>
            <a:off x="6014289" y="2543364"/>
            <a:ext cx="2421202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/>
              <a:t>Disadvantages of Phantom-based CT:</a:t>
            </a:r>
          </a:p>
          <a:p>
            <a:endParaRPr lang="en-HK" sz="2000" dirty="0"/>
          </a:p>
          <a:p>
            <a:r>
              <a:rPr lang="en-HK" sz="2000" dirty="0"/>
              <a:t>External Phantom causes the beam hardening and extra scattering.</a:t>
            </a:r>
          </a:p>
          <a:p>
            <a:endParaRPr lang="en-HK" dirty="0"/>
          </a:p>
          <a:p>
            <a:endParaRPr lang="en-HK" dirty="0"/>
          </a:p>
        </p:txBody>
      </p:sp>
    </p:spTree>
    <p:extLst>
      <p:ext uri="{BB962C8B-B14F-4D97-AF65-F5344CB8AC3E}">
        <p14:creationId xmlns:p14="http://schemas.microsoft.com/office/powerpoint/2010/main" val="20957361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90171"/>
            <a:ext cx="7772400" cy="1470025"/>
          </a:xfrm>
        </p:spPr>
        <p:txBody>
          <a:bodyPr/>
          <a:lstStyle/>
          <a:p>
            <a:pPr algn="l"/>
            <a:r>
              <a:rPr lang="en-US" sz="2800" dirty="0">
                <a:solidFill>
                  <a:schemeClr val="tx1"/>
                </a:solidFill>
              </a:rPr>
              <a:t>State of Art</a:t>
            </a:r>
            <a:br>
              <a:rPr lang="en-US" sz="2800" dirty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tx1"/>
                </a:solidFill>
              </a:rPr>
              <a:t>-</a:t>
            </a:r>
            <a:r>
              <a:rPr lang="en-US" sz="2800" b="1" u="sng" dirty="0">
                <a:solidFill>
                  <a:schemeClr val="tx1"/>
                </a:solidFill>
              </a:rPr>
              <a:t>Phantom-Less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altLang="zh-CN" sz="2800" dirty="0">
                <a:solidFill>
                  <a:schemeClr val="tx1"/>
                </a:solidFill>
              </a:rPr>
              <a:t>QCT </a:t>
            </a:r>
            <a:r>
              <a:rPr lang="en-US" sz="2800" dirty="0">
                <a:solidFill>
                  <a:schemeClr val="tx1"/>
                </a:solidFill>
              </a:rPr>
              <a:t>Technique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FC76B9C-0603-49B0-B68D-5D3B8217CD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516493"/>
            <a:ext cx="4870184" cy="253790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D644EC-C0C9-4840-84A6-F08A627ADAEB}"/>
              </a:ext>
            </a:extLst>
          </p:cNvPr>
          <p:cNvSpPr txBox="1"/>
          <p:nvPr/>
        </p:nvSpPr>
        <p:spPr>
          <a:xfrm>
            <a:off x="685800" y="5054400"/>
            <a:ext cx="497015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1600" dirty="0"/>
              <a:t>Cross-section of abdominal segment showing L3 vertebra with different coloured tissues.</a:t>
            </a:r>
          </a:p>
          <a:p>
            <a:r>
              <a:rPr lang="en-HK" sz="1100" dirty="0" err="1"/>
              <a:t>Ceniccola</a:t>
            </a:r>
            <a:r>
              <a:rPr lang="en-HK" sz="1100" dirty="0"/>
              <a:t> G.D., et al, 2018. Current technologies in body composition assessment: advantages and disadvantages</a:t>
            </a:r>
          </a:p>
          <a:p>
            <a:r>
              <a:rPr lang="en-HK" sz="1100" dirty="0"/>
              <a:t>Marie Ø., et al, 2014. Contemporary methods of body composition measurement</a:t>
            </a: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35DE291C-F7F8-460A-A9DE-950212D658E5}"/>
              </a:ext>
            </a:extLst>
          </p:cNvPr>
          <p:cNvSpPr/>
          <p:nvPr/>
        </p:nvSpPr>
        <p:spPr>
          <a:xfrm>
            <a:off x="5613567" y="2749255"/>
            <a:ext cx="1065791" cy="2664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9B4C465-CBFF-41D9-930D-45CA537BF9FA}"/>
              </a:ext>
            </a:extLst>
          </p:cNvPr>
          <p:cNvSpPr/>
          <p:nvPr/>
        </p:nvSpPr>
        <p:spPr>
          <a:xfrm>
            <a:off x="6812583" y="2637225"/>
            <a:ext cx="1598686" cy="490506"/>
          </a:xfrm>
          <a:prstGeom prst="rect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HK" dirty="0">
                <a:solidFill>
                  <a:schemeClr val="tx1"/>
                </a:solidFill>
              </a:rPr>
              <a:t>Muscle CT Scale: </a:t>
            </a:r>
          </a:p>
          <a:p>
            <a:pPr algn="ctr"/>
            <a:r>
              <a:rPr lang="en-HK" dirty="0">
                <a:solidFill>
                  <a:schemeClr val="tx1"/>
                </a:solidFill>
              </a:rPr>
              <a:t>+30 to +100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D180CA8-2F90-4823-9A1B-96E6058CEA86}"/>
              </a:ext>
            </a:extLst>
          </p:cNvPr>
          <p:cNvSpPr/>
          <p:nvPr/>
        </p:nvSpPr>
        <p:spPr>
          <a:xfrm>
            <a:off x="6812583" y="3657597"/>
            <a:ext cx="1598686" cy="970922"/>
          </a:xfrm>
          <a:prstGeom prst="rect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HK" dirty="0">
                <a:solidFill>
                  <a:schemeClr val="tx1"/>
                </a:solidFill>
              </a:rPr>
              <a:t>Subcutaneous adipose CT Scale: </a:t>
            </a:r>
          </a:p>
          <a:p>
            <a:pPr algn="ctr"/>
            <a:r>
              <a:rPr lang="en-HK" dirty="0">
                <a:solidFill>
                  <a:schemeClr val="tx1"/>
                </a:solidFill>
              </a:rPr>
              <a:t>-190 to -30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DE57089B-FA29-476D-B151-3910EB17079E}"/>
              </a:ext>
            </a:extLst>
          </p:cNvPr>
          <p:cNvSpPr/>
          <p:nvPr/>
        </p:nvSpPr>
        <p:spPr>
          <a:xfrm>
            <a:off x="5613566" y="4009835"/>
            <a:ext cx="1065791" cy="2664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4218202393"/>
      </p:ext>
    </p:extLst>
  </p:cSld>
  <p:clrMapOvr>
    <a:masterClrMapping/>
  </p:clrMapOvr>
</p:sld>
</file>

<file path=ppt/theme/theme1.xml><?xml version="1.0" encoding="utf-8"?>
<a:theme xmlns:a="http://schemas.openxmlformats.org/drawingml/2006/main" name="HKU_ortho_powerpoint_theme_2019">
  <a:themeElements>
    <a:clrScheme name="Marquee">
      <a:dk1>
        <a:srgbClr val="000000"/>
      </a:dk1>
      <a:lt1>
        <a:srgbClr val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KU_ortho_powerpoint_theme_2019" id="{152A8636-3F97-B24E-AB20-A5BDCE9EB768}" vid="{D39DC27C-BF14-7B46-BA3F-F324430FEB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Powerpoint_theme_20190318</Template>
  <TotalTime>6896</TotalTime>
  <Words>764</Words>
  <Application>Microsoft Office PowerPoint</Application>
  <PresentationFormat>On-screen Show (4:3)</PresentationFormat>
  <Paragraphs>192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Noto Sans Symbols</vt:lpstr>
      <vt:lpstr>Arial</vt:lpstr>
      <vt:lpstr>Calibri</vt:lpstr>
      <vt:lpstr>HKU_ortho_powerpoint_theme_2019</vt:lpstr>
      <vt:lpstr>A Phantom-less BMD Technique for Osteoporosis Screening, the Basic Theory and Subsequent Validation Strategy</vt:lpstr>
      <vt:lpstr>Osteoporosis 千里之堤潰於蟻穴 </vt:lpstr>
      <vt:lpstr>X-Ray Dual Energy X-Ray Absorptiometry Computed Tomography</vt:lpstr>
      <vt:lpstr>PowerPoint Presentation</vt:lpstr>
      <vt:lpstr>Overview of  -Quantitative Computerized Tomography</vt:lpstr>
      <vt:lpstr>Overview of  -Quantitative Computerized Tomography</vt:lpstr>
      <vt:lpstr>Overview of  -Quantitative Computerized Tomography</vt:lpstr>
      <vt:lpstr>Overview of  -Quantitative Computerized Tomography</vt:lpstr>
      <vt:lpstr>State of Art -Phantom-Less QCT Technique</vt:lpstr>
      <vt:lpstr>State of Art -Phantom-Less Technique</vt:lpstr>
      <vt:lpstr>Validation Strategy -- Phantom-Less BMD V.S. Phantom-Based BMD  in  Accuracy and Precision</vt:lpstr>
      <vt:lpstr>Clinical Validation Strategy</vt:lpstr>
      <vt:lpstr>Clinical Validation Strategy</vt:lpstr>
      <vt:lpstr>Validation Criteria -- Literature Review</vt:lpstr>
      <vt:lpstr>Clinical Validation Strategy</vt:lpstr>
      <vt:lpstr>Patient Population</vt:lpstr>
      <vt:lpstr>PowerPoint Presentation</vt:lpstr>
      <vt:lpstr>Clinical Validation -- Longitudinal Analysis</vt:lpstr>
      <vt:lpstr>Clinical Validation Strategy</vt:lpstr>
      <vt:lpstr>Clinical Validation Strategy</vt:lpstr>
      <vt:lpstr>Clinical Validation Strategy</vt:lpstr>
      <vt:lpstr>Clinical Validation -- Preliminary Cross-sectional Study (Short-Term)</vt:lpstr>
      <vt:lpstr>Limitations  -- Based on preliminary study</vt:lpstr>
      <vt:lpstr>Thank you!  Q &amp; 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Donna Lau</dc:creator>
  <cp:lastModifiedBy>u3005968</cp:lastModifiedBy>
  <cp:revision>69</cp:revision>
  <dcterms:created xsi:type="dcterms:W3CDTF">2019-03-19T04:08:11Z</dcterms:created>
  <dcterms:modified xsi:type="dcterms:W3CDTF">2020-03-26T07:03:12Z</dcterms:modified>
</cp:coreProperties>
</file>