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Lst>
  <p:sldIdLst>
    <p:sldId id="256" r:id="rId3"/>
    <p:sldId id="257" r:id="rId4"/>
    <p:sldId id="438" r:id="rId5"/>
    <p:sldId id="423" r:id="rId6"/>
    <p:sldId id="440" r:id="rId7"/>
    <p:sldId id="425" r:id="rId8"/>
    <p:sldId id="420" r:id="rId9"/>
    <p:sldId id="275" r:id="rId10"/>
    <p:sldId id="427" r:id="rId11"/>
    <p:sldId id="430" r:id="rId12"/>
    <p:sldId id="442" r:id="rId13"/>
    <p:sldId id="428" r:id="rId14"/>
    <p:sldId id="429" r:id="rId15"/>
    <p:sldId id="443" r:id="rId16"/>
    <p:sldId id="444" r:id="rId17"/>
    <p:sldId id="445" r:id="rId18"/>
    <p:sldId id="456" r:id="rId19"/>
    <p:sldId id="416" r:id="rId20"/>
    <p:sldId id="287" r:id="rId2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4" d="100"/>
          <a:sy n="104" d="100"/>
        </p:scale>
        <p:origin x="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https://connecthkuhk-my.sharepoint.com/personal/yzweng21_connect_hku_hk/Documents/XIANGYA%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915" b="0" i="0" u="none" strike="noStrike" kern="1200" spc="0" baseline="0">
                <a:solidFill>
                  <a:schemeClr val="tx1">
                    <a:lumMod val="65000"/>
                    <a:lumOff val="35000"/>
                  </a:schemeClr>
                </a:solidFill>
                <a:latin typeface="+mn-lt"/>
                <a:ea typeface="+mn-ea"/>
                <a:cs typeface="+mn-cs"/>
              </a:defRPr>
            </a:pPr>
            <a:r>
              <a:rPr lang="en-US" dirty="0"/>
              <a:t>Population in Hong Kong</a:t>
            </a:r>
            <a:endParaRPr lang="en-US" dirty="0"/>
          </a:p>
        </c:rich>
      </c:tx>
      <c:layout/>
      <c:overlay val="0"/>
      <c:spPr>
        <a:noFill/>
        <a:ln>
          <a:noFill/>
        </a:ln>
        <a:effectLst/>
      </c:spPr>
    </c:title>
    <c:autoTitleDeleted val="0"/>
    <c:plotArea>
      <c:layout/>
      <c:ofPieChart>
        <c:ofPieType val="bar"/>
        <c:varyColors val="1"/>
        <c:ser>
          <c:idx val="0"/>
          <c:order val="0"/>
          <c:tx>
            <c:strRef>
              <c:f>Sheet1!$B$1</c:f>
              <c:strCache>
                <c:ptCount val="1"/>
                <c:pt idx="0">
                  <c:v>Sales</c:v>
                </c:pt>
              </c:strCache>
            </c:strRef>
          </c:tx>
          <c:spPr/>
          <c:explosion val="0"/>
          <c:dPt>
            <c:idx val="0"/>
            <c:bubble3D val="0"/>
            <c:spPr>
              <a:solidFill>
                <a:schemeClr val="bg1">
                  <a:lumMod val="85000"/>
                </a:schemeClr>
              </a:solidFill>
              <a:ln w="19050">
                <a:solidFill>
                  <a:schemeClr val="lt1"/>
                </a:solidFill>
              </a:ln>
              <a:effectLst/>
            </c:spPr>
          </c:dPt>
          <c:dPt>
            <c:idx val="1"/>
            <c:bubble3D val="0"/>
            <c:spPr>
              <a:solidFill>
                <a:schemeClr val="accent5">
                  <a:lumMod val="20000"/>
                  <a:lumOff val="80000"/>
                </a:schemeClr>
              </a:solidFill>
              <a:ln w="19050">
                <a:solidFill>
                  <a:schemeClr val="lt1"/>
                </a:solidFill>
              </a:ln>
              <a:effectLst/>
            </c:spPr>
          </c:dPt>
          <c:dPt>
            <c:idx val="2"/>
            <c:bubble3D val="0"/>
            <c:spPr>
              <a:solidFill>
                <a:schemeClr val="accent6"/>
              </a:solidFill>
              <a:ln w="19050">
                <a:solidFill>
                  <a:schemeClr val="lt1"/>
                </a:solidFill>
              </a:ln>
              <a:effectLst/>
            </c:spPr>
          </c:dPt>
          <c:dLbls>
            <c:delete val="1"/>
          </c:dLbls>
          <c:cat>
            <c:strRef>
              <c:f>Sheet1!$A$2:$A$3</c:f>
              <c:strCache>
                <c:ptCount val="2"/>
                <c:pt idx="0">
                  <c:v>Total Population in HK</c:v>
                </c:pt>
                <c:pt idx="1">
                  <c:v>Population Above 65 years old</c:v>
                </c:pt>
              </c:strCache>
            </c:strRef>
          </c:cat>
          <c:val>
            <c:numRef>
              <c:f>Sheet1!$B$2:$B$3</c:f>
              <c:numCache>
                <c:formatCode>General</c:formatCode>
                <c:ptCount val="2"/>
                <c:pt idx="0">
                  <c:v>700</c:v>
                </c:pt>
                <c:pt idx="1">
                  <c:v>120</c:v>
                </c:pt>
              </c:numCache>
            </c:numRef>
          </c:val>
        </c:ser>
        <c:dLbls>
          <c:showLegendKey val="0"/>
          <c:showVal val="0"/>
          <c:showCatName val="0"/>
          <c:showSerName val="0"/>
          <c:showPercent val="0"/>
          <c:showBubbleSize val="0"/>
          <c:showLeaderLines val="1"/>
        </c:dLbls>
        <c:gapWidth val="100"/>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r>
              <a:rPr lang="en-US" sz="1200">
                <a:latin typeface="Times New Roman" panose="02020603050405020304" pitchFamily="18" charset="0"/>
                <a:cs typeface="Times New Roman" panose="02020603050405020304" pitchFamily="18" charset="0"/>
              </a:rPr>
              <a:t>DEXA</a:t>
            </a:r>
            <a:r>
              <a:rPr lang="en-US" sz="1200" baseline="0">
                <a:latin typeface="Times New Roman" panose="02020603050405020304" pitchFamily="18" charset="0"/>
                <a:cs typeface="Times New Roman" panose="02020603050405020304" pitchFamily="18" charset="0"/>
              </a:rPr>
              <a:t> T-score VS QCT BMD (Overall, n=82</a:t>
            </a:r>
            <a:r>
              <a:rPr lang="en-US" baseline="0"/>
              <a:t>)</a:t>
            </a:r>
            <a:endParaRPr lang="en-US"/>
          </a:p>
        </c:rich>
      </c:tx>
      <c:layout>
        <c:manualLayout>
          <c:xMode val="edge"/>
          <c:yMode val="edge"/>
          <c:x val="0.184035636888996"/>
          <c:y val="0.0278465346534653"/>
        </c:manualLayout>
      </c:layout>
      <c:overlay val="0"/>
      <c:spPr>
        <a:noFill/>
        <a:ln>
          <a:noFill/>
        </a:ln>
        <a:effectLst/>
      </c:sp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dLbls>
            <c:delete val="1"/>
          </c:dLbls>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1"/>
            <c:dispEq val="0"/>
            <c:trendlineLbl>
              <c:layout/>
              <c:numFmt formatCode="General" sourceLinked="0"/>
              <c:spPr>
                <a:noFill/>
                <a:ln>
                  <a:noFill/>
                </a:ln>
                <a:effectLst/>
              </c:spPr>
              <c:txPr>
                <a:bodyPr rot="0" spcFirstLastPara="1" vertOverflow="ellipsis" vert="horz" wrap="square" anchor="ctr" anchorCtr="1"/>
                <a:lstStyle/>
                <a:p>
                  <a:pPr>
                    <a:defRPr lang="zh-CN" sz="1050" b="1" i="0" u="none" strike="noStrike" kern="1200" baseline="0">
                      <a:solidFill>
                        <a:schemeClr val="tx1">
                          <a:lumMod val="65000"/>
                          <a:lumOff val="35000"/>
                        </a:schemeClr>
                      </a:solidFill>
                      <a:latin typeface="+mn-lt"/>
                      <a:ea typeface="+mn-ea"/>
                      <a:cs typeface="+mn-cs"/>
                    </a:defRPr>
                  </a:pPr>
                </a:p>
              </c:txPr>
            </c:trendlineLbl>
          </c:trendline>
          <c:xVal>
            <c:numRef>
              <c:f>'DXA ROI (vertebrae)无骨折诊断对比'!$C$3:$C$84</c:f>
              <c:numCache>
                <c:formatCode>@</c:formatCode>
                <c:ptCount val="82"/>
                <c:pt idx="0">
                  <c:v>0.1</c:v>
                </c:pt>
                <c:pt idx="1">
                  <c:v>-0.7</c:v>
                </c:pt>
                <c:pt idx="2">
                  <c:v>-2.3</c:v>
                </c:pt>
                <c:pt idx="3">
                  <c:v>-1.5</c:v>
                </c:pt>
                <c:pt idx="4" c:formatCode="General">
                  <c:v>-2</c:v>
                </c:pt>
                <c:pt idx="5">
                  <c:v>-1.9</c:v>
                </c:pt>
                <c:pt idx="6">
                  <c:v>-1.7</c:v>
                </c:pt>
                <c:pt idx="7">
                  <c:v>-1.5</c:v>
                </c:pt>
                <c:pt idx="8">
                  <c:v>-0.5</c:v>
                </c:pt>
                <c:pt idx="9">
                  <c:v>-2.2</c:v>
                </c:pt>
                <c:pt idx="10">
                  <c:v>-1.5</c:v>
                </c:pt>
                <c:pt idx="11">
                  <c:v>-2.7</c:v>
                </c:pt>
                <c:pt idx="12">
                  <c:v>-3.9</c:v>
                </c:pt>
                <c:pt idx="13">
                  <c:v>-3.2</c:v>
                </c:pt>
                <c:pt idx="14">
                  <c:v>-4.8</c:v>
                </c:pt>
                <c:pt idx="15">
                  <c:v>-4.1</c:v>
                </c:pt>
                <c:pt idx="16">
                  <c:v>-3.8</c:v>
                </c:pt>
                <c:pt idx="17">
                  <c:v>-1.8</c:v>
                </c:pt>
                <c:pt idx="18" c:formatCode="General">
                  <c:v>1.1</c:v>
                </c:pt>
                <c:pt idx="19" c:formatCode="General">
                  <c:v>0.4</c:v>
                </c:pt>
                <c:pt idx="20">
                  <c:v>-1.3</c:v>
                </c:pt>
                <c:pt idx="21">
                  <c:v>-1.6</c:v>
                </c:pt>
                <c:pt idx="22">
                  <c:v>-0.7</c:v>
                </c:pt>
                <c:pt idx="23">
                  <c:v>-1.3</c:v>
                </c:pt>
                <c:pt idx="24">
                  <c:v>0.1</c:v>
                </c:pt>
                <c:pt idx="25">
                  <c:v>-0.9</c:v>
                </c:pt>
                <c:pt idx="26">
                  <c:v>-0.5</c:v>
                </c:pt>
                <c:pt idx="27">
                  <c:v>-2</c:v>
                </c:pt>
                <c:pt idx="28">
                  <c:v>0.9</c:v>
                </c:pt>
                <c:pt idx="29">
                  <c:v>-1.1</c:v>
                </c:pt>
                <c:pt idx="30">
                  <c:v>-2</c:v>
                </c:pt>
                <c:pt idx="31">
                  <c:v>-1.3</c:v>
                </c:pt>
                <c:pt idx="32" c:formatCode="General">
                  <c:v>-2</c:v>
                </c:pt>
                <c:pt idx="33">
                  <c:v>1.3</c:v>
                </c:pt>
                <c:pt idx="34" c:formatCode="General">
                  <c:v>1</c:v>
                </c:pt>
                <c:pt idx="35" c:formatCode="General">
                  <c:v>0.6</c:v>
                </c:pt>
                <c:pt idx="36">
                  <c:v>0</c:v>
                </c:pt>
                <c:pt idx="37" c:formatCode="General">
                  <c:v>-1</c:v>
                </c:pt>
                <c:pt idx="38">
                  <c:v>-0.4</c:v>
                </c:pt>
                <c:pt idx="39" c:formatCode="General">
                  <c:v>-1</c:v>
                </c:pt>
                <c:pt idx="40">
                  <c:v>1.3</c:v>
                </c:pt>
                <c:pt idx="41">
                  <c:v>-2</c:v>
                </c:pt>
                <c:pt idx="42">
                  <c:v>0.9</c:v>
                </c:pt>
                <c:pt idx="43">
                  <c:v>0.2</c:v>
                </c:pt>
                <c:pt idx="44">
                  <c:v>-0.7</c:v>
                </c:pt>
                <c:pt idx="45">
                  <c:v>-0.7</c:v>
                </c:pt>
                <c:pt idx="46">
                  <c:v>-0.6</c:v>
                </c:pt>
                <c:pt idx="47">
                  <c:v>-2.1</c:v>
                </c:pt>
                <c:pt idx="48">
                  <c:v>-0.7</c:v>
                </c:pt>
                <c:pt idx="49">
                  <c:v>0.9</c:v>
                </c:pt>
                <c:pt idx="50">
                  <c:v>3</c:v>
                </c:pt>
                <c:pt idx="51">
                  <c:v>-0.3</c:v>
                </c:pt>
                <c:pt idx="52">
                  <c:v>0.5</c:v>
                </c:pt>
                <c:pt idx="53">
                  <c:v>-1.9</c:v>
                </c:pt>
                <c:pt idx="54">
                  <c:v>-0.4</c:v>
                </c:pt>
                <c:pt idx="55">
                  <c:v>-3.8</c:v>
                </c:pt>
                <c:pt idx="56" c:formatCode="General">
                  <c:v>-3</c:v>
                </c:pt>
                <c:pt idx="57" c:formatCode="General">
                  <c:v>-3.1</c:v>
                </c:pt>
                <c:pt idx="58">
                  <c:v>-4.6</c:v>
                </c:pt>
                <c:pt idx="59">
                  <c:v>-2.8</c:v>
                </c:pt>
                <c:pt idx="60">
                  <c:v>-5</c:v>
                </c:pt>
                <c:pt idx="61">
                  <c:v>-3.5</c:v>
                </c:pt>
                <c:pt idx="62">
                  <c:v>-3.1</c:v>
                </c:pt>
                <c:pt idx="63">
                  <c:v>-3.1</c:v>
                </c:pt>
                <c:pt idx="64">
                  <c:v>-2.7</c:v>
                </c:pt>
                <c:pt idx="65">
                  <c:v>-3.3</c:v>
                </c:pt>
                <c:pt idx="66">
                  <c:v>-4.2</c:v>
                </c:pt>
                <c:pt idx="67">
                  <c:v>-2.8</c:v>
                </c:pt>
                <c:pt idx="68">
                  <c:v>-3.1</c:v>
                </c:pt>
                <c:pt idx="69" c:formatCode="General">
                  <c:v>-3</c:v>
                </c:pt>
                <c:pt idx="70">
                  <c:v>-3.2</c:v>
                </c:pt>
                <c:pt idx="71">
                  <c:v>-5.2</c:v>
                </c:pt>
                <c:pt idx="72">
                  <c:v>-3.7</c:v>
                </c:pt>
                <c:pt idx="73">
                  <c:v>-2.9</c:v>
                </c:pt>
                <c:pt idx="74">
                  <c:v>-3.2</c:v>
                </c:pt>
                <c:pt idx="75">
                  <c:v>-2.7</c:v>
                </c:pt>
                <c:pt idx="76">
                  <c:v>-2.7</c:v>
                </c:pt>
                <c:pt idx="77">
                  <c:v>-2.5</c:v>
                </c:pt>
                <c:pt idx="78">
                  <c:v>-3.5</c:v>
                </c:pt>
                <c:pt idx="79">
                  <c:v>-3.3</c:v>
                </c:pt>
                <c:pt idx="80">
                  <c:v>-4</c:v>
                </c:pt>
                <c:pt idx="81">
                  <c:v>-3.8</c:v>
                </c:pt>
              </c:numCache>
            </c:numRef>
          </c:xVal>
          <c:yVal>
            <c:numRef>
              <c:f>'DXA ROI (vertebrae)无骨折诊断对比'!$K$3:$K$84</c:f>
              <c:numCache>
                <c:formatCode>General</c:formatCode>
                <c:ptCount val="82"/>
                <c:pt idx="0">
                  <c:v>137.9</c:v>
                </c:pt>
                <c:pt idx="1">
                  <c:v>131.4</c:v>
                </c:pt>
                <c:pt idx="2">
                  <c:v>119.3</c:v>
                </c:pt>
                <c:pt idx="3">
                  <c:v>111</c:v>
                </c:pt>
                <c:pt idx="4">
                  <c:v>96.2</c:v>
                </c:pt>
                <c:pt idx="5" c:formatCode="@">
                  <c:v>94.1</c:v>
                </c:pt>
                <c:pt idx="6" c:formatCode="@">
                  <c:v>98.4</c:v>
                </c:pt>
                <c:pt idx="7">
                  <c:v>130.7</c:v>
                </c:pt>
                <c:pt idx="8">
                  <c:v>149.8</c:v>
                </c:pt>
                <c:pt idx="9">
                  <c:v>157.3</c:v>
                </c:pt>
                <c:pt idx="10">
                  <c:v>118</c:v>
                </c:pt>
                <c:pt idx="11">
                  <c:v>72.1</c:v>
                </c:pt>
                <c:pt idx="12" c:formatCode="@">
                  <c:v>67.9</c:v>
                </c:pt>
                <c:pt idx="13">
                  <c:v>77.8</c:v>
                </c:pt>
                <c:pt idx="14" c:formatCode="@">
                  <c:v>35.8</c:v>
                </c:pt>
                <c:pt idx="15">
                  <c:v>46.9</c:v>
                </c:pt>
                <c:pt idx="16" c:formatCode="@">
                  <c:v>81.2</c:v>
                </c:pt>
                <c:pt idx="17" c:formatCode="@">
                  <c:v>49.9</c:v>
                </c:pt>
                <c:pt idx="18">
                  <c:v>75.4</c:v>
                </c:pt>
                <c:pt idx="19">
                  <c:v>74.5</c:v>
                </c:pt>
                <c:pt idx="20">
                  <c:v>61.2</c:v>
                </c:pt>
                <c:pt idx="21" c:formatCode="@">
                  <c:v>57.7</c:v>
                </c:pt>
                <c:pt idx="22">
                  <c:v>58.5</c:v>
                </c:pt>
                <c:pt idx="23" c:formatCode="@">
                  <c:v>68.9</c:v>
                </c:pt>
                <c:pt idx="24">
                  <c:v>65.9</c:v>
                </c:pt>
                <c:pt idx="25">
                  <c:v>72</c:v>
                </c:pt>
                <c:pt idx="26" c:formatCode="@">
                  <c:v>75.2</c:v>
                </c:pt>
                <c:pt idx="27">
                  <c:v>59.2</c:v>
                </c:pt>
                <c:pt idx="28" c:formatCode="@">
                  <c:v>76.6</c:v>
                </c:pt>
                <c:pt idx="29">
                  <c:v>65.9</c:v>
                </c:pt>
                <c:pt idx="30" c:formatCode="@">
                  <c:v>55.6</c:v>
                </c:pt>
                <c:pt idx="31">
                  <c:v>106.9</c:v>
                </c:pt>
                <c:pt idx="32">
                  <c:v>99.4</c:v>
                </c:pt>
                <c:pt idx="33">
                  <c:v>145.7</c:v>
                </c:pt>
                <c:pt idx="34">
                  <c:v>129.1</c:v>
                </c:pt>
                <c:pt idx="35">
                  <c:v>125</c:v>
                </c:pt>
                <c:pt idx="36">
                  <c:v>130.8</c:v>
                </c:pt>
                <c:pt idx="37">
                  <c:v>103.4</c:v>
                </c:pt>
                <c:pt idx="38" c:formatCode="@">
                  <c:v>103.9</c:v>
                </c:pt>
                <c:pt idx="39">
                  <c:v>86.6</c:v>
                </c:pt>
                <c:pt idx="40">
                  <c:v>119.3</c:v>
                </c:pt>
                <c:pt idx="41" c:formatCode="@">
                  <c:v>88</c:v>
                </c:pt>
                <c:pt idx="42">
                  <c:v>141.9</c:v>
                </c:pt>
                <c:pt idx="43">
                  <c:v>171.7</c:v>
                </c:pt>
                <c:pt idx="44">
                  <c:v>136.7</c:v>
                </c:pt>
                <c:pt idx="45">
                  <c:v>120.2</c:v>
                </c:pt>
                <c:pt idx="46">
                  <c:v>140</c:v>
                </c:pt>
                <c:pt idx="47" c:formatCode="@">
                  <c:v>139.4</c:v>
                </c:pt>
                <c:pt idx="48">
                  <c:v>110.4</c:v>
                </c:pt>
                <c:pt idx="49">
                  <c:v>168</c:v>
                </c:pt>
                <c:pt idx="50">
                  <c:v>185.7</c:v>
                </c:pt>
                <c:pt idx="51">
                  <c:v>82.6</c:v>
                </c:pt>
                <c:pt idx="52" c:formatCode="@">
                  <c:v>80.7</c:v>
                </c:pt>
                <c:pt idx="53" c:formatCode="@">
                  <c:v>91.8</c:v>
                </c:pt>
                <c:pt idx="54" c:formatCode="@">
                  <c:v>95.6</c:v>
                </c:pt>
                <c:pt idx="55" c:formatCode="@">
                  <c:v>77.6</c:v>
                </c:pt>
                <c:pt idx="56">
                  <c:v>55.6</c:v>
                </c:pt>
                <c:pt idx="57">
                  <c:v>74</c:v>
                </c:pt>
                <c:pt idx="58" c:formatCode="@">
                  <c:v>14.8</c:v>
                </c:pt>
                <c:pt idx="59" c:formatCode="@">
                  <c:v>31.7</c:v>
                </c:pt>
                <c:pt idx="60" c:formatCode="@">
                  <c:v>45</c:v>
                </c:pt>
                <c:pt idx="61">
                  <c:v>67.4</c:v>
                </c:pt>
                <c:pt idx="62">
                  <c:v>75.9</c:v>
                </c:pt>
                <c:pt idx="63">
                  <c:v>68.7</c:v>
                </c:pt>
                <c:pt idx="64">
                  <c:v>62.6</c:v>
                </c:pt>
                <c:pt idx="65" c:formatCode="@">
                  <c:v>57.2</c:v>
                </c:pt>
                <c:pt idx="66" c:formatCode="@">
                  <c:v>75.2</c:v>
                </c:pt>
                <c:pt idx="67" c:formatCode="@">
                  <c:v>39.6</c:v>
                </c:pt>
                <c:pt idx="68" c:formatCode="@">
                  <c:v>68.6</c:v>
                </c:pt>
                <c:pt idx="69">
                  <c:v>40.7</c:v>
                </c:pt>
                <c:pt idx="70" c:formatCode="@">
                  <c:v>24.2</c:v>
                </c:pt>
                <c:pt idx="71" c:formatCode="@">
                  <c:v>22.3</c:v>
                </c:pt>
                <c:pt idx="72">
                  <c:v>57.4</c:v>
                </c:pt>
                <c:pt idx="73" c:formatCode="@">
                  <c:v>43</c:v>
                </c:pt>
                <c:pt idx="74">
                  <c:v>47</c:v>
                </c:pt>
                <c:pt idx="75" c:formatCode="@">
                  <c:v>41.2</c:v>
                </c:pt>
                <c:pt idx="76" c:formatCode="@">
                  <c:v>35.1</c:v>
                </c:pt>
                <c:pt idx="77">
                  <c:v>67</c:v>
                </c:pt>
                <c:pt idx="78" c:formatCode="@">
                  <c:v>63.6</c:v>
                </c:pt>
                <c:pt idx="79">
                  <c:v>73.6</c:v>
                </c:pt>
                <c:pt idx="80">
                  <c:v>45.6</c:v>
                </c:pt>
                <c:pt idx="81">
                  <c:v>79.6</c:v>
                </c:pt>
              </c:numCache>
            </c:numRef>
          </c:yVal>
          <c:smooth val="0"/>
        </c:ser>
        <c:dLbls>
          <c:showLegendKey val="0"/>
          <c:showVal val="0"/>
          <c:showCatName val="0"/>
          <c:showSerName val="0"/>
          <c:showPercent val="0"/>
          <c:showBubbleSize val="0"/>
        </c:dLbls>
        <c:axId val="1264044511"/>
        <c:axId val="1264037439"/>
      </c:scatterChart>
      <c:valAx>
        <c:axId val="126404451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r>
                  <a:rPr lang="en-US"/>
                  <a:t>DEXA T-score</a:t>
                </a:r>
                <a:endParaRPr lang="en-US"/>
              </a:p>
            </c:rich>
          </c:tx>
          <c:layout/>
          <c:overlay val="0"/>
          <c:spPr>
            <a:noFill/>
            <a:ln>
              <a:noFill/>
            </a:ln>
            <a:effectLst/>
          </c:spPr>
        </c:title>
        <c:numFmt formatCode="@"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1264037439"/>
        <c:crosses val="autoZero"/>
        <c:crossBetween val="midCat"/>
      </c:valAx>
      <c:valAx>
        <c:axId val="12640374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r>
                  <a:rPr lang="en-US"/>
                  <a:t>QCT</a:t>
                </a:r>
                <a:r>
                  <a:rPr lang="en-US" baseline="0"/>
                  <a:t> BMD</a:t>
                </a:r>
                <a:endParaRPr lang="en-US"/>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1264044511"/>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5"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65000"/>
        <a:lumOff val="3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標題投影片">
  <p:cSld name="TITLE">
    <p:spTree>
      <p:nvGrpSpPr>
        <p:cNvPr id="1" name="Shape 13"/>
        <p:cNvGrpSpPr/>
        <p:nvPr/>
      </p:nvGrpSpPr>
      <p:grpSpPr>
        <a:xfrm>
          <a:off x="0" y="0"/>
          <a:ext cx="0" cy="0"/>
          <a:chOff x="0" y="0"/>
          <a:chExt cx="0" cy="0"/>
        </a:xfrm>
      </p:grpSpPr>
      <p:sp>
        <p:nvSpPr>
          <p:cNvPr id="14" name="Google Shape;14;p2"/>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15" name="Google Shape;15;p2"/>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L="0" marR="0" lvl="0" indent="0" algn="ctr" rtl="0">
              <a:spcBef>
                <a:spcPts val="640"/>
              </a:spcBef>
              <a:spcAft>
                <a:spcPts val="0"/>
              </a:spcAft>
              <a:buClr>
                <a:srgbClr val="888888"/>
              </a:buClr>
              <a:buSzPts val="1920"/>
              <a:buFont typeface="Noto Sans Symbols"/>
              <a:buNone/>
              <a:defRPr sz="32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ctr" rtl="0">
              <a:spcBef>
                <a:spcPts val="560"/>
              </a:spcBef>
              <a:spcAft>
                <a:spcPts val="0"/>
              </a:spcAft>
              <a:buClr>
                <a:srgbClr val="888888"/>
              </a:buClr>
              <a:buSzPts val="2240"/>
              <a:buFont typeface="Arial" panose="020B0604020202020204"/>
              <a:buNone/>
              <a:defRPr sz="28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2pPr>
            <a:lvl3pPr marL="914400" marR="0" lvl="2" indent="0" algn="ctr" rtl="0">
              <a:spcBef>
                <a:spcPts val="480"/>
              </a:spcBef>
              <a:spcAft>
                <a:spcPts val="0"/>
              </a:spcAft>
              <a:buClr>
                <a:srgbClr val="888888"/>
              </a:buClr>
              <a:buSzPts val="2400"/>
              <a:buFont typeface="Arial" panose="020B0604020202020204"/>
              <a:buNone/>
              <a:defRPr sz="2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3pPr>
            <a:lvl4pPr marL="1371600" marR="0" lvl="3"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4pPr>
            <a:lvl5pPr marL="1828800" marR="0" lvl="4"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5pPr>
            <a:lvl6pPr marL="2286000" marR="0" lvl="5"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6pPr>
            <a:lvl7pPr marL="2743200" marR="0" lvl="6"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7pPr>
            <a:lvl8pPr marL="3200400" marR="0" lvl="7"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8pPr>
            <a:lvl9pPr marL="3657600" marR="0" lvl="8" indent="0" algn="ctr" rtl="0">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9pPr>
          </a:lstStyle>
          <a:p>
            <a:r>
              <a:rPr lang="en-US"/>
              <a:t>Click to edit Master subtitle style</a:t>
            </a:r>
            <a:endParaRPr lang="en-US"/>
          </a:p>
        </p:txBody>
      </p:sp>
      <p:sp>
        <p:nvSpPr>
          <p:cNvPr id="16" name="Google Shape;16;p2"/>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7" name="Google Shape;17;p2"/>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8" name="Google Shape;18;p2"/>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pic>
        <p:nvPicPr>
          <p:cNvPr id="7" name="Picture 6"/>
          <p:cNvPicPr>
            <a:picLocks noChangeAspect="1"/>
          </p:cNvPicPr>
          <p:nvPr/>
        </p:nvPicPr>
        <p:blipFill>
          <a:blip r:embed="rId2"/>
          <a:stretch>
            <a:fillRect/>
          </a:stretch>
        </p:blipFill>
        <p:spPr>
          <a:xfrm>
            <a:off x="237066" y="268817"/>
            <a:ext cx="1557867" cy="67183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matchingName="直排標題及文字">
  <p:cSld name="VERTICAL_TITLE_AND_VERTICAL_TEXT">
    <p:spTree>
      <p:nvGrpSpPr>
        <p:cNvPr id="1" name="Shape 77"/>
        <p:cNvGrpSpPr/>
        <p:nvPr/>
      </p:nvGrpSpPr>
      <p:grpSpPr>
        <a:xfrm>
          <a:off x="0" y="0"/>
          <a:ext cx="0" cy="0"/>
          <a:chOff x="0" y="0"/>
          <a:chExt cx="0" cy="0"/>
        </a:xfrm>
      </p:grpSpPr>
      <p:sp>
        <p:nvSpPr>
          <p:cNvPr id="78" name="Google Shape;78;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79" name="Google Shape;79;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350520" algn="l" rtl="0">
              <a:spcBef>
                <a:spcPts val="640"/>
              </a:spcBef>
              <a:spcAft>
                <a:spcPts val="0"/>
              </a:spcAft>
              <a:buClr>
                <a:srgbClr val="3F3F3F"/>
              </a:buClr>
              <a:buSzPts val="1920"/>
              <a:buFont typeface="Noto Sans Symbols"/>
              <a:buChar char="■"/>
              <a:defRPr sz="3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70840" algn="l" rtl="0">
              <a:spcBef>
                <a:spcPts val="560"/>
              </a:spcBef>
              <a:spcAft>
                <a:spcPts val="0"/>
              </a:spcAft>
              <a:buClr>
                <a:srgbClr val="3F3F3F"/>
              </a:buClr>
              <a:buSzPts val="2240"/>
              <a:buFont typeface="Arial" panose="020B0604020202020204"/>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81000" algn="l" rtl="0">
              <a:spcBef>
                <a:spcPts val="480"/>
              </a:spcBef>
              <a:spcAft>
                <a:spcPts val="0"/>
              </a:spcAft>
              <a:buClr>
                <a:srgbClr val="3F3F3F"/>
              </a:buClr>
              <a:buSzPts val="240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80" name="Google Shape;80;p12"/>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81" name="Google Shape;81;p12"/>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82" name="Google Shape;82;p12"/>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章節標題">
  <p:cSld name="SECTION_HEADER">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Clr>
                <a:srgbClr val="C00000"/>
              </a:buClr>
              <a:buSzPts val="1400"/>
              <a:buFont typeface="Calibri" panose="020F0502020204030204"/>
              <a:buNone/>
              <a:defRPr sz="4000" b="1"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28" name="Google Shape;28;p4"/>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1920"/>
              <a:buFont typeface="Noto Sans Symbols"/>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360"/>
              </a:spcBef>
              <a:spcAft>
                <a:spcPts val="0"/>
              </a:spcAft>
              <a:buClr>
                <a:srgbClr val="888888"/>
              </a:buClr>
              <a:buSzPts val="2240"/>
              <a:buFont typeface="Arial" panose="020B0604020202020204"/>
              <a:buNone/>
              <a:defRPr sz="18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320"/>
              </a:spcBef>
              <a:spcAft>
                <a:spcPts val="0"/>
              </a:spcAft>
              <a:buClr>
                <a:srgbClr val="888888"/>
              </a:buClr>
              <a:buSzPts val="2400"/>
              <a:buFont typeface="Arial" panose="020B0604020202020204"/>
              <a:buNone/>
              <a:defRPr sz="16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280"/>
              </a:spcBef>
              <a:spcAft>
                <a:spcPts val="0"/>
              </a:spcAft>
              <a:buClr>
                <a:srgbClr val="888888"/>
              </a:buClr>
              <a:buSzPts val="20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29" name="Google Shape;29;p4"/>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30" name="Google Shape;30;p4"/>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31" name="Google Shape;31;p4"/>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matchingName="兩項物件">
  <p:cSld name="TWO_OBJECTS">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457200" y="201219"/>
            <a:ext cx="8229600" cy="8382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34" name="Google Shape;34;p5"/>
          <p:cNvSpPr txBox="1">
            <a:spLocks noGrp="1"/>
          </p:cNvSpPr>
          <p:nvPr>
            <p:ph type="body" idx="1"/>
          </p:nvPr>
        </p:nvSpPr>
        <p:spPr>
          <a:xfrm>
            <a:off x="457200" y="1600200"/>
            <a:ext cx="4038600" cy="4525963"/>
          </a:xfrm>
          <a:prstGeom prst="rect">
            <a:avLst/>
          </a:prstGeom>
          <a:noFill/>
          <a:ln>
            <a:noFill/>
          </a:ln>
        </p:spPr>
        <p:txBody>
          <a:bodyPr spcFirstLastPara="1" wrap="square" lIns="91425" tIns="91425" rIns="91425" bIns="91425" anchor="t" anchorCtr="0"/>
          <a:lstStyle>
            <a:lvl1pPr marL="457200" marR="0" lvl="0" indent="-335280" algn="l" rtl="0">
              <a:spcBef>
                <a:spcPts val="560"/>
              </a:spcBef>
              <a:spcAft>
                <a:spcPts val="0"/>
              </a:spcAft>
              <a:buClr>
                <a:srgbClr val="3F3F3F"/>
              </a:buClr>
              <a:buSzPts val="1680"/>
              <a:buFont typeface="Noto Sans Symbols"/>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50520" algn="l" rtl="0">
              <a:spcBef>
                <a:spcPts val="480"/>
              </a:spcBef>
              <a:spcAft>
                <a:spcPts val="0"/>
              </a:spcAft>
              <a:buClr>
                <a:srgbClr val="3F3F3F"/>
              </a:buClr>
              <a:buSzPts val="192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35" name="Google Shape;35;p5"/>
          <p:cNvSpPr txBox="1">
            <a:spLocks noGrp="1"/>
          </p:cNvSpPr>
          <p:nvPr>
            <p:ph type="body" idx="2"/>
          </p:nvPr>
        </p:nvSpPr>
        <p:spPr>
          <a:xfrm>
            <a:off x="4648200" y="1600200"/>
            <a:ext cx="4038600" cy="4525963"/>
          </a:xfrm>
          <a:prstGeom prst="rect">
            <a:avLst/>
          </a:prstGeom>
          <a:noFill/>
          <a:ln>
            <a:noFill/>
          </a:ln>
        </p:spPr>
        <p:txBody>
          <a:bodyPr spcFirstLastPara="1" wrap="square" lIns="91425" tIns="91425" rIns="91425" bIns="91425" anchor="t" anchorCtr="0"/>
          <a:lstStyle>
            <a:lvl1pPr marL="457200" marR="0" lvl="0" indent="-335280" algn="l" rtl="0">
              <a:spcBef>
                <a:spcPts val="560"/>
              </a:spcBef>
              <a:spcAft>
                <a:spcPts val="0"/>
              </a:spcAft>
              <a:buClr>
                <a:srgbClr val="3F3F3F"/>
              </a:buClr>
              <a:buSzPts val="1680"/>
              <a:buFont typeface="Noto Sans Symbols"/>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50520" algn="l" rtl="0">
              <a:spcBef>
                <a:spcPts val="480"/>
              </a:spcBef>
              <a:spcAft>
                <a:spcPts val="0"/>
              </a:spcAft>
              <a:buClr>
                <a:srgbClr val="3F3F3F"/>
              </a:buClr>
              <a:buSzPts val="192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36" name="Google Shape;36;p5"/>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37" name="Google Shape;37;p5"/>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38" name="Google Shape;38;p5"/>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matchingName="比對">
  <p:cSld name="TWO_OBJECTS_WITH_TEXT">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457200" y="201219"/>
            <a:ext cx="8229600" cy="8382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41" name="Google Shape;41;p6"/>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rgbClr val="3F3F3F"/>
              </a:buClr>
              <a:buSzPts val="1920"/>
              <a:buFont typeface="Noto Sans Symbols"/>
              <a:buNone/>
              <a:defRPr sz="24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400"/>
              </a:spcBef>
              <a:spcAft>
                <a:spcPts val="0"/>
              </a:spcAft>
              <a:buClr>
                <a:srgbClr val="3F3F3F"/>
              </a:buClr>
              <a:buSzPts val="2240"/>
              <a:buFont typeface="Arial" panose="020B0604020202020204"/>
              <a:buNone/>
              <a:defRPr sz="20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360"/>
              </a:spcBef>
              <a:spcAft>
                <a:spcPts val="0"/>
              </a:spcAft>
              <a:buClr>
                <a:srgbClr val="3F3F3F"/>
              </a:buClr>
              <a:buSzPts val="2400"/>
              <a:buFont typeface="Arial" panose="020B0604020202020204"/>
              <a:buNone/>
              <a:defRPr sz="18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320"/>
              </a:spcBef>
              <a:spcAft>
                <a:spcPts val="0"/>
              </a:spcAft>
              <a:buClr>
                <a:srgbClr val="3F3F3F"/>
              </a:buClr>
              <a:buSzPts val="2000"/>
              <a:buFont typeface="Arial" panose="020B0604020202020204"/>
              <a:buNone/>
              <a:defRPr sz="16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320"/>
              </a:spcBef>
              <a:spcAft>
                <a:spcPts val="0"/>
              </a:spcAft>
              <a:buClr>
                <a:srgbClr val="3F3F3F"/>
              </a:buClr>
              <a:buSzPts val="2000"/>
              <a:buFont typeface="Arial" panose="020B0604020202020204"/>
              <a:buNone/>
              <a:defRPr sz="16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42" name="Google Shape;42;p6"/>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20040" algn="l" rtl="0">
              <a:spcBef>
                <a:spcPts val="480"/>
              </a:spcBef>
              <a:spcAft>
                <a:spcPts val="0"/>
              </a:spcAft>
              <a:buClr>
                <a:srgbClr val="3F3F3F"/>
              </a:buClr>
              <a:buSzPts val="1440"/>
              <a:buFont typeface="Noto Sans Symbols"/>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30200" algn="l" rtl="0">
              <a:spcBef>
                <a:spcPts val="400"/>
              </a:spcBef>
              <a:spcAft>
                <a:spcPts val="0"/>
              </a:spcAft>
              <a:buClr>
                <a:srgbClr val="3F3F3F"/>
              </a:buClr>
              <a:buSzPts val="16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30200" algn="l" rtl="0">
              <a:spcBef>
                <a:spcPts val="320"/>
              </a:spcBef>
              <a:spcAft>
                <a:spcPts val="0"/>
              </a:spcAft>
              <a:buClr>
                <a:srgbClr val="3F3F3F"/>
              </a:buClr>
              <a:buSzPts val="1600"/>
              <a:buFont typeface="Arial" panose="020B0604020202020204"/>
              <a:buChar char="–"/>
              <a:defRPr sz="16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30200" algn="l" rtl="0">
              <a:spcBef>
                <a:spcPts val="320"/>
              </a:spcBef>
              <a:spcAft>
                <a:spcPts val="0"/>
              </a:spcAft>
              <a:buClr>
                <a:srgbClr val="3F3F3F"/>
              </a:buClr>
              <a:buSzPts val="1600"/>
              <a:buFont typeface="Arial" panose="020B0604020202020204"/>
              <a:buChar char="»"/>
              <a:defRPr sz="16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43" name="Google Shape;43;p6"/>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rgbClr val="3F3F3F"/>
              </a:buClr>
              <a:buSzPts val="1920"/>
              <a:buFont typeface="Noto Sans Symbols"/>
              <a:buNone/>
              <a:defRPr sz="24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400"/>
              </a:spcBef>
              <a:spcAft>
                <a:spcPts val="0"/>
              </a:spcAft>
              <a:buClr>
                <a:srgbClr val="3F3F3F"/>
              </a:buClr>
              <a:buSzPts val="2240"/>
              <a:buFont typeface="Arial" panose="020B0604020202020204"/>
              <a:buNone/>
              <a:defRPr sz="20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360"/>
              </a:spcBef>
              <a:spcAft>
                <a:spcPts val="0"/>
              </a:spcAft>
              <a:buClr>
                <a:srgbClr val="3F3F3F"/>
              </a:buClr>
              <a:buSzPts val="2400"/>
              <a:buFont typeface="Arial" panose="020B0604020202020204"/>
              <a:buNone/>
              <a:defRPr sz="18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320"/>
              </a:spcBef>
              <a:spcAft>
                <a:spcPts val="0"/>
              </a:spcAft>
              <a:buClr>
                <a:srgbClr val="3F3F3F"/>
              </a:buClr>
              <a:buSzPts val="2000"/>
              <a:buFont typeface="Arial" panose="020B0604020202020204"/>
              <a:buNone/>
              <a:defRPr sz="16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320"/>
              </a:spcBef>
              <a:spcAft>
                <a:spcPts val="0"/>
              </a:spcAft>
              <a:buClr>
                <a:srgbClr val="3F3F3F"/>
              </a:buClr>
              <a:buSzPts val="2000"/>
              <a:buFont typeface="Arial" panose="020B0604020202020204"/>
              <a:buNone/>
              <a:defRPr sz="1600" b="1"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320"/>
              </a:spcBef>
              <a:spcAft>
                <a:spcPts val="0"/>
              </a:spcAft>
              <a:buClr>
                <a:schemeClr val="dk1"/>
              </a:buClr>
              <a:buSzPts val="20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44" name="Google Shape;44;p6"/>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20040" algn="l" rtl="0">
              <a:spcBef>
                <a:spcPts val="480"/>
              </a:spcBef>
              <a:spcAft>
                <a:spcPts val="0"/>
              </a:spcAft>
              <a:buClr>
                <a:srgbClr val="3F3F3F"/>
              </a:buClr>
              <a:buSzPts val="1440"/>
              <a:buFont typeface="Noto Sans Symbols"/>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30200" algn="l" rtl="0">
              <a:spcBef>
                <a:spcPts val="400"/>
              </a:spcBef>
              <a:spcAft>
                <a:spcPts val="0"/>
              </a:spcAft>
              <a:buClr>
                <a:srgbClr val="3F3F3F"/>
              </a:buClr>
              <a:buSzPts val="16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42900" algn="l" rtl="0">
              <a:spcBef>
                <a:spcPts val="360"/>
              </a:spcBef>
              <a:spcAft>
                <a:spcPts val="0"/>
              </a:spcAft>
              <a:buClr>
                <a:srgbClr val="3F3F3F"/>
              </a:buClr>
              <a:buSzPts val="1800"/>
              <a:buFont typeface="Arial" panose="020B0604020202020204"/>
              <a:buChar char="•"/>
              <a:defRPr sz="1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30200" algn="l" rtl="0">
              <a:spcBef>
                <a:spcPts val="320"/>
              </a:spcBef>
              <a:spcAft>
                <a:spcPts val="0"/>
              </a:spcAft>
              <a:buClr>
                <a:srgbClr val="3F3F3F"/>
              </a:buClr>
              <a:buSzPts val="1600"/>
              <a:buFont typeface="Arial" panose="020B0604020202020204"/>
              <a:buChar char="–"/>
              <a:defRPr sz="16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30200" algn="l" rtl="0">
              <a:spcBef>
                <a:spcPts val="320"/>
              </a:spcBef>
              <a:spcAft>
                <a:spcPts val="0"/>
              </a:spcAft>
              <a:buClr>
                <a:srgbClr val="3F3F3F"/>
              </a:buClr>
              <a:buSzPts val="1600"/>
              <a:buFont typeface="Arial" panose="020B0604020202020204"/>
              <a:buChar char="»"/>
              <a:defRPr sz="16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30200" algn="l" rtl="0">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45" name="Google Shape;45;p6"/>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46" name="Google Shape;46;p6"/>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47" name="Google Shape;47;p6"/>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只有標題">
  <p:cSld name="TITLE_ONLY">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457200" y="201219"/>
            <a:ext cx="8229600" cy="8382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50" name="Google Shape;50;p7"/>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51" name="Google Shape;51;p7"/>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52" name="Google Shape;52;p7"/>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matchingName="空白">
  <p:cSld name="Blank">
    <p:spTree>
      <p:nvGrpSpPr>
        <p:cNvPr id="1" name="Shape 53"/>
        <p:cNvGrpSpPr/>
        <p:nvPr/>
      </p:nvGrpSpPr>
      <p:grpSpPr>
        <a:xfrm>
          <a:off x="0" y="0"/>
          <a:ext cx="0" cy="0"/>
          <a:chOff x="0" y="0"/>
          <a:chExt cx="0" cy="0"/>
        </a:xfrm>
      </p:grpSpPr>
      <p:sp>
        <p:nvSpPr>
          <p:cNvPr id="54" name="Google Shape;54;p8"/>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55" name="Google Shape;55;p8"/>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56" name="Google Shape;56;p8"/>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matchingName="含標題的內容">
  <p:cSld name="OBJECT_WITH_CAPTION_TEXT">
    <p:spTree>
      <p:nvGrpSpPr>
        <p:cNvPr id="1" name="Shape 57"/>
        <p:cNvGrpSpPr/>
        <p:nvPr/>
      </p:nvGrpSpPr>
      <p:grpSpPr>
        <a:xfrm>
          <a:off x="0" y="0"/>
          <a:ext cx="0" cy="0"/>
          <a:chOff x="0" y="0"/>
          <a:chExt cx="0" cy="0"/>
        </a:xfrm>
      </p:grpSpPr>
      <p:sp>
        <p:nvSpPr>
          <p:cNvPr id="58" name="Google Shape;58;p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C00000"/>
              </a:buClr>
              <a:buSzPts val="1400"/>
              <a:buFont typeface="Calibri" panose="020F0502020204030204"/>
              <a:buNone/>
              <a:defRPr sz="2000" b="1"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59" name="Google Shape;59;p9"/>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350520" algn="l" rtl="0">
              <a:spcBef>
                <a:spcPts val="640"/>
              </a:spcBef>
              <a:spcAft>
                <a:spcPts val="0"/>
              </a:spcAft>
              <a:buClr>
                <a:srgbClr val="3F3F3F"/>
              </a:buClr>
              <a:buSzPts val="1920"/>
              <a:buFont typeface="Noto Sans Symbols"/>
              <a:buChar char="■"/>
              <a:defRPr sz="3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70840" algn="l" rtl="0">
              <a:spcBef>
                <a:spcPts val="560"/>
              </a:spcBef>
              <a:spcAft>
                <a:spcPts val="0"/>
              </a:spcAft>
              <a:buClr>
                <a:srgbClr val="3F3F3F"/>
              </a:buClr>
              <a:buSzPts val="2240"/>
              <a:buFont typeface="Arial" panose="020B0604020202020204"/>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81000" algn="l" rtl="0">
              <a:spcBef>
                <a:spcPts val="480"/>
              </a:spcBef>
              <a:spcAft>
                <a:spcPts val="0"/>
              </a:spcAft>
              <a:buClr>
                <a:srgbClr val="3F3F3F"/>
              </a:buClr>
              <a:buSzPts val="240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60" name="Google Shape;60;p9"/>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rgbClr val="3F3F3F"/>
              </a:buClr>
              <a:buSzPts val="1920"/>
              <a:buFont typeface="Noto Sans Symbols"/>
              <a:buNone/>
              <a:defRPr sz="1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240"/>
              </a:spcBef>
              <a:spcAft>
                <a:spcPts val="0"/>
              </a:spcAft>
              <a:buClr>
                <a:srgbClr val="3F3F3F"/>
              </a:buClr>
              <a:buSzPts val="2240"/>
              <a:buFont typeface="Arial" panose="020B0604020202020204"/>
              <a:buNone/>
              <a:defRPr sz="1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200"/>
              </a:spcBef>
              <a:spcAft>
                <a:spcPts val="0"/>
              </a:spcAft>
              <a:buClr>
                <a:srgbClr val="3F3F3F"/>
              </a:buClr>
              <a:buSzPts val="2400"/>
              <a:buFont typeface="Arial" panose="020B0604020202020204"/>
              <a:buNone/>
              <a:defRPr sz="1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180"/>
              </a:spcBef>
              <a:spcAft>
                <a:spcPts val="0"/>
              </a:spcAft>
              <a:buClr>
                <a:srgbClr val="3F3F3F"/>
              </a:buClr>
              <a:buSzPts val="2000"/>
              <a:buFont typeface="Arial" panose="020B0604020202020204"/>
              <a:buNone/>
              <a:defRPr sz="9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180"/>
              </a:spcBef>
              <a:spcAft>
                <a:spcPts val="0"/>
              </a:spcAft>
              <a:buClr>
                <a:srgbClr val="3F3F3F"/>
              </a:buClr>
              <a:buSzPts val="2000"/>
              <a:buFont typeface="Arial" panose="020B0604020202020204"/>
              <a:buNone/>
              <a:defRPr sz="9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61" name="Google Shape;61;p9"/>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62" name="Google Shape;62;p9"/>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63" name="Google Shape;63;p9"/>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matchingName="含標題的圖片">
  <p:cSld name="PICTURE_WITH_CAPTION_TEXT">
    <p:spTree>
      <p:nvGrpSpPr>
        <p:cNvPr id="1" name="Shape 64"/>
        <p:cNvGrpSpPr/>
        <p:nvPr/>
      </p:nvGrpSpPr>
      <p:grpSpPr>
        <a:xfrm>
          <a:off x="0" y="0"/>
          <a:ext cx="0" cy="0"/>
          <a:chOff x="0" y="0"/>
          <a:chExt cx="0" cy="0"/>
        </a:xfrm>
      </p:grpSpPr>
      <p:sp>
        <p:nvSpPr>
          <p:cNvPr id="65" name="Google Shape;65;p10"/>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C00000"/>
              </a:buClr>
              <a:buSzPts val="1400"/>
              <a:buFont typeface="Calibri" panose="020F0502020204030204"/>
              <a:buNone/>
              <a:defRPr sz="2000" b="1"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66" name="Google Shape;66;p10"/>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L="0" marR="0" lvl="0" indent="0" algn="l" rtl="0">
              <a:spcBef>
                <a:spcPts val="640"/>
              </a:spcBef>
              <a:spcAft>
                <a:spcPts val="0"/>
              </a:spcAft>
              <a:buClr>
                <a:srgbClr val="3F3F3F"/>
              </a:buClr>
              <a:buSzPts val="1400"/>
              <a:buFont typeface="Noto Sans Symbols"/>
              <a:buNone/>
              <a:defRPr sz="3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560"/>
              </a:spcBef>
              <a:spcAft>
                <a:spcPts val="0"/>
              </a:spcAft>
              <a:buClr>
                <a:srgbClr val="3F3F3F"/>
              </a:buClr>
              <a:buSzPts val="1400"/>
              <a:buFont typeface="Arial" panose="020B0604020202020204"/>
              <a:buNone/>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480"/>
              </a:spcBef>
              <a:spcAft>
                <a:spcPts val="0"/>
              </a:spcAft>
              <a:buClr>
                <a:srgbClr val="3F3F3F"/>
              </a:buClr>
              <a:buSzPts val="1400"/>
              <a:buFont typeface="Arial" panose="020B0604020202020204"/>
              <a:buNone/>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400"/>
              </a:spcBef>
              <a:spcAft>
                <a:spcPts val="0"/>
              </a:spcAft>
              <a:buClr>
                <a:srgbClr val="3F3F3F"/>
              </a:buClr>
              <a:buSzPts val="1400"/>
              <a:buFont typeface="Arial" panose="020B0604020202020204"/>
              <a:buNone/>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400"/>
              </a:spcBef>
              <a:spcAft>
                <a:spcPts val="0"/>
              </a:spcAft>
              <a:buClr>
                <a:srgbClr val="3F3F3F"/>
              </a:buClr>
              <a:buSzPts val="1400"/>
              <a:buFont typeface="Arial" panose="020B0604020202020204"/>
              <a:buNone/>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400"/>
              </a:spcBef>
              <a:spcAft>
                <a:spcPts val="0"/>
              </a:spcAft>
              <a:buClr>
                <a:schemeClr val="dk1"/>
              </a:buClr>
              <a:buSzPts val="14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400"/>
              </a:spcBef>
              <a:spcAft>
                <a:spcPts val="0"/>
              </a:spcAft>
              <a:buClr>
                <a:schemeClr val="dk1"/>
              </a:buClr>
              <a:buSzPts val="14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400"/>
              </a:spcBef>
              <a:spcAft>
                <a:spcPts val="0"/>
              </a:spcAft>
              <a:buClr>
                <a:schemeClr val="dk1"/>
              </a:buClr>
              <a:buSzPts val="14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400"/>
              </a:spcBef>
              <a:spcAft>
                <a:spcPts val="0"/>
              </a:spcAft>
              <a:buClr>
                <a:schemeClr val="dk1"/>
              </a:buClr>
              <a:buSzPts val="14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r>
              <a:rPr lang="en-US"/>
              <a:t>Click icon to add picture</a:t>
            </a:r>
            <a:endParaRPr lang="en-US"/>
          </a:p>
        </p:txBody>
      </p:sp>
      <p:sp>
        <p:nvSpPr>
          <p:cNvPr id="67" name="Google Shape;67;p10"/>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rgbClr val="3F3F3F"/>
              </a:buClr>
              <a:buSzPts val="1920"/>
              <a:buFont typeface="Noto Sans Symbols"/>
              <a:buNone/>
              <a:defRPr sz="1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228600" algn="l" rtl="0">
              <a:spcBef>
                <a:spcPts val="240"/>
              </a:spcBef>
              <a:spcAft>
                <a:spcPts val="0"/>
              </a:spcAft>
              <a:buClr>
                <a:srgbClr val="3F3F3F"/>
              </a:buClr>
              <a:buSzPts val="2240"/>
              <a:buFont typeface="Arial" panose="020B0604020202020204"/>
              <a:buNone/>
              <a:defRPr sz="1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228600" algn="l" rtl="0">
              <a:spcBef>
                <a:spcPts val="200"/>
              </a:spcBef>
              <a:spcAft>
                <a:spcPts val="0"/>
              </a:spcAft>
              <a:buClr>
                <a:srgbClr val="3F3F3F"/>
              </a:buClr>
              <a:buSzPts val="2400"/>
              <a:buFont typeface="Arial" panose="020B0604020202020204"/>
              <a:buNone/>
              <a:defRPr sz="1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228600" algn="l" rtl="0">
              <a:spcBef>
                <a:spcPts val="180"/>
              </a:spcBef>
              <a:spcAft>
                <a:spcPts val="0"/>
              </a:spcAft>
              <a:buClr>
                <a:srgbClr val="3F3F3F"/>
              </a:buClr>
              <a:buSzPts val="2000"/>
              <a:buFont typeface="Arial" panose="020B0604020202020204"/>
              <a:buNone/>
              <a:defRPr sz="9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228600" algn="l" rtl="0">
              <a:spcBef>
                <a:spcPts val="180"/>
              </a:spcBef>
              <a:spcAft>
                <a:spcPts val="0"/>
              </a:spcAft>
              <a:buClr>
                <a:srgbClr val="3F3F3F"/>
              </a:buClr>
              <a:buSzPts val="2000"/>
              <a:buFont typeface="Arial" panose="020B0604020202020204"/>
              <a:buNone/>
              <a:defRPr sz="9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228600" algn="l" rtl="0">
              <a:spcBef>
                <a:spcPts val="180"/>
              </a:spcBef>
              <a:spcAft>
                <a:spcPts val="0"/>
              </a:spcAft>
              <a:buClr>
                <a:schemeClr val="dk1"/>
              </a:buClr>
              <a:buSzPts val="20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68" name="Google Shape;68;p10"/>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69" name="Google Shape;69;p10"/>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70" name="Google Shape;70;p10"/>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matchingName="標題及直排文字">
  <p:cSld name="VERTICAL_TEXT">
    <p:spTree>
      <p:nvGrpSpPr>
        <p:cNvPr id="1" name="Shape 71"/>
        <p:cNvGrpSpPr/>
        <p:nvPr/>
      </p:nvGrpSpPr>
      <p:grpSpPr>
        <a:xfrm>
          <a:off x="0" y="0"/>
          <a:ext cx="0" cy="0"/>
          <a:chOff x="0" y="0"/>
          <a:chExt cx="0" cy="0"/>
        </a:xfrm>
      </p:grpSpPr>
      <p:sp>
        <p:nvSpPr>
          <p:cNvPr id="72" name="Google Shape;72;p11"/>
          <p:cNvSpPr txBox="1">
            <a:spLocks noGrp="1"/>
          </p:cNvSpPr>
          <p:nvPr>
            <p:ph type="title"/>
          </p:nvPr>
        </p:nvSpPr>
        <p:spPr>
          <a:xfrm>
            <a:off x="457200" y="201219"/>
            <a:ext cx="8229600" cy="8382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r>
              <a:rPr lang="en-US"/>
              <a:t>Click to edit Master title style</a:t>
            </a:r>
            <a:endParaRPr lang="en-US"/>
          </a:p>
        </p:txBody>
      </p:sp>
      <p:sp>
        <p:nvSpPr>
          <p:cNvPr id="73" name="Google Shape;73;p11"/>
          <p:cNvSpPr txBox="1">
            <a:spLocks noGrp="1"/>
          </p:cNvSpPr>
          <p:nvPr>
            <p:ph type="body" idx="1"/>
          </p:nvPr>
        </p:nvSpPr>
        <p:spPr>
          <a:xfrm rot="5400000">
            <a:off x="2309018" y="-736200"/>
            <a:ext cx="4525963" cy="8229600"/>
          </a:xfrm>
          <a:prstGeom prst="rect">
            <a:avLst/>
          </a:prstGeom>
          <a:noFill/>
          <a:ln>
            <a:noFill/>
          </a:ln>
        </p:spPr>
        <p:txBody>
          <a:bodyPr spcFirstLastPara="1" wrap="square" lIns="91425" tIns="91425" rIns="91425" bIns="91425" anchor="t" anchorCtr="0"/>
          <a:lstStyle>
            <a:lvl1pPr marL="457200" marR="0" lvl="0" indent="-350520" algn="l" rtl="0">
              <a:spcBef>
                <a:spcPts val="640"/>
              </a:spcBef>
              <a:spcAft>
                <a:spcPts val="0"/>
              </a:spcAft>
              <a:buClr>
                <a:srgbClr val="3F3F3F"/>
              </a:buClr>
              <a:buSzPts val="1920"/>
              <a:buFont typeface="Noto Sans Symbols"/>
              <a:buChar char="■"/>
              <a:defRPr sz="3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70840" algn="l" rtl="0">
              <a:spcBef>
                <a:spcPts val="560"/>
              </a:spcBef>
              <a:spcAft>
                <a:spcPts val="0"/>
              </a:spcAft>
              <a:buClr>
                <a:srgbClr val="3F3F3F"/>
              </a:buClr>
              <a:buSzPts val="2240"/>
              <a:buFont typeface="Arial" panose="020B0604020202020204"/>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81000" algn="l" rtl="0">
              <a:spcBef>
                <a:spcPts val="480"/>
              </a:spcBef>
              <a:spcAft>
                <a:spcPts val="0"/>
              </a:spcAft>
              <a:buClr>
                <a:srgbClr val="3F3F3F"/>
              </a:buClr>
              <a:buSzPts val="240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lvl="0"/>
            <a:r>
              <a:rPr lang="en-US"/>
              <a:t>Edit Master text styles</a:t>
            </a:r>
            <a:endParaRPr lang="en-US"/>
          </a:p>
        </p:txBody>
      </p:sp>
      <p:sp>
        <p:nvSpPr>
          <p:cNvPr id="74" name="Google Shape;74;p11"/>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75" name="Google Shape;75;p11"/>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76" name="Google Shape;76;p11"/>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2.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p:nvPr/>
        </p:nvSpPr>
        <p:spPr>
          <a:xfrm>
            <a:off x="0" y="0"/>
            <a:ext cx="9144000" cy="6858000"/>
          </a:xfrm>
          <a:prstGeom prst="rect">
            <a:avLst/>
          </a:prstGeom>
          <a:gradFill>
            <a:gsLst>
              <a:gs pos="0">
                <a:srgbClr val="F7F7F7"/>
              </a:gs>
              <a:gs pos="8000">
                <a:srgbClr val="F7F7F7"/>
              </a:gs>
              <a:gs pos="100000">
                <a:schemeClr val="lt1"/>
              </a:gs>
            </a:gsLst>
            <a:lin ang="16200000"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u="none">
              <a:solidFill>
                <a:srgbClr val="595959"/>
              </a:solidFill>
              <a:latin typeface="Calibri" panose="020F0502020204030204"/>
              <a:ea typeface="Calibri" panose="020F0502020204030204"/>
              <a:cs typeface="Calibri" panose="020F0502020204030204"/>
              <a:sym typeface="Calibri" panose="020F0502020204030204"/>
            </a:endParaRPr>
          </a:p>
        </p:txBody>
      </p:sp>
      <p:sp>
        <p:nvSpPr>
          <p:cNvPr id="7" name="Google Shape;7;p1"/>
          <p:cNvSpPr txBox="1">
            <a:spLocks noGrp="1"/>
          </p:cNvSpPr>
          <p:nvPr>
            <p:ph type="title"/>
          </p:nvPr>
        </p:nvSpPr>
        <p:spPr>
          <a:xfrm>
            <a:off x="457200" y="201219"/>
            <a:ext cx="8229600" cy="8382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p:txBody>
      </p:sp>
      <p:sp>
        <p:nvSpPr>
          <p:cNvPr id="8" name="Google Shape;8;p1"/>
          <p:cNvSpPr txBox="1">
            <a:spLocks noGrp="1"/>
          </p:cNvSpPr>
          <p:nvPr>
            <p:ph type="body" idx="1"/>
          </p:nvPr>
        </p:nvSpPr>
        <p:spPr>
          <a:xfrm>
            <a:off x="457200" y="1115619"/>
            <a:ext cx="8229600" cy="4525963"/>
          </a:xfrm>
          <a:prstGeom prst="rect">
            <a:avLst/>
          </a:prstGeom>
          <a:noFill/>
          <a:ln>
            <a:noFill/>
          </a:ln>
        </p:spPr>
        <p:txBody>
          <a:bodyPr spcFirstLastPara="1" wrap="square" lIns="91425" tIns="91425" rIns="91425" bIns="91425" anchor="t" anchorCtr="0"/>
          <a:lstStyle>
            <a:lvl1pPr marL="457200" marR="0" lvl="0" indent="-350520" algn="l" rtl="0">
              <a:spcBef>
                <a:spcPts val="640"/>
              </a:spcBef>
              <a:spcAft>
                <a:spcPts val="0"/>
              </a:spcAft>
              <a:buClr>
                <a:srgbClr val="3F3F3F"/>
              </a:buClr>
              <a:buSzPts val="1920"/>
              <a:buFont typeface="Noto Sans Symbols"/>
              <a:buChar char="■"/>
              <a:defRPr sz="32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1pPr>
            <a:lvl2pPr marL="914400" marR="0" lvl="1" indent="-370840" algn="l" rtl="0">
              <a:spcBef>
                <a:spcPts val="560"/>
              </a:spcBef>
              <a:spcAft>
                <a:spcPts val="0"/>
              </a:spcAft>
              <a:buClr>
                <a:srgbClr val="3F3F3F"/>
              </a:buClr>
              <a:buSzPts val="2240"/>
              <a:buFont typeface="Arial" panose="020B0604020202020204"/>
              <a:buChar char="–"/>
              <a:defRPr sz="28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2pPr>
            <a:lvl3pPr marL="1371600" marR="0" lvl="2" indent="-381000" algn="l" rtl="0">
              <a:spcBef>
                <a:spcPts val="480"/>
              </a:spcBef>
              <a:spcAft>
                <a:spcPts val="0"/>
              </a:spcAft>
              <a:buClr>
                <a:srgbClr val="3F3F3F"/>
              </a:buClr>
              <a:buSzPts val="2400"/>
              <a:buFont typeface="Arial" panose="020B0604020202020204"/>
              <a:buChar char="•"/>
              <a:defRPr sz="24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3pPr>
            <a:lvl4pPr marL="1828800" marR="0" lvl="3"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4pPr>
            <a:lvl5pPr marL="2286000" marR="0" lvl="4" indent="-355600" algn="l" rtl="0">
              <a:spcBef>
                <a:spcPts val="400"/>
              </a:spcBef>
              <a:spcAft>
                <a:spcPts val="0"/>
              </a:spcAft>
              <a:buClr>
                <a:srgbClr val="3F3F3F"/>
              </a:buClr>
              <a:buSzPts val="2000"/>
              <a:buFont typeface="Arial" panose="020B0604020202020204"/>
              <a:buChar char="»"/>
              <a:defRPr sz="2000" b="0" i="0" u="none" strike="noStrike" cap="none">
                <a:solidFill>
                  <a:srgbClr val="3F3F3F"/>
                </a:solidFill>
                <a:latin typeface="Calibri" panose="020F0502020204030204"/>
                <a:ea typeface="Calibri" panose="020F0502020204030204"/>
                <a:cs typeface="Calibri" panose="020F0502020204030204"/>
                <a:sym typeface="Calibri" panose="020F0502020204030204"/>
              </a:defRPr>
            </a:lvl5pPr>
            <a:lvl6pPr marL="2743200" marR="0" lvl="5"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55600" algn="l" rtl="0">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9" name="Google Shape;9;p1"/>
          <p:cNvSpPr txBox="1">
            <a:spLocks noGrp="1"/>
          </p:cNvSpPr>
          <p:nvPr>
            <p:ph type="dt" idx="10"/>
          </p:nvPr>
        </p:nvSpPr>
        <p:spPr>
          <a:xfrm>
            <a:off x="457200" y="5772761"/>
            <a:ext cx="213360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0" name="Google Shape;10;p1"/>
          <p:cNvSpPr txBox="1">
            <a:spLocks noGrp="1"/>
          </p:cNvSpPr>
          <p:nvPr>
            <p:ph type="ftr" idx="11"/>
          </p:nvPr>
        </p:nvSpPr>
        <p:spPr>
          <a:xfrm>
            <a:off x="3124200" y="5772761"/>
            <a:ext cx="2895600"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a:solidFill>
                  <a:srgbClr val="888888"/>
                </a:solidFill>
                <a:latin typeface="Calibri" panose="020F0502020204030204"/>
                <a:ea typeface="Calibri" panose="020F0502020204030204"/>
                <a:cs typeface="Calibri" panose="020F0502020204030204"/>
                <a:sym typeface="Calibri" panose="020F0502020204030204"/>
              </a:defRPr>
            </a:lvl1pPr>
            <a:lvl2pPr marL="457200" marR="0" lvl="1"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914400" marR="0" lvl="2"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371600" marR="0" lvl="3"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1828800" marR="0" lvl="4"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286000" marR="0" lvl="5"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2743200" marR="0" lvl="6"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200400" marR="0" lvl="7"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3657600" marR="0" lvl="8" indent="0" algn="l" rtl="0">
              <a:spcBef>
                <a:spcPts val="0"/>
              </a:spcBef>
              <a:spcAft>
                <a:spcPts val="0"/>
              </a:spcAft>
              <a:buSzPts val="1400"/>
              <a:buNone/>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p:txBody>
      </p:sp>
      <p:sp>
        <p:nvSpPr>
          <p:cNvPr id="11" name="Google Shape;11;p1"/>
          <p:cNvSpPr txBox="1">
            <a:spLocks noGrp="1"/>
          </p:cNvSpPr>
          <p:nvPr>
            <p:ph type="sldNum" idx="12"/>
          </p:nvPr>
        </p:nvSpPr>
        <p:spPr>
          <a:xfrm>
            <a:off x="6553200" y="577276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1pPr>
            <a:lvl2pPr marL="0" marR="0" lvl="1"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2pPr>
            <a:lvl3pPr marL="0" marR="0" lvl="2"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3pPr>
            <a:lvl4pPr marL="0" marR="0" lvl="3"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4pPr>
            <a:lvl5pPr marL="0" marR="0" lvl="4"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5pPr>
            <a:lvl6pPr marL="0" marR="0" lvl="5"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6pPr>
            <a:lvl7pPr marL="0" marR="0" lvl="6"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7pPr>
            <a:lvl8pPr marL="0" marR="0" lvl="7"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8pPr>
            <a:lvl9pPr marL="0" marR="0" lvl="8" indent="0" algn="r" rtl="0">
              <a:spcBef>
                <a:spcPts val="0"/>
              </a:spcBef>
              <a:buNone/>
              <a:defRPr sz="1200" b="0" u="none">
                <a:solidFill>
                  <a:srgbClr val="888888"/>
                </a:solidFill>
                <a:latin typeface="Calibri" panose="020F0502020204030204"/>
                <a:ea typeface="Calibri" panose="020F0502020204030204"/>
                <a:cs typeface="Calibri" panose="020F0502020204030204"/>
                <a:sym typeface="Calibri" panose="020F0502020204030204"/>
              </a:defRPr>
            </a:lvl9pPr>
          </a:lstStyle>
          <a:p>
            <a:pPr marL="0" lvl="0" indent="0" algn="r" rtl="0">
              <a:spcBef>
                <a:spcPts val="0"/>
              </a:spcBef>
              <a:spcAft>
                <a:spcPts val="0"/>
              </a:spcAft>
              <a:buNone/>
            </a:pPr>
            <a:fld id="{00000000-1234-1234-1234-123412341234}" type="slidenum">
              <a:rPr lang="en-US"/>
            </a:fld>
            <a:endParaRPr lang="en-US"/>
          </a:p>
        </p:txBody>
      </p:sp>
      <p:pic>
        <p:nvPicPr>
          <p:cNvPr id="12" name="Picture 11"/>
          <p:cNvPicPr>
            <a:picLocks noChangeAspect="1"/>
          </p:cNvPicPr>
          <p:nvPr/>
        </p:nvPicPr>
        <p:blipFill>
          <a:blip r:embed="rId11"/>
          <a:stretch>
            <a:fillRect/>
          </a:stretch>
        </p:blipFill>
        <p:spPr>
          <a:xfrm>
            <a:off x="0" y="5347411"/>
            <a:ext cx="9144000" cy="151058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eaLnBrk="1" hangingPunct="1">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hyperlink" Target="https://www.dh.gov.hk/english/statistics/statistics_hs/files/Health_Statistics_pamphlet_E.pdf" TargetMode="External"/><Relationship Id="rId2" Type="http://schemas.openxmlformats.org/officeDocument/2006/relationships/image" Target="../media/image3.png"/><Relationship Id="rId1" Type="http://schemas.openxmlformats.org/officeDocument/2006/relationships/chart" Target="../charts/chart1.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8510"/>
            <a:ext cx="7772400" cy="2010490"/>
          </a:xfrm>
        </p:spPr>
        <p:txBody>
          <a:bodyPr/>
          <a:lstStyle/>
          <a:p>
            <a:r>
              <a:rPr lang="en-US" altLang="zh-CN" dirty="0">
                <a:latin typeface="Times New Roman" panose="02020603050405020304" pitchFamily="18" charset="0"/>
                <a:cs typeface="Times New Roman" panose="02020603050405020304" pitchFamily="18" charset="0"/>
                <a:sym typeface="+mn-ea"/>
              </a:rPr>
              <a:t>Effects of Osteophytes on Vertebral Bone Mineral Density Measurement for Osteoporotic Diagnosis, Comparison between Phantom-less QCT and DEXA technique</a:t>
            </a:r>
            <a:endParaRPr lang="en-US" dirty="0"/>
          </a:p>
        </p:txBody>
      </p:sp>
      <p:sp>
        <p:nvSpPr>
          <p:cNvPr id="3" name="Subtitle 2"/>
          <p:cNvSpPr>
            <a:spLocks noGrp="1"/>
          </p:cNvSpPr>
          <p:nvPr>
            <p:ph type="subTitle" idx="1"/>
          </p:nvPr>
        </p:nvSpPr>
        <p:spPr>
          <a:xfrm>
            <a:off x="2153285" y="3860800"/>
            <a:ext cx="6104890" cy="2116455"/>
          </a:xfrm>
        </p:spPr>
        <p:txBody>
          <a:bodyPr/>
          <a:lstStyle/>
          <a:p>
            <a:pPr algn="r"/>
            <a:r>
              <a:rPr lang="en-US" sz="2000" i="1" dirty="0"/>
              <a:t>Speaker: YANG Kedi</a:t>
            </a:r>
            <a:endParaRPr lang="en-US" sz="2000" i="1" dirty="0"/>
          </a:p>
          <a:p>
            <a:pPr algn="r"/>
            <a:r>
              <a:rPr lang="en-US" sz="2000" dirty="0"/>
              <a:t>Supervisors: Dr W.P. Ip &amp;Pro. William Lu</a:t>
            </a:r>
            <a:endParaRPr lang="en-US" sz="2000" dirty="0"/>
          </a:p>
          <a:p>
            <a:pPr algn="r"/>
            <a:r>
              <a:rPr lang="en-US" sz="2000" dirty="0"/>
              <a:t>Contributions:</a:t>
            </a:r>
            <a:endParaRPr lang="en-US" sz="2000" dirty="0"/>
          </a:p>
          <a:p>
            <a:pPr algn="r"/>
            <a:r>
              <a:rPr lang="en-US" sz="2000" dirty="0"/>
              <a:t>Yuanzhi Weng, Huan Qi, Marvin Ma, Zhang Cheng</a:t>
            </a:r>
            <a:endParaRPr lang="en-US" sz="2000" dirty="0"/>
          </a:p>
          <a:p>
            <a:pPr algn="r"/>
            <a:r>
              <a:rPr lang="en-US" sz="2000" dirty="0"/>
              <a:t>Oct</a:t>
            </a:r>
            <a:r>
              <a:rPr lang="en-US" sz="2000" dirty="0"/>
              <a:t>.07, 2021</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81200" y="405979"/>
            <a:ext cx="6339234" cy="521970"/>
          </a:xfrm>
          <a:prstGeom prst="rect">
            <a:avLst/>
          </a:prstGeom>
          <a:noFill/>
        </p:spPr>
        <p:txBody>
          <a:bodyPr wrap="square" rtlCol="0">
            <a:spAutoFit/>
          </a:bodyPr>
          <a:lstStyle/>
          <a:p>
            <a:r>
              <a:rPr lang="en-US" sz="2800" b="1" u="sng" dirty="0"/>
              <a:t>Results</a:t>
            </a:r>
            <a:endParaRPr lang="en-US" sz="2800" b="1" u="sng" dirty="0"/>
          </a:p>
        </p:txBody>
      </p:sp>
      <p:graphicFrame>
        <p:nvGraphicFramePr>
          <p:cNvPr id="4" name="Table 47"/>
          <p:cNvGraphicFramePr>
            <a:graphicFrameLocks noGrp="1"/>
          </p:cNvGraphicFramePr>
          <p:nvPr/>
        </p:nvGraphicFramePr>
        <p:xfrm>
          <a:off x="490716" y="1051582"/>
          <a:ext cx="8108315" cy="2286000"/>
        </p:xfrm>
        <a:graphic>
          <a:graphicData uri="http://schemas.openxmlformats.org/drawingml/2006/table">
            <a:tbl>
              <a:tblPr firstRow="1" bandRow="1">
                <a:tableStyleId>{5C22544A-7EE6-4342-B048-85BDC9FD1C3A}</a:tableStyleId>
              </a:tblPr>
              <a:tblGrid>
                <a:gridCol w="8108315"/>
              </a:tblGrid>
              <a:tr h="533003">
                <a:tc>
                  <a:txBody>
                    <a:bodyPr/>
                    <a:p>
                      <a:r>
                        <a:rPr lang="en-US" dirty="0"/>
                        <a:t>Aim 1:</a:t>
                      </a:r>
                      <a:endParaRPr lang="en-US" dirty="0"/>
                    </a:p>
                    <a:p>
                      <a:r>
                        <a:rPr lang="en-US" dirty="0"/>
                        <a:t>To develop QCT technique for bone mineral density (BMD) evaluation</a:t>
                      </a:r>
                      <a:endParaRPr lang="en-US" dirty="0"/>
                    </a:p>
                    <a:p>
                      <a:r>
                        <a:rPr lang="en-US" dirty="0"/>
                        <a:t>(QCT Validation, Shenzhen People's Hospital)</a:t>
                      </a:r>
                      <a:endParaRPr lang="en-US" dirty="0"/>
                    </a:p>
                  </a:txBody>
                  <a:tcPr/>
                </a:tc>
              </a:tr>
            </a:tbl>
          </a:graphicData>
        </a:graphic>
      </p:graphicFrame>
      <p:pic>
        <p:nvPicPr>
          <p:cNvPr id="3" name="图片 2"/>
          <p:cNvPicPr>
            <a:picLocks noChangeAspect="1"/>
          </p:cNvPicPr>
          <p:nvPr/>
        </p:nvPicPr>
        <p:blipFill>
          <a:blip r:embed="rId1"/>
          <a:stretch>
            <a:fillRect/>
          </a:stretch>
        </p:blipFill>
        <p:spPr>
          <a:xfrm>
            <a:off x="490855" y="1783080"/>
            <a:ext cx="4422140" cy="3738245"/>
          </a:xfrm>
          <a:prstGeom prst="rect">
            <a:avLst/>
          </a:prstGeom>
        </p:spPr>
      </p:pic>
      <p:sp>
        <p:nvSpPr>
          <p:cNvPr id="14" name="Rectangle 13"/>
          <p:cNvSpPr/>
          <p:nvPr/>
        </p:nvSpPr>
        <p:spPr>
          <a:xfrm>
            <a:off x="6042660" y="1955800"/>
            <a:ext cx="1989455" cy="55816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Retrospetive CT </a:t>
            </a:r>
            <a:endParaRPr lang="en-US"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64 patients,192 vertebrae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Rectangle 164"/>
          <p:cNvSpPr/>
          <p:nvPr/>
        </p:nvSpPr>
        <p:spPr>
          <a:xfrm>
            <a:off x="4912995" y="2938780"/>
            <a:ext cx="1958975" cy="48641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Bone's QCT Algorithm</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Rectangle 164"/>
          <p:cNvSpPr/>
          <p:nvPr/>
        </p:nvSpPr>
        <p:spPr>
          <a:xfrm>
            <a:off x="7185025" y="2938780"/>
            <a:ext cx="1958975" cy="48641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Philips QCT Algorithm</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8" name="Rectangle 164"/>
          <p:cNvSpPr/>
          <p:nvPr/>
        </p:nvSpPr>
        <p:spPr>
          <a:xfrm>
            <a:off x="6042660" y="3895090"/>
            <a:ext cx="1958975" cy="78168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BMD results</a:t>
            </a:r>
            <a:endParaRPr lang="en-US"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comparison</a:t>
            </a:r>
            <a:endParaRPr lang="en-US"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BlandAltman Analysis</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10" name="肘形连接符 9"/>
          <p:cNvCxnSpPr>
            <a:stCxn id="14" idx="2"/>
            <a:endCxn id="5" idx="0"/>
          </p:cNvCxnSpPr>
          <p:nvPr/>
        </p:nvCxnSpPr>
        <p:spPr>
          <a:xfrm rot="5400000">
            <a:off x="6252845" y="2153285"/>
            <a:ext cx="424815" cy="1144905"/>
          </a:xfrm>
          <a:prstGeom prst="bentConnector3">
            <a:avLst>
              <a:gd name="adj1" fmla="val 50075"/>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14" idx="2"/>
            <a:endCxn id="7" idx="0"/>
          </p:cNvCxnSpPr>
          <p:nvPr/>
        </p:nvCxnSpPr>
        <p:spPr>
          <a:xfrm rot="5400000" flipV="1">
            <a:off x="7388860" y="2162175"/>
            <a:ext cx="424815" cy="1127125"/>
          </a:xfrm>
          <a:prstGeom prst="bentConnector3">
            <a:avLst>
              <a:gd name="adj1" fmla="val 50075"/>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肘形连接符 11"/>
          <p:cNvCxnSpPr>
            <a:stCxn id="5" idx="2"/>
            <a:endCxn id="8" idx="0"/>
          </p:cNvCxnSpPr>
          <p:nvPr/>
        </p:nvCxnSpPr>
        <p:spPr>
          <a:xfrm rot="5400000" flipV="1">
            <a:off x="6222365" y="3094990"/>
            <a:ext cx="469900" cy="1129665"/>
          </a:xfrm>
          <a:prstGeom prst="bentConnector3">
            <a:avLst>
              <a:gd name="adj1" fmla="val 4993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7" idx="2"/>
            <a:endCxn id="8" idx="0"/>
          </p:cNvCxnSpPr>
          <p:nvPr/>
        </p:nvCxnSpPr>
        <p:spPr>
          <a:xfrm rot="5400000">
            <a:off x="7358380" y="3088640"/>
            <a:ext cx="469900" cy="1142365"/>
          </a:xfrm>
          <a:prstGeom prst="bentConnector3">
            <a:avLst>
              <a:gd name="adj1" fmla="val 49932"/>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7"/>
          <p:cNvGraphicFramePr>
            <a:graphicFrameLocks noGrp="1"/>
          </p:cNvGraphicFramePr>
          <p:nvPr/>
        </p:nvGraphicFramePr>
        <p:xfrm>
          <a:off x="490716" y="1051582"/>
          <a:ext cx="8108277" cy="3245723"/>
        </p:xfrm>
        <a:graphic>
          <a:graphicData uri="http://schemas.openxmlformats.org/drawingml/2006/table">
            <a:tbl>
              <a:tblPr firstRow="1" bandRow="1">
                <a:tableStyleId>{5C22544A-7EE6-4342-B048-85BDC9FD1C3A}</a:tableStyleId>
              </a:tblPr>
              <a:tblGrid>
                <a:gridCol w="8108277"/>
              </a:tblGrid>
              <a:tr h="533003">
                <a:tc>
                  <a:txBody>
                    <a:bodyPr/>
                    <a:lstStyle/>
                    <a:p>
                      <a:r>
                        <a:rPr lang="en-US" dirty="0"/>
                        <a:t>Aim 2:</a:t>
                      </a:r>
                      <a:endParaRPr lang="en-US" dirty="0"/>
                    </a:p>
                    <a:p>
                      <a:r>
                        <a:rPr lang="en-US" dirty="0"/>
                        <a:t>To develop Automatic algorithm for vertebral sub-regions segmation</a:t>
                      </a:r>
                      <a:endParaRPr lang="en-US" dirty="0"/>
                    </a:p>
                    <a:p>
                      <a:endParaRPr lang="en-US" dirty="0"/>
                    </a:p>
                  </a:txBody>
                  <a:tcPr/>
                </a:tc>
              </a:tr>
            </a:tbl>
          </a:graphicData>
        </a:graphic>
      </p:graphicFrame>
      <p:pic>
        <p:nvPicPr>
          <p:cNvPr id="5" name="Picture 4"/>
          <p:cNvPicPr>
            <a:picLocks noChangeAspect="1"/>
          </p:cNvPicPr>
          <p:nvPr/>
        </p:nvPicPr>
        <p:blipFill rotWithShape="1">
          <a:blip r:embed="rId1"/>
          <a:srcRect r="66973"/>
          <a:stretch>
            <a:fillRect/>
          </a:stretch>
        </p:blipFill>
        <p:spPr>
          <a:xfrm>
            <a:off x="520105" y="1882583"/>
            <a:ext cx="1139871" cy="1916003"/>
          </a:xfrm>
          <a:prstGeom prst="rect">
            <a:avLst/>
          </a:prstGeom>
        </p:spPr>
      </p:pic>
      <p:pic>
        <p:nvPicPr>
          <p:cNvPr id="6" name="Picture 5"/>
          <p:cNvPicPr>
            <a:picLocks noChangeAspect="1"/>
          </p:cNvPicPr>
          <p:nvPr/>
        </p:nvPicPr>
        <p:blipFill>
          <a:blip r:embed="rId2"/>
          <a:stretch>
            <a:fillRect/>
          </a:stretch>
        </p:blipFill>
        <p:spPr>
          <a:xfrm>
            <a:off x="4157404" y="1838479"/>
            <a:ext cx="1139871" cy="1916003"/>
          </a:xfrm>
          <a:prstGeom prst="rect">
            <a:avLst/>
          </a:prstGeom>
        </p:spPr>
      </p:pic>
      <p:pic>
        <p:nvPicPr>
          <p:cNvPr id="7" name="Picture 8" descr="The 3D u-net architecture. Blue boxes represent feature maps. The... |  Download Scientific Dia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9976" y="2400027"/>
            <a:ext cx="2497428" cy="139855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pic>
        <p:nvPicPr>
          <p:cNvPr id="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90855" y="4029075"/>
            <a:ext cx="4806315" cy="236601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le 47"/>
          <p:cNvGraphicFramePr>
            <a:graphicFrameLocks noGrp="1"/>
          </p:cNvGraphicFramePr>
          <p:nvPr/>
        </p:nvGraphicFramePr>
        <p:xfrm>
          <a:off x="648084" y="1059965"/>
          <a:ext cx="7914576" cy="3459083"/>
        </p:xfrm>
        <a:graphic>
          <a:graphicData uri="http://schemas.openxmlformats.org/drawingml/2006/table">
            <a:tbl>
              <a:tblPr firstRow="1" bandRow="1">
                <a:tableStyleId>{5C22544A-7EE6-4342-B048-85BDC9FD1C3A}</a:tableStyleId>
              </a:tblPr>
              <a:tblGrid>
                <a:gridCol w="7914576"/>
              </a:tblGrid>
              <a:tr h="533003">
                <a:tc>
                  <a:txBody>
                    <a:bodyPr/>
                    <a:lstStyle/>
                    <a:p>
                      <a:r>
                        <a:rPr lang="en-US" dirty="0"/>
                        <a:t>Aim 3:</a:t>
                      </a:r>
                      <a:endParaRPr lang="en-US" dirty="0"/>
                    </a:p>
                    <a:p>
                      <a:r>
                        <a:rPr lang="en-US" dirty="0"/>
                        <a:t>To analyze the localized bone mienral density (BMD) and compare with DEXA</a:t>
                      </a:r>
                      <a:endParaRPr lang="en-US" dirty="0"/>
                    </a:p>
                  </a:txBody>
                  <a:tcPr/>
                </a:tc>
              </a:tr>
              <a:tr h="441343">
                <a:tc>
                  <a:txBody>
                    <a:bodyPr/>
                    <a:lstStyle/>
                    <a:p>
                      <a:r>
                        <a:rPr lang="en-US" dirty="0"/>
                        <a:t>What is the localized bone mineral density?</a:t>
                      </a:r>
                      <a:endParaRPr lang="en-US" dirty="0"/>
                    </a:p>
                    <a:p>
                      <a:r>
                        <a:rPr lang="en-US" dirty="0"/>
                        <a:t>Trabecular BMD &amp; Cortical BMD</a:t>
                      </a:r>
                      <a:endParaRPr lang="en-US" dirty="0"/>
                    </a:p>
                  </a:txBody>
                  <a:tcPr/>
                </a:tc>
              </a:tr>
              <a:tr h="381463">
                <a:tc>
                  <a:txBody>
                    <a:bodyPr/>
                    <a:lstStyle/>
                    <a:p>
                      <a:r>
                        <a:rPr lang="en-US" dirty="0"/>
                        <a:t>How to collect the data?</a:t>
                      </a:r>
                      <a:endParaRPr lang="en-US" dirty="0"/>
                    </a:p>
                    <a:p>
                      <a:r>
                        <a:rPr lang="en-US" dirty="0"/>
                        <a:t>Clinical CT data</a:t>
                      </a:r>
                      <a:endParaRPr lang="en-US" dirty="0"/>
                    </a:p>
                  </a:txBody>
                  <a:tcPr/>
                </a:tc>
              </a:tr>
              <a:tr h="381463">
                <a:tc>
                  <a:txBody>
                    <a:bodyPr/>
                    <a:lstStyle/>
                    <a:p>
                      <a:r>
                        <a:rPr lang="en-US" dirty="0"/>
                        <a:t>How to analyze the data?</a:t>
                      </a:r>
                      <a:endParaRPr lang="en-US" dirty="0"/>
                    </a:p>
                    <a:p>
                      <a:r>
                        <a:rPr lang="en-US" dirty="0"/>
                        <a:t>DEXA for Osteoporosis Check</a:t>
                      </a:r>
                      <a:endParaRPr lang="en-US" dirty="0"/>
                    </a:p>
                    <a:p>
                      <a:r>
                        <a:rPr lang="en-US" dirty="0"/>
                        <a:t>QCT for Osteoporosis Check</a:t>
                      </a:r>
                      <a:endParaRPr lang="en-US" dirty="0"/>
                    </a:p>
                    <a:p>
                      <a:r>
                        <a:rPr lang="en-US" dirty="0"/>
                        <a:t>Osteophytes Check</a:t>
                      </a:r>
                      <a:endParaRPr lang="en-US" dirty="0"/>
                    </a:p>
                    <a:p>
                      <a:r>
                        <a:rPr lang="en-US" dirty="0"/>
                        <a:t>Localized BMD Check</a:t>
                      </a:r>
                      <a:endParaRPr lang="en-US" dirty="0"/>
                    </a:p>
                  </a:txBody>
                  <a:tcPr/>
                </a:tc>
              </a:tr>
            </a:tbl>
          </a:graphicData>
        </a:graphic>
      </p:graphicFrame>
      <p:sp>
        <p:nvSpPr>
          <p:cNvPr id="71" name="TextBox 70"/>
          <p:cNvSpPr txBox="1"/>
          <p:nvPr/>
        </p:nvSpPr>
        <p:spPr>
          <a:xfrm>
            <a:off x="1981200" y="405979"/>
            <a:ext cx="6339234" cy="521970"/>
          </a:xfrm>
          <a:prstGeom prst="rect">
            <a:avLst/>
          </a:prstGeom>
          <a:noFill/>
        </p:spPr>
        <p:txBody>
          <a:bodyPr wrap="square" rtlCol="0">
            <a:spAutoFit/>
          </a:bodyPr>
          <a:lstStyle/>
          <a:p>
            <a:r>
              <a:rPr lang="en-US" sz="2800" b="1" u="sng" dirty="0"/>
              <a:t>Objective-3</a:t>
            </a:r>
            <a:endParaRPr lang="en-US" sz="2800" b="1" u="sng"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sp>
        <p:nvSpPr>
          <p:cNvPr id="3" name="Rectangle 12"/>
          <p:cNvSpPr/>
          <p:nvPr/>
        </p:nvSpPr>
        <p:spPr>
          <a:xfrm>
            <a:off x="1478551" y="1806268"/>
            <a:ext cx="2311560" cy="6181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Overall Bone Mineral Density Evaluation (DEXA &amp; QCT)</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4" name="Rectangle 13"/>
          <p:cNvSpPr/>
          <p:nvPr/>
        </p:nvSpPr>
        <p:spPr>
          <a:xfrm>
            <a:off x="1876559" y="957049"/>
            <a:ext cx="1515544" cy="5583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tx1"/>
                </a:solidFill>
                <a:latin typeface="Times New Roman" panose="02020603050405020304" pitchFamily="18" charset="0"/>
                <a:cs typeface="Times New Roman" panose="02020603050405020304" pitchFamily="18" charset="0"/>
              </a:rPr>
              <a:t>Retrospetive CT Data Collection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Rectangle 164"/>
          <p:cNvSpPr/>
          <p:nvPr/>
        </p:nvSpPr>
        <p:spPr>
          <a:xfrm>
            <a:off x="113030" y="2743835"/>
            <a:ext cx="2372995" cy="8331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Times New Roman" panose="02020603050405020304" pitchFamily="18" charset="0"/>
                <a:cs typeface="Times New Roman" panose="02020603050405020304" pitchFamily="18" charset="0"/>
              </a:rPr>
              <a:t>DEXA Osteoporosis Check Results</a:t>
            </a:r>
            <a:r>
              <a:rPr lang="zh-CN" altLang="en-US" dirty="0">
                <a:solidFill>
                  <a:schemeClr val="tx1"/>
                </a:solidFill>
                <a:latin typeface="Times New Roman" panose="02020603050405020304" pitchFamily="18" charset="0"/>
                <a:cs typeface="Times New Roman" panose="02020603050405020304" pitchFamily="18" charset="0"/>
              </a:rPr>
              <a:t>：</a:t>
            </a:r>
            <a:endParaRPr lang="en-US" altLang="zh-CN"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Positive or Negative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6" name="Rectangle 166"/>
          <p:cNvSpPr/>
          <p:nvPr/>
        </p:nvSpPr>
        <p:spPr>
          <a:xfrm>
            <a:off x="2816860" y="2743835"/>
            <a:ext cx="2247900" cy="8331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Times New Roman" panose="02020603050405020304" pitchFamily="18" charset="0"/>
                <a:cs typeface="Times New Roman" panose="02020603050405020304" pitchFamily="18" charset="0"/>
              </a:rPr>
              <a:t>Bone’s QCT Osteoporosis Check</a:t>
            </a:r>
            <a:r>
              <a:rPr lang="zh-CN" altLang="en-US" dirty="0">
                <a:solidFill>
                  <a:schemeClr val="tx1"/>
                </a:solidFill>
                <a:latin typeface="Times New Roman" panose="02020603050405020304" pitchFamily="18" charset="0"/>
                <a:cs typeface="Times New Roman" panose="02020603050405020304" pitchFamily="18" charset="0"/>
              </a:rPr>
              <a:t>：</a:t>
            </a:r>
            <a:endParaRPr lang="en-US" altLang="zh-CN"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Positive or Negative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Rectangle 167"/>
          <p:cNvSpPr/>
          <p:nvPr/>
        </p:nvSpPr>
        <p:spPr>
          <a:xfrm>
            <a:off x="1292747" y="3879833"/>
            <a:ext cx="2683167" cy="103510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sz="1800" dirty="0">
                <a:solidFill>
                  <a:schemeClr val="tx1"/>
                </a:solidFill>
                <a:latin typeface="Times New Roman" panose="02020603050405020304" pitchFamily="18" charset="0"/>
                <a:cs typeface="Times New Roman" panose="02020603050405020304" pitchFamily="18" charset="0"/>
              </a:rPr>
              <a:t>Osteophytes Check in all vertebrae:</a:t>
            </a:r>
            <a:endParaRPr lang="en-US" sz="1800" dirty="0">
              <a:solidFill>
                <a:schemeClr val="tx1"/>
              </a:solidFill>
              <a:latin typeface="Times New Roman" panose="02020603050405020304" pitchFamily="18" charset="0"/>
              <a:cs typeface="Times New Roman" panose="02020603050405020304" pitchFamily="18" charset="0"/>
            </a:endParaRPr>
          </a:p>
          <a:p>
            <a:pPr algn="ctr"/>
            <a:r>
              <a:rPr lang="en-US" sz="1800" dirty="0">
                <a:solidFill>
                  <a:schemeClr val="tx1"/>
                </a:solidFill>
                <a:latin typeface="Times New Roman" panose="02020603050405020304" pitchFamily="18" charset="0"/>
                <a:cs typeface="Times New Roman" panose="02020603050405020304" pitchFamily="18" charset="0"/>
              </a:rPr>
              <a:t>Postive or Negative</a:t>
            </a:r>
            <a:endParaRPr lang="en-US" sz="1800" dirty="0">
              <a:solidFill>
                <a:schemeClr val="tx1"/>
              </a:solidFill>
              <a:latin typeface="Times New Roman" panose="02020603050405020304" pitchFamily="18" charset="0"/>
              <a:cs typeface="Times New Roman" panose="02020603050405020304" pitchFamily="18" charset="0"/>
            </a:endParaRPr>
          </a:p>
        </p:txBody>
      </p:sp>
      <p:sp>
        <p:nvSpPr>
          <p:cNvPr id="8" name="Rectangle 170"/>
          <p:cNvSpPr/>
          <p:nvPr/>
        </p:nvSpPr>
        <p:spPr>
          <a:xfrm>
            <a:off x="808990" y="5240655"/>
            <a:ext cx="3649345" cy="105346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Times New Roman" panose="02020603050405020304" pitchFamily="18" charset="0"/>
                <a:cs typeface="Times New Roman" panose="02020603050405020304" pitchFamily="18" charset="0"/>
              </a:rPr>
              <a:t>QCT Localized BMD Assessment in Osteophyte Positive/Negative Group</a:t>
            </a:r>
            <a:r>
              <a:rPr lang="zh-CN" altLang="en-US" dirty="0">
                <a:solidFill>
                  <a:schemeClr val="tx1"/>
                </a:solidFill>
                <a:latin typeface="Times New Roman" panose="02020603050405020304" pitchFamily="18" charset="0"/>
                <a:cs typeface="Times New Roman" panose="02020603050405020304" pitchFamily="18" charset="0"/>
              </a:rPr>
              <a:t>：</a:t>
            </a:r>
            <a:endParaRPr lang="en-US" altLang="zh-CN"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Trabecular BMD</a:t>
            </a:r>
            <a:endParaRPr lang="en-US"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Cortical BMD</a:t>
            </a:r>
            <a:endParaRPr lang="en-US" dirty="0">
              <a:solidFill>
                <a:schemeClr val="tx1"/>
              </a:solidFill>
              <a:latin typeface="Times New Roman" panose="02020603050405020304" pitchFamily="18" charset="0"/>
              <a:cs typeface="Times New Roman" panose="02020603050405020304" pitchFamily="18" charset="0"/>
            </a:endParaRPr>
          </a:p>
        </p:txBody>
      </p:sp>
      <p:cxnSp>
        <p:nvCxnSpPr>
          <p:cNvPr id="9" name="Connector: Elbow 177"/>
          <p:cNvCxnSpPr>
            <a:stCxn id="3" idx="2"/>
            <a:endCxn id="4" idx="0"/>
          </p:cNvCxnSpPr>
          <p:nvPr/>
        </p:nvCxnSpPr>
        <p:spPr>
          <a:xfrm rot="5400000">
            <a:off x="1807528" y="1917383"/>
            <a:ext cx="318770" cy="1334135"/>
          </a:xfrm>
          <a:prstGeom prst="bentConnector3">
            <a:avLst>
              <a:gd name="adj1" fmla="val 499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Connector: Elbow 179"/>
          <p:cNvCxnSpPr>
            <a:stCxn id="3" idx="2"/>
            <a:endCxn id="6" idx="0"/>
          </p:cNvCxnSpPr>
          <p:nvPr/>
        </p:nvCxnSpPr>
        <p:spPr>
          <a:xfrm rot="5400000" flipV="1">
            <a:off x="3128010" y="1931035"/>
            <a:ext cx="318770" cy="1306830"/>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Connector: Elbow 181"/>
          <p:cNvCxnSpPr>
            <a:stCxn id="4" idx="2"/>
            <a:endCxn id="7" idx="0"/>
          </p:cNvCxnSpPr>
          <p:nvPr/>
        </p:nvCxnSpPr>
        <p:spPr>
          <a:xfrm rot="5400000" flipV="1">
            <a:off x="1815783" y="3061018"/>
            <a:ext cx="302895" cy="1334770"/>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Connector: Elbow 183"/>
          <p:cNvCxnSpPr>
            <a:stCxn id="6" idx="2"/>
            <a:endCxn id="7" idx="0"/>
          </p:cNvCxnSpPr>
          <p:nvPr/>
        </p:nvCxnSpPr>
        <p:spPr>
          <a:xfrm rot="5400000">
            <a:off x="3136265" y="3075305"/>
            <a:ext cx="302895" cy="1306195"/>
          </a:xfrm>
          <a:prstGeom prst="bentConnector3">
            <a:avLst>
              <a:gd name="adj1" fmla="val 50105"/>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85"/>
          <p:cNvCxnSpPr>
            <a:stCxn id="14" idx="2"/>
            <a:endCxn id="3" idx="0"/>
          </p:cNvCxnSpPr>
          <p:nvPr/>
        </p:nvCxnSpPr>
        <p:spPr>
          <a:xfrm flipH="1">
            <a:off x="2633696" y="1514810"/>
            <a:ext cx="635" cy="2914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87"/>
          <p:cNvCxnSpPr>
            <a:stCxn id="7" idx="2"/>
            <a:endCxn id="8" idx="0"/>
          </p:cNvCxnSpPr>
          <p:nvPr/>
        </p:nvCxnSpPr>
        <p:spPr>
          <a:xfrm flipH="1">
            <a:off x="2633696" y="4914942"/>
            <a:ext cx="635" cy="3257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a:xfrm>
            <a:off x="5275786" y="858744"/>
            <a:ext cx="3054773" cy="1180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r>
              <a:rPr lang="en-US" dirty="0">
                <a:solidFill>
                  <a:schemeClr val="tx1"/>
                </a:solidFill>
                <a:latin typeface="+mn-ea"/>
              </a:rPr>
              <a:t>1.</a:t>
            </a:r>
            <a:r>
              <a:rPr lang="zh-CN" altLang="en-US" dirty="0">
                <a:solidFill>
                  <a:schemeClr val="tx1"/>
                </a:solidFill>
                <a:latin typeface="+mn-ea"/>
              </a:rPr>
              <a:t> </a:t>
            </a:r>
            <a:endParaRPr lang="zh-CN" altLang="en-US" dirty="0">
              <a:solidFill>
                <a:schemeClr val="tx1"/>
              </a:solidFill>
              <a:latin typeface="+mn-ea"/>
            </a:endParaRPr>
          </a:p>
          <a:p>
            <a:r>
              <a:rPr lang="en-US" altLang="zh-CN" dirty="0">
                <a:solidFill>
                  <a:schemeClr val="tx1"/>
                </a:solidFill>
                <a:latin typeface="Times New Roman" panose="02020603050405020304" pitchFamily="18" charset="0"/>
                <a:cs typeface="Times New Roman" panose="02020603050405020304" pitchFamily="18" charset="0"/>
              </a:rPr>
              <a:t>Inclusive/Exclusive Criteria</a:t>
            </a:r>
            <a:endParaRPr lang="en-US" altLang="zh-CN"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(51 patients were recuited, 37 patitents and 82 vertebrae were finally tested)</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89" name="Rectangle 188"/>
          <p:cNvSpPr/>
          <p:nvPr/>
        </p:nvSpPr>
        <p:spPr>
          <a:xfrm>
            <a:off x="5265184" y="2187484"/>
            <a:ext cx="3054773" cy="11469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r>
              <a:rPr lang="en-US" dirty="0">
                <a:solidFill>
                  <a:schemeClr val="tx1"/>
                </a:solidFill>
                <a:latin typeface="+mn-ea"/>
              </a:rPr>
              <a:t>2.</a:t>
            </a:r>
            <a:endParaRPr lang="en-US" dirty="0">
              <a:solidFill>
                <a:schemeClr val="tx1"/>
              </a:solidFill>
              <a:latin typeface="+mn-ea"/>
            </a:endParaRPr>
          </a:p>
          <a:p>
            <a:pPr algn="l">
              <a:buSzTx/>
              <a:buNone/>
            </a:pPr>
            <a:r>
              <a:rPr lang="en-US" dirty="0">
                <a:solidFill>
                  <a:schemeClr val="tx1"/>
                </a:solidFill>
                <a:latin typeface="+mn-ea"/>
              </a:rPr>
              <a:t> </a:t>
            </a:r>
            <a:r>
              <a:rPr lang="en-US" altLang="zh-CN" dirty="0">
                <a:solidFill>
                  <a:schemeClr val="tx1"/>
                </a:solidFill>
                <a:latin typeface="Times New Roman" panose="02020603050405020304" pitchFamily="18" charset="0"/>
                <a:cs typeface="Times New Roman" panose="02020603050405020304" pitchFamily="18" charset="0"/>
              </a:rPr>
              <a:t>DEXA Osteoporosis Diagnosis：T-Score &lt; -2.5</a:t>
            </a:r>
            <a:endParaRPr lang="en-US" altLang="zh-CN" dirty="0">
              <a:solidFill>
                <a:schemeClr val="tx1"/>
              </a:solidFill>
              <a:latin typeface="Times New Roman" panose="02020603050405020304" pitchFamily="18" charset="0"/>
              <a:cs typeface="Times New Roman" panose="02020603050405020304" pitchFamily="18" charset="0"/>
            </a:endParaRPr>
          </a:p>
          <a:p>
            <a:pPr algn="l">
              <a:buSzTx/>
              <a:buNone/>
            </a:pPr>
            <a:r>
              <a:rPr lang="en-US" altLang="zh-CN" dirty="0">
                <a:solidFill>
                  <a:schemeClr val="tx1"/>
                </a:solidFill>
                <a:latin typeface="Times New Roman" panose="02020603050405020304" pitchFamily="18" charset="0"/>
                <a:cs typeface="Times New Roman" panose="02020603050405020304" pitchFamily="18" charset="0"/>
              </a:rPr>
              <a:t>QCT </a:t>
            </a:r>
            <a:r>
              <a:rPr lang="en-US" altLang="zh-CN" dirty="0">
                <a:solidFill>
                  <a:schemeClr val="tx1"/>
                </a:solidFill>
                <a:latin typeface="Times New Roman" panose="02020603050405020304" pitchFamily="18" charset="0"/>
                <a:cs typeface="Times New Roman" panose="02020603050405020304" pitchFamily="18" charset="0"/>
                <a:sym typeface="+mn-ea"/>
              </a:rPr>
              <a:t>Osteoporosis Diagnosis</a:t>
            </a:r>
            <a:r>
              <a:rPr lang="en-US" altLang="zh-CN" dirty="0">
                <a:solidFill>
                  <a:schemeClr val="tx1"/>
                </a:solidFill>
                <a:latin typeface="Times New Roman" panose="02020603050405020304" pitchFamily="18" charset="0"/>
                <a:cs typeface="Times New Roman" panose="02020603050405020304" pitchFamily="18" charset="0"/>
              </a:rPr>
              <a:t>：</a:t>
            </a:r>
            <a:endParaRPr lang="en-US" altLang="zh-CN" dirty="0">
              <a:solidFill>
                <a:schemeClr val="tx1"/>
              </a:solidFill>
              <a:latin typeface="Times New Roman" panose="02020603050405020304" pitchFamily="18" charset="0"/>
              <a:cs typeface="Times New Roman" panose="02020603050405020304" pitchFamily="18" charset="0"/>
            </a:endParaRPr>
          </a:p>
          <a:p>
            <a:pPr algn="l">
              <a:buSzTx/>
              <a:buNone/>
            </a:pPr>
            <a:r>
              <a:rPr lang="en-US" altLang="zh-CN" dirty="0">
                <a:solidFill>
                  <a:schemeClr val="tx1"/>
                </a:solidFill>
                <a:latin typeface="Times New Roman" panose="02020603050405020304" pitchFamily="18" charset="0"/>
                <a:cs typeface="Times New Roman" panose="02020603050405020304" pitchFamily="18" charset="0"/>
              </a:rPr>
              <a:t>BMD &lt; 80 mg/cc</a:t>
            </a:r>
            <a:endParaRPr lang="en-US" altLang="zh-CN" dirty="0">
              <a:solidFill>
                <a:schemeClr val="tx1"/>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5246923" y="3485266"/>
            <a:ext cx="3054773" cy="12302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r>
              <a:rPr lang="en-US" dirty="0">
                <a:solidFill>
                  <a:schemeClr val="tx1"/>
                </a:solidFill>
                <a:latin typeface="+mn-ea"/>
              </a:rPr>
              <a:t>3. </a:t>
            </a:r>
            <a:endParaRPr lang="en-US" dirty="0">
              <a:solidFill>
                <a:schemeClr val="tx1"/>
              </a:solidFill>
              <a:latin typeface="+mn-ea"/>
            </a:endParaRPr>
          </a:p>
          <a:p>
            <a:r>
              <a:rPr lang="en-US" altLang="zh-CN" dirty="0">
                <a:solidFill>
                  <a:schemeClr val="tx1"/>
                </a:solidFill>
                <a:latin typeface="Times New Roman" panose="02020603050405020304" pitchFamily="18" charset="0"/>
                <a:ea typeface="华文仿宋" panose="02010600040101010101" charset="-122"/>
                <a:cs typeface="Times New Roman" panose="02020603050405020304" pitchFamily="18" charset="0"/>
              </a:rPr>
              <a:t>Overall Diagnositic Difference</a:t>
            </a:r>
            <a:r>
              <a:rPr lang="zh-CN" altLang="en-US" dirty="0">
                <a:solidFill>
                  <a:schemeClr val="tx1"/>
                </a:solidFill>
                <a:latin typeface="Times New Roman" panose="02020603050405020304" pitchFamily="18" charset="0"/>
                <a:ea typeface="华文仿宋" panose="02010600040101010101" charset="-122"/>
                <a:cs typeface="Times New Roman" panose="02020603050405020304" pitchFamily="18" charset="0"/>
              </a:rPr>
              <a:t>：</a:t>
            </a:r>
            <a:r>
              <a:rPr lang="en-US" altLang="zh-CN" dirty="0">
                <a:solidFill>
                  <a:schemeClr val="tx1"/>
                </a:solidFill>
                <a:latin typeface="Times New Roman" panose="02020603050405020304" pitchFamily="18" charset="0"/>
                <a:ea typeface="华文仿宋" panose="02010600040101010101" charset="-122"/>
                <a:cs typeface="Times New Roman" panose="02020603050405020304" pitchFamily="18" charset="0"/>
              </a:rPr>
              <a:t>DEXA V.S.  QCT</a:t>
            </a:r>
            <a:r>
              <a:rPr lang="zh-CN" altLang="en-US" dirty="0">
                <a:solidFill>
                  <a:schemeClr val="tx1"/>
                </a:solidFill>
                <a:latin typeface="Times New Roman" panose="02020603050405020304" pitchFamily="18" charset="0"/>
                <a:ea typeface="华文仿宋" panose="02010600040101010101" charset="-122"/>
                <a:cs typeface="Times New Roman" panose="02020603050405020304" pitchFamily="18" charset="0"/>
              </a:rPr>
              <a:t>；</a:t>
            </a:r>
            <a:endParaRPr lang="en-US" altLang="zh-CN" dirty="0">
              <a:solidFill>
                <a:schemeClr val="tx1"/>
              </a:solidFill>
              <a:latin typeface="Times New Roman" panose="02020603050405020304" pitchFamily="18" charset="0"/>
              <a:ea typeface="华文仿宋" panose="02010600040101010101" charset="-122"/>
              <a:cs typeface="Times New Roman" panose="02020603050405020304" pitchFamily="18" charset="0"/>
            </a:endParaRPr>
          </a:p>
          <a:p>
            <a:r>
              <a:rPr lang="en-US" altLang="zh-CN" dirty="0">
                <a:solidFill>
                  <a:schemeClr val="tx1"/>
                </a:solidFill>
                <a:latin typeface="Times New Roman" panose="02020603050405020304" pitchFamily="18" charset="0"/>
                <a:ea typeface="华文仿宋" panose="02010600040101010101" charset="-122"/>
                <a:cs typeface="Times New Roman" panose="02020603050405020304" pitchFamily="18" charset="0"/>
                <a:sym typeface="+mn-ea"/>
              </a:rPr>
              <a:t>Diagnositic Difference of Osteophytes</a:t>
            </a:r>
            <a:r>
              <a:rPr lang="zh-CN" altLang="en-US" dirty="0">
                <a:solidFill>
                  <a:schemeClr val="tx1"/>
                </a:solidFill>
                <a:latin typeface="Times New Roman" panose="02020603050405020304" pitchFamily="18" charset="0"/>
                <a:ea typeface="华文仿宋" panose="02010600040101010101" charset="-122"/>
                <a:cs typeface="Times New Roman" panose="02020603050405020304" pitchFamily="18" charset="0"/>
              </a:rPr>
              <a:t>：</a:t>
            </a:r>
            <a:r>
              <a:rPr lang="en-US" altLang="zh-CN" dirty="0">
                <a:solidFill>
                  <a:schemeClr val="tx1"/>
                </a:solidFill>
                <a:latin typeface="Times New Roman" panose="02020603050405020304" pitchFamily="18" charset="0"/>
                <a:ea typeface="华文仿宋" panose="02010600040101010101" charset="-122"/>
                <a:cs typeface="Times New Roman" panose="02020603050405020304" pitchFamily="18" charset="0"/>
              </a:rPr>
              <a:t>DEXA V.S. QCT</a:t>
            </a:r>
            <a:endParaRPr lang="en-US" dirty="0">
              <a:solidFill>
                <a:schemeClr val="tx1"/>
              </a:solidFill>
              <a:latin typeface="Times New Roman" panose="02020603050405020304" pitchFamily="18" charset="0"/>
              <a:ea typeface="华文仿宋" panose="02010600040101010101" charset="-122"/>
              <a:cs typeface="Times New Roman" panose="02020603050405020304" pitchFamily="18" charset="0"/>
            </a:endParaRPr>
          </a:p>
        </p:txBody>
      </p:sp>
      <p:sp>
        <p:nvSpPr>
          <p:cNvPr id="24" name="Rectangle 23"/>
          <p:cNvSpPr/>
          <p:nvPr/>
        </p:nvSpPr>
        <p:spPr>
          <a:xfrm>
            <a:off x="5265184" y="4866368"/>
            <a:ext cx="3054773" cy="12302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r>
              <a:rPr lang="en-US" dirty="0">
                <a:solidFill>
                  <a:schemeClr val="tx1"/>
                </a:solidFill>
                <a:latin typeface="+mn-ea"/>
              </a:rPr>
              <a:t>4. </a:t>
            </a:r>
            <a:endParaRPr lang="en-US" dirty="0">
              <a:solidFill>
                <a:schemeClr val="tx1"/>
              </a:solidFill>
              <a:latin typeface="+mn-ea"/>
            </a:endParaRPr>
          </a:p>
          <a:p>
            <a:r>
              <a:rPr lang="en-US" altLang="zh-CN" dirty="0">
                <a:solidFill>
                  <a:schemeClr val="tx1"/>
                </a:solidFill>
                <a:latin typeface="Times New Roman" panose="02020603050405020304" pitchFamily="18" charset="0"/>
                <a:cs typeface="Times New Roman" panose="02020603050405020304" pitchFamily="18" charset="0"/>
              </a:rPr>
              <a:t>Localized BMD in Osteophytes positive/negative group</a:t>
            </a:r>
            <a:endParaRPr lang="en-US" altLang="zh-CN" dirty="0">
              <a:solidFill>
                <a:schemeClr val="tx1"/>
              </a:solidFill>
              <a:latin typeface="Times New Roman" panose="02020603050405020304" pitchFamily="18" charset="0"/>
              <a:cs typeface="Times New Roman" panose="02020603050405020304" pitchFamily="18" charset="0"/>
            </a:endParaRPr>
          </a:p>
          <a:p>
            <a:r>
              <a:rPr lang="en-US" altLang="zh-CN" dirty="0">
                <a:solidFill>
                  <a:schemeClr val="tx1"/>
                </a:solidFill>
                <a:latin typeface="Times New Roman" panose="02020603050405020304" pitchFamily="18" charset="0"/>
                <a:cs typeface="Times New Roman" panose="02020603050405020304" pitchFamily="18" charset="0"/>
              </a:rPr>
              <a:t>Trabecular BMD</a:t>
            </a:r>
            <a:endParaRPr lang="en-US" altLang="zh-CN" dirty="0">
              <a:solidFill>
                <a:schemeClr val="tx1"/>
              </a:solidFill>
              <a:latin typeface="Times New Roman" panose="02020603050405020304" pitchFamily="18" charset="0"/>
              <a:cs typeface="Times New Roman" panose="02020603050405020304" pitchFamily="18" charset="0"/>
            </a:endParaRPr>
          </a:p>
          <a:p>
            <a:r>
              <a:rPr lang="en-US" dirty="0">
                <a:solidFill>
                  <a:schemeClr val="tx1"/>
                </a:solidFill>
                <a:latin typeface="Times New Roman" panose="02020603050405020304" pitchFamily="18" charset="0"/>
                <a:cs typeface="Times New Roman" panose="02020603050405020304" pitchFamily="18" charset="0"/>
              </a:rPr>
              <a:t>Cortical BMD</a:t>
            </a:r>
            <a:endParaRPr lang="en-US"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le 47"/>
          <p:cNvGraphicFramePr>
            <a:graphicFrameLocks noGrp="1"/>
          </p:cNvGraphicFramePr>
          <p:nvPr/>
        </p:nvGraphicFramePr>
        <p:xfrm>
          <a:off x="648084" y="1059965"/>
          <a:ext cx="7914576" cy="3459083"/>
        </p:xfrm>
        <a:graphic>
          <a:graphicData uri="http://schemas.openxmlformats.org/drawingml/2006/table">
            <a:tbl>
              <a:tblPr firstRow="1" bandRow="1">
                <a:tableStyleId>{5C22544A-7EE6-4342-B048-85BDC9FD1C3A}</a:tableStyleId>
              </a:tblPr>
              <a:tblGrid>
                <a:gridCol w="7914576"/>
              </a:tblGrid>
              <a:tr h="533003">
                <a:tc>
                  <a:txBody>
                    <a:bodyPr/>
                    <a:lstStyle/>
                    <a:p>
                      <a:r>
                        <a:rPr lang="en-US" dirty="0"/>
                        <a:t>Aim 3:</a:t>
                      </a:r>
                      <a:endParaRPr lang="en-US" dirty="0"/>
                    </a:p>
                    <a:p>
                      <a:r>
                        <a:rPr lang="en-US" dirty="0"/>
                        <a:t>To analyze the localized bone mienral density (BMD) and compare with DEXA</a:t>
                      </a:r>
                      <a:endParaRPr lang="en-US" dirty="0"/>
                    </a:p>
                  </a:txBody>
                  <a:tcPr/>
                </a:tc>
              </a:tr>
            </a:tbl>
          </a:graphicData>
        </a:graphic>
      </p:graphicFrame>
      <p:sp>
        <p:nvSpPr>
          <p:cNvPr id="71" name="TextBox 70"/>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pic>
        <p:nvPicPr>
          <p:cNvPr id="25" name="图片 24"/>
          <p:cNvPicPr>
            <a:picLocks noChangeAspect="1"/>
          </p:cNvPicPr>
          <p:nvPr/>
        </p:nvPicPr>
        <p:blipFill>
          <a:blip r:embed="rId2"/>
          <a:stretch>
            <a:fillRect/>
          </a:stretch>
        </p:blipFill>
        <p:spPr>
          <a:xfrm>
            <a:off x="132080" y="1757680"/>
            <a:ext cx="4866640" cy="3517900"/>
          </a:xfrm>
          <a:prstGeom prst="rect">
            <a:avLst/>
          </a:prstGeom>
        </p:spPr>
      </p:pic>
      <p:graphicFrame>
        <p:nvGraphicFramePr>
          <p:cNvPr id="27" name="Chart 1"/>
          <p:cNvGraphicFramePr/>
          <p:nvPr/>
        </p:nvGraphicFramePr>
        <p:xfrm>
          <a:off x="4998720" y="1757045"/>
          <a:ext cx="3975735" cy="3518535"/>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le 47"/>
          <p:cNvGraphicFramePr>
            <a:graphicFrameLocks noGrp="1"/>
          </p:cNvGraphicFramePr>
          <p:nvPr/>
        </p:nvGraphicFramePr>
        <p:xfrm>
          <a:off x="648084" y="1059965"/>
          <a:ext cx="7914576" cy="3459083"/>
        </p:xfrm>
        <a:graphic>
          <a:graphicData uri="http://schemas.openxmlformats.org/drawingml/2006/table">
            <a:tbl>
              <a:tblPr firstRow="1" bandRow="1">
                <a:tableStyleId>{5C22544A-7EE6-4342-B048-85BDC9FD1C3A}</a:tableStyleId>
              </a:tblPr>
              <a:tblGrid>
                <a:gridCol w="7914576"/>
              </a:tblGrid>
              <a:tr h="533003">
                <a:tc>
                  <a:txBody>
                    <a:bodyPr/>
                    <a:lstStyle/>
                    <a:p>
                      <a:r>
                        <a:rPr lang="en-US" dirty="0"/>
                        <a:t>Aim 3:</a:t>
                      </a:r>
                      <a:endParaRPr lang="en-US" dirty="0"/>
                    </a:p>
                    <a:p>
                      <a:r>
                        <a:rPr lang="en-US" dirty="0"/>
                        <a:t>To analyze the localized bone mienral density (BMD) and compare with DEXA</a:t>
                      </a:r>
                      <a:endParaRPr lang="en-US" dirty="0"/>
                    </a:p>
                  </a:txBody>
                  <a:tcPr/>
                </a:tc>
              </a:tr>
            </a:tbl>
          </a:graphicData>
        </a:graphic>
      </p:graphicFrame>
      <p:sp>
        <p:nvSpPr>
          <p:cNvPr id="71" name="TextBox 70"/>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pic>
        <p:nvPicPr>
          <p:cNvPr id="2" name="图片 1"/>
          <p:cNvPicPr>
            <a:picLocks noChangeAspect="1"/>
          </p:cNvPicPr>
          <p:nvPr/>
        </p:nvPicPr>
        <p:blipFill>
          <a:blip r:embed="rId1"/>
          <a:stretch>
            <a:fillRect/>
          </a:stretch>
        </p:blipFill>
        <p:spPr>
          <a:xfrm>
            <a:off x="1196975" y="1706245"/>
            <a:ext cx="6750050" cy="395732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le 47"/>
          <p:cNvGraphicFramePr>
            <a:graphicFrameLocks noGrp="1"/>
          </p:cNvGraphicFramePr>
          <p:nvPr/>
        </p:nvGraphicFramePr>
        <p:xfrm>
          <a:off x="648084" y="1059965"/>
          <a:ext cx="7914576" cy="3459083"/>
        </p:xfrm>
        <a:graphic>
          <a:graphicData uri="http://schemas.openxmlformats.org/drawingml/2006/table">
            <a:tbl>
              <a:tblPr firstRow="1" bandRow="1">
                <a:tableStyleId>{5C22544A-7EE6-4342-B048-85BDC9FD1C3A}</a:tableStyleId>
              </a:tblPr>
              <a:tblGrid>
                <a:gridCol w="7914576"/>
              </a:tblGrid>
              <a:tr h="533003">
                <a:tc>
                  <a:txBody>
                    <a:bodyPr/>
                    <a:lstStyle/>
                    <a:p>
                      <a:r>
                        <a:rPr lang="en-US" dirty="0"/>
                        <a:t>Aim 3:</a:t>
                      </a:r>
                      <a:endParaRPr lang="en-US" dirty="0"/>
                    </a:p>
                    <a:p>
                      <a:r>
                        <a:rPr lang="en-US" dirty="0"/>
                        <a:t>To analyze the localized bone mienral density (BMD) and compare with DEXA</a:t>
                      </a:r>
                      <a:endParaRPr lang="en-US" dirty="0"/>
                    </a:p>
                  </a:txBody>
                  <a:tcPr/>
                </a:tc>
              </a:tr>
            </a:tbl>
          </a:graphicData>
        </a:graphic>
      </p:graphicFrame>
      <p:sp>
        <p:nvSpPr>
          <p:cNvPr id="71" name="TextBox 70"/>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pic>
        <p:nvPicPr>
          <p:cNvPr id="4" name="图片 3"/>
          <p:cNvPicPr>
            <a:picLocks noChangeAspect="1"/>
          </p:cNvPicPr>
          <p:nvPr/>
        </p:nvPicPr>
        <p:blipFill>
          <a:blip r:embed="rId1"/>
          <a:stretch>
            <a:fillRect/>
          </a:stretch>
        </p:blipFill>
        <p:spPr>
          <a:xfrm>
            <a:off x="1283970" y="1715770"/>
            <a:ext cx="6575425" cy="381698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Table 47"/>
          <p:cNvGraphicFramePr>
            <a:graphicFrameLocks noGrp="1"/>
          </p:cNvGraphicFramePr>
          <p:nvPr/>
        </p:nvGraphicFramePr>
        <p:xfrm>
          <a:off x="648084" y="1059965"/>
          <a:ext cx="7914576" cy="3459083"/>
        </p:xfrm>
        <a:graphic>
          <a:graphicData uri="http://schemas.openxmlformats.org/drawingml/2006/table">
            <a:tbl>
              <a:tblPr firstRow="1" bandRow="1">
                <a:tableStyleId>{5C22544A-7EE6-4342-B048-85BDC9FD1C3A}</a:tableStyleId>
              </a:tblPr>
              <a:tblGrid>
                <a:gridCol w="7914576"/>
              </a:tblGrid>
              <a:tr h="533003">
                <a:tc>
                  <a:txBody>
                    <a:bodyPr/>
                    <a:lstStyle/>
                    <a:p>
                      <a:r>
                        <a:rPr lang="en-US" dirty="0"/>
                        <a:t>Aim 3:</a:t>
                      </a:r>
                      <a:endParaRPr lang="en-US" dirty="0"/>
                    </a:p>
                    <a:p>
                      <a:r>
                        <a:rPr lang="en-US" dirty="0"/>
                        <a:t>To analyze the localized bone mienral density (BMD) and compare with DEXA</a:t>
                      </a:r>
                      <a:endParaRPr lang="en-US" dirty="0"/>
                    </a:p>
                  </a:txBody>
                  <a:tcPr/>
                </a:tc>
              </a:tr>
            </a:tbl>
          </a:graphicData>
        </a:graphic>
      </p:graphicFrame>
      <p:sp>
        <p:nvSpPr>
          <p:cNvPr id="71" name="TextBox 70"/>
          <p:cNvSpPr txBox="1"/>
          <p:nvPr/>
        </p:nvSpPr>
        <p:spPr>
          <a:xfrm>
            <a:off x="1981200" y="405979"/>
            <a:ext cx="6339234" cy="521970"/>
          </a:xfrm>
          <a:prstGeom prst="rect">
            <a:avLst/>
          </a:prstGeom>
          <a:noFill/>
        </p:spPr>
        <p:txBody>
          <a:bodyPr wrap="square" rtlCol="0">
            <a:spAutoFit/>
          </a:bodyPr>
          <a:lstStyle/>
          <a:p>
            <a:r>
              <a:rPr lang="en-US" sz="2800" b="1" u="sng" dirty="0"/>
              <a:t>Methodology</a:t>
            </a:r>
            <a:endParaRPr lang="en-US" sz="2800" b="1" u="sng" dirty="0"/>
          </a:p>
        </p:txBody>
      </p:sp>
      <p:pic>
        <p:nvPicPr>
          <p:cNvPr id="2" name="图片 1"/>
          <p:cNvPicPr>
            <a:picLocks noChangeAspect="1"/>
          </p:cNvPicPr>
          <p:nvPr/>
        </p:nvPicPr>
        <p:blipFill>
          <a:blip r:embed="rId1"/>
          <a:stretch>
            <a:fillRect/>
          </a:stretch>
        </p:blipFill>
        <p:spPr>
          <a:xfrm>
            <a:off x="1183640" y="1737995"/>
            <a:ext cx="6776085" cy="370268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50680" y="153785"/>
            <a:ext cx="4087551" cy="845393"/>
          </a:xfrm>
        </p:spPr>
        <p:txBody>
          <a:bodyPr/>
          <a:lstStyle/>
          <a:p>
            <a:pPr algn="l"/>
            <a:r>
              <a:rPr lang="en-US" sz="2800" b="1" u="sng" dirty="0">
                <a:solidFill>
                  <a:schemeClr val="tx1"/>
                </a:solidFill>
              </a:rPr>
              <a:t>Conclusions</a:t>
            </a:r>
            <a:endParaRPr lang="en-US" sz="2800" b="1" u="sng" dirty="0">
              <a:solidFill>
                <a:schemeClr val="tx1"/>
              </a:solidFill>
            </a:endParaRPr>
          </a:p>
        </p:txBody>
      </p:sp>
      <p:sp>
        <p:nvSpPr>
          <p:cNvPr id="3" name="文本框 2"/>
          <p:cNvSpPr txBox="1"/>
          <p:nvPr/>
        </p:nvSpPr>
        <p:spPr>
          <a:xfrm>
            <a:off x="1274445" y="1429385"/>
            <a:ext cx="6595110" cy="399986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rPr>
              <a:t>1. Osteophytes increase the cortical bone mineral density region, not the trabecular regions.</a:t>
            </a:r>
            <a:endParaRPr lang="en-US" altLang="zh-CN" sz="2400">
              <a:latin typeface="Times New Roman" panose="02020603050405020304" pitchFamily="18" charset="0"/>
              <a:cs typeface="Times New Roman" panose="02020603050405020304" pitchFamily="18" charset="0"/>
            </a:endParaRPr>
          </a:p>
          <a:p>
            <a:endParaRPr lang="en-US" altLang="zh-CN" sz="2400">
              <a:latin typeface="Times New Roman" panose="02020603050405020304" pitchFamily="18" charset="0"/>
              <a:cs typeface="Times New Roman" panose="02020603050405020304" pitchFamily="18" charset="0"/>
            </a:endParaRPr>
          </a:p>
          <a:p>
            <a:endParaRPr lang="en-US" altLang="zh-CN" sz="2400">
              <a:latin typeface="Times New Roman" panose="02020603050405020304" pitchFamily="18" charset="0"/>
              <a:cs typeface="Times New Roman" panose="02020603050405020304" pitchFamily="18" charset="0"/>
            </a:endParaRPr>
          </a:p>
          <a:p>
            <a:r>
              <a:rPr lang="en-US" altLang="zh-CN" sz="2400">
                <a:latin typeface="Times New Roman" panose="02020603050405020304" pitchFamily="18" charset="0"/>
                <a:cs typeface="Times New Roman" panose="02020603050405020304" pitchFamily="18" charset="0"/>
              </a:rPr>
              <a:t>2. QCT can evaluate localized bone mineral density, DEXA assess overall spinal bone mineral density.</a:t>
            </a:r>
            <a:endParaRPr lang="en-US" altLang="zh-CN" sz="2400">
              <a:latin typeface="Times New Roman" panose="02020603050405020304" pitchFamily="18" charset="0"/>
              <a:cs typeface="Times New Roman" panose="02020603050405020304" pitchFamily="18" charset="0"/>
            </a:endParaRPr>
          </a:p>
          <a:p>
            <a:endParaRPr lang="en-US" altLang="zh-CN" sz="2400">
              <a:latin typeface="Times New Roman" panose="02020603050405020304" pitchFamily="18" charset="0"/>
              <a:cs typeface="Times New Roman" panose="02020603050405020304" pitchFamily="18" charset="0"/>
            </a:endParaRPr>
          </a:p>
          <a:p>
            <a:endParaRPr lang="en-US" altLang="zh-CN" sz="2400">
              <a:latin typeface="Times New Roman" panose="02020603050405020304" pitchFamily="18" charset="0"/>
              <a:cs typeface="Times New Roman" panose="02020603050405020304" pitchFamily="18" charset="0"/>
            </a:endParaRPr>
          </a:p>
          <a:p>
            <a:r>
              <a:rPr lang="en-US" altLang="zh-CN" sz="2400">
                <a:latin typeface="Times New Roman" panose="02020603050405020304" pitchFamily="18" charset="0"/>
                <a:cs typeface="Times New Roman" panose="02020603050405020304" pitchFamily="18" charset="0"/>
                <a:sym typeface="+mn-ea"/>
              </a:rPr>
              <a:t>3. DEXA has a higher False Negative rate on osteoporosis diagnosis, compare to QCT.</a:t>
            </a:r>
            <a:endParaRPr lang="en-US" altLang="zh-CN" sz="2400">
              <a:latin typeface="Times New Roman" panose="02020603050405020304" pitchFamily="18" charset="0"/>
              <a:cs typeface="Times New Roman" panose="02020603050405020304" pitchFamily="18" charset="0"/>
            </a:endParaRPr>
          </a:p>
          <a:p>
            <a:endParaRPr lang="en-US" altLang="zh-C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99048"/>
            <a:ext cx="7772400" cy="2345127"/>
          </a:xfrm>
        </p:spPr>
        <p:txBody>
          <a:bodyPr/>
          <a:lstStyle/>
          <a:p>
            <a:pPr algn="ctr"/>
            <a:r>
              <a:rPr lang="en-US" dirty="0"/>
              <a:t>Thank you!</a:t>
            </a:r>
            <a:br>
              <a:rPr lang="en-US" dirty="0"/>
            </a:br>
            <a:br>
              <a:rPr lang="en-US" dirty="0"/>
            </a:br>
            <a:r>
              <a:rPr lang="en-US" dirty="0"/>
              <a:t>Q &amp; 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56888" y="457273"/>
            <a:ext cx="3886200" cy="1470025"/>
          </a:xfrm>
        </p:spPr>
        <p:txBody>
          <a:bodyPr/>
          <a:lstStyle/>
          <a:p>
            <a:r>
              <a:rPr lang="en-US" b="1" dirty="0">
                <a:solidFill>
                  <a:schemeClr val="tx1"/>
                </a:solidFill>
              </a:rPr>
              <a:t>Osteoporosis</a:t>
            </a:r>
            <a:br>
              <a:rPr lang="en-US" dirty="0">
                <a:solidFill>
                  <a:schemeClr val="tx1"/>
                </a:solidFill>
              </a:rPr>
            </a:br>
            <a:r>
              <a:rPr lang="zh-TW" altLang="en-US" dirty="0">
                <a:solidFill>
                  <a:srgbClr val="888888"/>
                </a:solidFill>
              </a:rPr>
              <a:t>千里之堤潰於蟻</a:t>
            </a:r>
            <a:r>
              <a:rPr lang="zh-CN" altLang="en-US" dirty="0">
                <a:solidFill>
                  <a:srgbClr val="888888"/>
                </a:solidFill>
              </a:rPr>
              <a:t>穴</a:t>
            </a:r>
            <a:br>
              <a:rPr lang="en-US" dirty="0"/>
            </a:br>
            <a:endParaRPr lang="en-US" dirty="0">
              <a:solidFill>
                <a:schemeClr val="tx1"/>
              </a:solidFill>
            </a:endParaRPr>
          </a:p>
        </p:txBody>
      </p:sp>
      <p:pic>
        <p:nvPicPr>
          <p:cNvPr id="4" name="Picture 3"/>
          <p:cNvPicPr>
            <a:picLocks noChangeAspect="1"/>
          </p:cNvPicPr>
          <p:nvPr/>
        </p:nvPicPr>
        <p:blipFill>
          <a:blip r:embed="rId2"/>
          <a:stretch>
            <a:fillRect/>
          </a:stretch>
        </p:blipFill>
        <p:spPr>
          <a:xfrm>
            <a:off x="4750662" y="1806428"/>
            <a:ext cx="4393338" cy="3654572"/>
          </a:xfrm>
          <a:prstGeom prst="rect">
            <a:avLst/>
          </a:prstGeom>
        </p:spPr>
      </p:pic>
      <p:graphicFrame>
        <p:nvGraphicFramePr>
          <p:cNvPr id="6" name="Chart 5"/>
          <p:cNvGraphicFramePr/>
          <p:nvPr/>
        </p:nvGraphicFramePr>
        <p:xfrm>
          <a:off x="-476376" y="1601714"/>
          <a:ext cx="6096000" cy="4064000"/>
        </p:xfrm>
        <a:graphic>
          <a:graphicData uri="http://schemas.openxmlformats.org/drawingml/2006/chart">
            <c:chart xmlns:c="http://schemas.openxmlformats.org/drawingml/2006/chart" xmlns:r="http://schemas.openxmlformats.org/officeDocument/2006/relationships" r:id="rId1"/>
          </a:graphicData>
        </a:graphic>
      </p:graphicFrame>
      <p:sp>
        <p:nvSpPr>
          <p:cNvPr id="7" name="TextBox 6"/>
          <p:cNvSpPr txBox="1"/>
          <p:nvPr/>
        </p:nvSpPr>
        <p:spPr>
          <a:xfrm>
            <a:off x="3949582" y="2664218"/>
            <a:ext cx="1100812" cy="1938992"/>
          </a:xfrm>
          <a:prstGeom prst="rect">
            <a:avLst/>
          </a:prstGeom>
          <a:noFill/>
        </p:spPr>
        <p:txBody>
          <a:bodyPr wrap="square" rtlCol="0">
            <a:spAutoFit/>
          </a:bodyPr>
          <a:lstStyle/>
          <a:p>
            <a:r>
              <a:rPr lang="en-US" sz="2400" dirty="0">
                <a:solidFill>
                  <a:srgbClr val="FF0000"/>
                </a:solidFill>
              </a:rPr>
              <a:t>1.266 Million &gt; 65 Years Old</a:t>
            </a:r>
            <a:endParaRPr lang="en-US" sz="2400" dirty="0">
              <a:solidFill>
                <a:srgbClr val="FF0000"/>
              </a:solidFill>
            </a:endParaRPr>
          </a:p>
        </p:txBody>
      </p:sp>
      <p:sp>
        <p:nvSpPr>
          <p:cNvPr id="8" name="TextBox 7"/>
          <p:cNvSpPr txBox="1"/>
          <p:nvPr/>
        </p:nvSpPr>
        <p:spPr>
          <a:xfrm>
            <a:off x="348200" y="2848884"/>
            <a:ext cx="1656214" cy="1569660"/>
          </a:xfrm>
          <a:prstGeom prst="rect">
            <a:avLst/>
          </a:prstGeom>
          <a:noFill/>
        </p:spPr>
        <p:txBody>
          <a:bodyPr wrap="square" rtlCol="0">
            <a:spAutoFit/>
          </a:bodyPr>
          <a:lstStyle/>
          <a:p>
            <a:r>
              <a:rPr lang="en-US" sz="2400" dirty="0">
                <a:solidFill>
                  <a:schemeClr val="accent1">
                    <a:lumMod val="60000"/>
                    <a:lumOff val="40000"/>
                  </a:schemeClr>
                </a:solidFill>
              </a:rPr>
              <a:t>7.451 </a:t>
            </a:r>
            <a:endParaRPr lang="en-US" sz="2400" dirty="0">
              <a:solidFill>
                <a:schemeClr val="accent1">
                  <a:lumMod val="60000"/>
                  <a:lumOff val="40000"/>
                </a:schemeClr>
              </a:solidFill>
            </a:endParaRPr>
          </a:p>
          <a:p>
            <a:r>
              <a:rPr lang="en-US" sz="2400" dirty="0">
                <a:solidFill>
                  <a:schemeClr val="accent1">
                    <a:lumMod val="60000"/>
                    <a:lumOff val="40000"/>
                  </a:schemeClr>
                </a:solidFill>
              </a:rPr>
              <a:t>Million</a:t>
            </a:r>
            <a:endParaRPr lang="en-US" sz="2400" dirty="0">
              <a:solidFill>
                <a:schemeClr val="accent1">
                  <a:lumMod val="60000"/>
                  <a:lumOff val="40000"/>
                </a:schemeClr>
              </a:solidFill>
            </a:endParaRPr>
          </a:p>
          <a:p>
            <a:r>
              <a:rPr lang="en-US" sz="2400" dirty="0">
                <a:solidFill>
                  <a:schemeClr val="accent1">
                    <a:lumMod val="60000"/>
                    <a:lumOff val="40000"/>
                  </a:schemeClr>
                </a:solidFill>
              </a:rPr>
              <a:t>Total </a:t>
            </a:r>
            <a:endParaRPr lang="en-US" sz="2400" dirty="0">
              <a:solidFill>
                <a:schemeClr val="accent1">
                  <a:lumMod val="60000"/>
                  <a:lumOff val="40000"/>
                </a:schemeClr>
              </a:solidFill>
            </a:endParaRPr>
          </a:p>
          <a:p>
            <a:r>
              <a:rPr lang="en-US" sz="2400" dirty="0">
                <a:solidFill>
                  <a:schemeClr val="accent1">
                    <a:lumMod val="60000"/>
                    <a:lumOff val="40000"/>
                  </a:schemeClr>
                </a:solidFill>
              </a:rPr>
              <a:t>Population</a:t>
            </a:r>
            <a:endParaRPr lang="en-US" sz="2400" dirty="0">
              <a:solidFill>
                <a:schemeClr val="accent1">
                  <a:lumMod val="60000"/>
                  <a:lumOff val="40000"/>
                </a:schemeClr>
              </a:solidFill>
            </a:endParaRPr>
          </a:p>
        </p:txBody>
      </p:sp>
      <p:sp>
        <p:nvSpPr>
          <p:cNvPr id="9" name="TextBox 8"/>
          <p:cNvSpPr txBox="1"/>
          <p:nvPr/>
        </p:nvSpPr>
        <p:spPr>
          <a:xfrm>
            <a:off x="348200" y="5725277"/>
            <a:ext cx="3887714" cy="598805"/>
          </a:xfrm>
          <a:prstGeom prst="rect">
            <a:avLst/>
          </a:prstGeom>
          <a:noFill/>
        </p:spPr>
        <p:txBody>
          <a:bodyPr wrap="square" rtlCol="0">
            <a:spAutoFit/>
          </a:bodyPr>
          <a:lstStyle/>
          <a:p>
            <a:r>
              <a:rPr lang="en-US" sz="1100" dirty="0">
                <a:solidFill>
                  <a:schemeClr val="bg1">
                    <a:lumMod val="65000"/>
                  </a:schemeClr>
                </a:solidFill>
              </a:rPr>
              <a:t>Health Facts of Hong Kong 2020 Edition</a:t>
            </a:r>
            <a:endParaRPr lang="en-US" sz="1100" dirty="0">
              <a:solidFill>
                <a:schemeClr val="bg1">
                  <a:lumMod val="65000"/>
                </a:schemeClr>
              </a:solidFill>
            </a:endParaRPr>
          </a:p>
          <a:p>
            <a:r>
              <a:rPr lang="en-US" sz="1100" dirty="0">
                <a:hlinkClick r:id="rId3"/>
              </a:rPr>
              <a:t>https://www.dh.gov.hk/english/statistics/statistics_hs/files/Health_Statistics_pamphlet_E.pdf</a:t>
            </a:r>
            <a:endParaRPr lang="en-US"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471646" y="2369264"/>
            <a:ext cx="3295650" cy="2219325"/>
          </a:xfrm>
          <a:prstGeom prst="rect">
            <a:avLst/>
          </a:prstGeom>
        </p:spPr>
      </p:pic>
      <p:sp>
        <p:nvSpPr>
          <p:cNvPr id="5" name="Title 1"/>
          <p:cNvSpPr txBox="1"/>
          <p:nvPr/>
        </p:nvSpPr>
        <p:spPr>
          <a:xfrm>
            <a:off x="344477" y="1087128"/>
            <a:ext cx="7772400" cy="1108327"/>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L="0" marR="0" lvl="0" indent="0" algn="ctr" rtl="0" eaLnBrk="1" hangingPunct="1">
              <a:lnSpc>
                <a:spcPct val="100000"/>
              </a:lnSpc>
              <a:spcBef>
                <a:spcPts val="0"/>
              </a:spcBef>
              <a:spcAft>
                <a:spcPts val="0"/>
              </a:spcAft>
              <a:buClr>
                <a:srgbClr val="C00000"/>
              </a:buClr>
              <a:buSzPts val="1400"/>
              <a:buFont typeface="Calibri" panose="020F0502020204030204"/>
              <a:buNone/>
              <a:defRPr sz="3200" b="0" i="0" u="none" strike="noStrike" cap="none">
                <a:solidFill>
                  <a:srgbClr val="C00000"/>
                </a:solidFill>
                <a:latin typeface="Calibri" panose="020F0502020204030204"/>
                <a:ea typeface="Calibri" panose="020F0502020204030204"/>
                <a:cs typeface="Calibri" panose="020F0502020204030204"/>
                <a:sym typeface="Calibri" panose="020F0502020204030204"/>
              </a:defRPr>
            </a:lvl1pPr>
            <a:lvl2pPr marR="0" lvl="1"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indent="0" algn="l" rtl="0" eaLnBrk="1" hangingPunct="1">
              <a:lnSpc>
                <a:spcPct val="100000"/>
              </a:lnSpc>
              <a:spcBef>
                <a:spcPts val="0"/>
              </a:spcBef>
              <a:spcAft>
                <a:spcPts val="0"/>
              </a:spcAft>
              <a:buClr>
                <a:srgbClr val="000000"/>
              </a:buClr>
              <a:buSzPts val="1400"/>
              <a:buFont typeface="Arial" panose="020B0604020202020204"/>
              <a:buNone/>
              <a:defRPr sz="18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algn="l"/>
            <a:r>
              <a:rPr lang="en-US" altLang="zh-CN" sz="2800" dirty="0">
                <a:solidFill>
                  <a:schemeClr val="tx1"/>
                </a:solidFill>
              </a:rPr>
              <a:t>Current Gold Standard (since 1994): DEXA</a:t>
            </a:r>
            <a:endParaRPr lang="en-US" altLang="zh-CN" sz="2800" dirty="0">
              <a:solidFill>
                <a:schemeClr val="tx1"/>
              </a:solidFill>
            </a:endParaRPr>
          </a:p>
          <a:p>
            <a:pPr algn="l"/>
            <a:r>
              <a:rPr lang="en-US" sz="2800" dirty="0">
                <a:solidFill>
                  <a:schemeClr val="tx1"/>
                </a:solidFill>
              </a:rPr>
              <a:t>(</a:t>
            </a:r>
            <a:r>
              <a:rPr lang="en-US" sz="2800" b="1" u="sng" dirty="0">
                <a:solidFill>
                  <a:schemeClr val="tx1"/>
                </a:solidFill>
              </a:rPr>
              <a:t>D</a:t>
            </a:r>
            <a:r>
              <a:rPr lang="en-US" sz="2800" dirty="0">
                <a:solidFill>
                  <a:schemeClr val="bg1">
                    <a:lumMod val="65000"/>
                  </a:schemeClr>
                </a:solidFill>
              </a:rPr>
              <a:t>ual</a:t>
            </a:r>
            <a:r>
              <a:rPr lang="en-US" sz="2800" dirty="0">
                <a:solidFill>
                  <a:schemeClr val="tx1"/>
                </a:solidFill>
              </a:rPr>
              <a:t> </a:t>
            </a:r>
            <a:r>
              <a:rPr lang="en-US" sz="2800" b="1" u="sng" dirty="0">
                <a:solidFill>
                  <a:schemeClr val="tx1"/>
                </a:solidFill>
              </a:rPr>
              <a:t>E</a:t>
            </a:r>
            <a:r>
              <a:rPr lang="en-US" sz="2800" dirty="0">
                <a:solidFill>
                  <a:schemeClr val="bg1">
                    <a:lumMod val="65000"/>
                  </a:schemeClr>
                </a:solidFill>
              </a:rPr>
              <a:t>nergy</a:t>
            </a:r>
            <a:r>
              <a:rPr lang="en-US" sz="2800" dirty="0">
                <a:solidFill>
                  <a:schemeClr val="tx1"/>
                </a:solidFill>
              </a:rPr>
              <a:t> </a:t>
            </a:r>
            <a:r>
              <a:rPr lang="en-US" sz="2800" b="1" u="sng" dirty="0">
                <a:solidFill>
                  <a:schemeClr val="tx1"/>
                </a:solidFill>
              </a:rPr>
              <a:t>X</a:t>
            </a:r>
            <a:r>
              <a:rPr lang="en-US" sz="2800" dirty="0">
                <a:solidFill>
                  <a:schemeClr val="bg1">
                    <a:lumMod val="65000"/>
                  </a:schemeClr>
                </a:solidFill>
              </a:rPr>
              <a:t>-Ray</a:t>
            </a:r>
            <a:r>
              <a:rPr lang="en-US" sz="2800" dirty="0">
                <a:solidFill>
                  <a:schemeClr val="tx1"/>
                </a:solidFill>
              </a:rPr>
              <a:t> </a:t>
            </a:r>
            <a:r>
              <a:rPr lang="en-US" sz="2800" b="1" u="sng" dirty="0">
                <a:solidFill>
                  <a:schemeClr val="tx1"/>
                </a:solidFill>
              </a:rPr>
              <a:t>A</a:t>
            </a:r>
            <a:r>
              <a:rPr lang="en-US" sz="2800" dirty="0">
                <a:solidFill>
                  <a:schemeClr val="bg1">
                    <a:lumMod val="65000"/>
                  </a:schemeClr>
                </a:solidFill>
              </a:rPr>
              <a:t>bsorptiometry</a:t>
            </a:r>
            <a:r>
              <a:rPr lang="en-US" sz="2800" dirty="0">
                <a:solidFill>
                  <a:schemeClr val="tx1"/>
                </a:solidFill>
              </a:rPr>
              <a:t>)</a:t>
            </a:r>
            <a:endParaRPr lang="en-US" sz="2800" dirty="0">
              <a:solidFill>
                <a:schemeClr val="tx1"/>
              </a:solidFill>
            </a:endParaRPr>
          </a:p>
        </p:txBody>
      </p:sp>
      <p:pic>
        <p:nvPicPr>
          <p:cNvPr id="6" name="Picture 5"/>
          <p:cNvPicPr>
            <a:picLocks noChangeAspect="1"/>
          </p:cNvPicPr>
          <p:nvPr/>
        </p:nvPicPr>
        <p:blipFill>
          <a:blip r:embed="rId2"/>
          <a:stretch>
            <a:fillRect/>
          </a:stretch>
        </p:blipFill>
        <p:spPr>
          <a:xfrm>
            <a:off x="471646" y="4588589"/>
            <a:ext cx="3295650" cy="2219325"/>
          </a:xfrm>
          <a:prstGeom prst="rect">
            <a:avLst/>
          </a:prstGeom>
        </p:spPr>
      </p:pic>
      <p:pic>
        <p:nvPicPr>
          <p:cNvPr id="9" name="Picture 8"/>
          <p:cNvPicPr>
            <a:picLocks noChangeAspect="1"/>
          </p:cNvPicPr>
          <p:nvPr/>
        </p:nvPicPr>
        <p:blipFill>
          <a:blip r:embed="rId3"/>
          <a:stretch>
            <a:fillRect/>
          </a:stretch>
        </p:blipFill>
        <p:spPr>
          <a:xfrm>
            <a:off x="5310093" y="2293064"/>
            <a:ext cx="3833907" cy="22955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3"/>
          <p:cNvSpPr txBox="1"/>
          <p:nvPr/>
        </p:nvSpPr>
        <p:spPr>
          <a:xfrm>
            <a:off x="817509" y="2254883"/>
            <a:ext cx="4681002" cy="738664"/>
          </a:xfrm>
          <a:prstGeom prst="rect">
            <a:avLst/>
          </a:prstGeom>
          <a:noFill/>
        </p:spPr>
        <p:txBody>
          <a:bodyPr wrap="square" rtlCol="0">
            <a:spAutoFit/>
          </a:bodyPr>
          <a:p>
            <a:r>
              <a:rPr lang="en-US" dirty="0"/>
              <a:t>Clinical Use of Quantitative </a:t>
            </a:r>
            <a:r>
              <a:rPr lang="en-US" dirty="0" err="1"/>
              <a:t>Computerizedd</a:t>
            </a:r>
            <a:r>
              <a:rPr lang="en-US" dirty="0"/>
              <a:t> Tomography</a:t>
            </a:r>
            <a:endParaRPr lang="en-US" dirty="0"/>
          </a:p>
          <a:p>
            <a:r>
              <a:rPr lang="en-US" dirty="0"/>
              <a:t>-- 2007 ISCD Official Position</a:t>
            </a:r>
            <a:endParaRPr lang="en-US" dirty="0"/>
          </a:p>
          <a:p>
            <a:r>
              <a:rPr lang="zh-CN" altLang="en-US" dirty="0"/>
              <a:t>（</a:t>
            </a:r>
            <a:r>
              <a:rPr lang="en-US" altLang="zh-CN" dirty="0"/>
              <a:t>The International Society of Clinical Densitometry</a:t>
            </a:r>
            <a:r>
              <a:rPr lang="zh-CN" altLang="en-US" dirty="0"/>
              <a:t>）</a:t>
            </a:r>
            <a:endParaRPr lang="en-US" dirty="0"/>
          </a:p>
        </p:txBody>
      </p:sp>
      <p:sp>
        <p:nvSpPr>
          <p:cNvPr id="10" name="TextBox 4"/>
          <p:cNvSpPr txBox="1"/>
          <p:nvPr/>
        </p:nvSpPr>
        <p:spPr>
          <a:xfrm>
            <a:off x="817510" y="2986244"/>
            <a:ext cx="4681000" cy="738664"/>
          </a:xfrm>
          <a:prstGeom prst="rect">
            <a:avLst/>
          </a:prstGeom>
          <a:noFill/>
        </p:spPr>
        <p:txBody>
          <a:bodyPr wrap="square" rtlCol="0">
            <a:spAutoFit/>
          </a:bodyPr>
          <a:p>
            <a:r>
              <a:rPr lang="en-US" dirty="0"/>
              <a:t>Clinical Use of Quantitative </a:t>
            </a:r>
            <a:r>
              <a:rPr lang="en-US" dirty="0" err="1"/>
              <a:t>Computerizedd</a:t>
            </a:r>
            <a:r>
              <a:rPr lang="en-US" dirty="0"/>
              <a:t> Tomography</a:t>
            </a:r>
            <a:endParaRPr lang="en-US" dirty="0"/>
          </a:p>
          <a:p>
            <a:r>
              <a:rPr lang="en-US" dirty="0"/>
              <a:t>-- 2015 ISCD Official Position</a:t>
            </a:r>
            <a:endParaRPr lang="en-US" dirty="0"/>
          </a:p>
          <a:p>
            <a:r>
              <a:rPr lang="en-US" dirty="0"/>
              <a:t>(</a:t>
            </a:r>
            <a:r>
              <a:rPr lang="en-US" altLang="zh-CN" dirty="0"/>
              <a:t>The International Society of Clinical Densitometry</a:t>
            </a:r>
            <a:r>
              <a:rPr lang="en-US" dirty="0"/>
              <a:t>)</a:t>
            </a:r>
            <a:endParaRPr lang="en-US" dirty="0"/>
          </a:p>
        </p:txBody>
      </p:sp>
      <p:sp>
        <p:nvSpPr>
          <p:cNvPr id="11" name="TextBox 7"/>
          <p:cNvSpPr txBox="1"/>
          <p:nvPr/>
        </p:nvSpPr>
        <p:spPr>
          <a:xfrm>
            <a:off x="817509" y="3794035"/>
            <a:ext cx="4251051" cy="523220"/>
          </a:xfrm>
          <a:prstGeom prst="rect">
            <a:avLst/>
          </a:prstGeom>
          <a:noFill/>
        </p:spPr>
        <p:txBody>
          <a:bodyPr wrap="square" rtlCol="0">
            <a:spAutoFit/>
          </a:bodyPr>
          <a:p>
            <a:r>
              <a:rPr lang="zh-CN" altLang="en-US" dirty="0"/>
              <a:t>中国定量</a:t>
            </a:r>
            <a:r>
              <a:rPr lang="en-US" altLang="zh-CN" dirty="0"/>
              <a:t>QCT</a:t>
            </a:r>
            <a:r>
              <a:rPr lang="zh-CN" altLang="en-US" dirty="0"/>
              <a:t>骨质疏松症诊断指南（</a:t>
            </a:r>
            <a:r>
              <a:rPr lang="en-US" altLang="zh-CN" dirty="0"/>
              <a:t>2018</a:t>
            </a:r>
            <a:r>
              <a:rPr lang="zh-CN" altLang="en-US" dirty="0"/>
              <a:t>）</a:t>
            </a:r>
            <a:endParaRPr lang="en-US" altLang="zh-CN" dirty="0"/>
          </a:p>
          <a:p>
            <a:r>
              <a:rPr lang="en-US" dirty="0"/>
              <a:t>-- (</a:t>
            </a:r>
            <a:r>
              <a:rPr lang="en-US" altLang="zh-CN" dirty="0"/>
              <a:t>The China Big Health data</a:t>
            </a:r>
            <a:r>
              <a:rPr lang="en-US" dirty="0"/>
              <a:t>)</a:t>
            </a:r>
            <a:endParaRPr lang="en-US" dirty="0"/>
          </a:p>
        </p:txBody>
      </p:sp>
      <p:graphicFrame>
        <p:nvGraphicFramePr>
          <p:cNvPr id="12" name="Table 9"/>
          <p:cNvGraphicFramePr>
            <a:graphicFrameLocks noGrp="1"/>
          </p:cNvGraphicFramePr>
          <p:nvPr/>
        </p:nvGraphicFramePr>
        <p:xfrm>
          <a:off x="1002204" y="4601826"/>
          <a:ext cx="3881660" cy="1483360"/>
        </p:xfrm>
        <a:graphic>
          <a:graphicData uri="http://schemas.openxmlformats.org/drawingml/2006/table">
            <a:tbl>
              <a:tblPr firstRow="1" bandRow="1">
                <a:tableStyleId>{5C22544A-7EE6-4342-B048-85BDC9FD1C3A}</a:tableStyleId>
              </a:tblPr>
              <a:tblGrid>
                <a:gridCol w="1940830"/>
                <a:gridCol w="1940830"/>
              </a:tblGrid>
              <a:tr h="370840">
                <a:tc>
                  <a:txBody>
                    <a:bodyPr/>
                    <a:p>
                      <a:r>
                        <a:rPr lang="en-US" altLang="zh-CN" dirty="0"/>
                        <a:t>Diagnosis</a:t>
                      </a:r>
                      <a:endParaRPr lang="en-US" dirty="0"/>
                    </a:p>
                  </a:txBody>
                  <a:tcPr/>
                </a:tc>
                <a:tc>
                  <a:txBody>
                    <a:bodyPr/>
                    <a:p>
                      <a:r>
                        <a:rPr lang="en-US" dirty="0"/>
                        <a:t>BMD Range (mg/cc)</a:t>
                      </a:r>
                      <a:endParaRPr lang="en-US" dirty="0"/>
                    </a:p>
                  </a:txBody>
                  <a:tcPr/>
                </a:tc>
              </a:tr>
              <a:tr h="370840">
                <a:tc>
                  <a:txBody>
                    <a:bodyPr/>
                    <a:p>
                      <a:r>
                        <a:rPr lang="en-US" dirty="0"/>
                        <a:t>Normal</a:t>
                      </a:r>
                      <a:endParaRPr lang="en-US" dirty="0"/>
                    </a:p>
                  </a:txBody>
                  <a:tcPr/>
                </a:tc>
                <a:tc>
                  <a:txBody>
                    <a:bodyPr/>
                    <a:p>
                      <a:r>
                        <a:rPr lang="en-US" dirty="0"/>
                        <a:t>&gt;120</a:t>
                      </a:r>
                      <a:endParaRPr lang="en-US" dirty="0"/>
                    </a:p>
                  </a:txBody>
                  <a:tcPr/>
                </a:tc>
              </a:tr>
              <a:tr h="370840">
                <a:tc>
                  <a:txBody>
                    <a:bodyPr/>
                    <a:p>
                      <a:r>
                        <a:rPr lang="en-US" dirty="0"/>
                        <a:t>Osteopenia</a:t>
                      </a:r>
                      <a:endParaRPr lang="en-US" dirty="0"/>
                    </a:p>
                  </a:txBody>
                  <a:tcPr/>
                </a:tc>
                <a:tc>
                  <a:txBody>
                    <a:bodyPr/>
                    <a:p>
                      <a:r>
                        <a:rPr lang="en-US" dirty="0"/>
                        <a:t>80~120</a:t>
                      </a:r>
                      <a:endParaRPr lang="en-US" dirty="0"/>
                    </a:p>
                  </a:txBody>
                  <a:tcPr/>
                </a:tc>
              </a:tr>
              <a:tr h="370840">
                <a:tc>
                  <a:txBody>
                    <a:bodyPr/>
                    <a:p>
                      <a:r>
                        <a:rPr lang="en-US" dirty="0"/>
                        <a:t>Osteoporosis</a:t>
                      </a:r>
                      <a:endParaRPr lang="en-US" dirty="0"/>
                    </a:p>
                  </a:txBody>
                  <a:tcPr/>
                </a:tc>
                <a:tc>
                  <a:txBody>
                    <a:bodyPr/>
                    <a:p>
                      <a:r>
                        <a:rPr lang="en-US" dirty="0"/>
                        <a:t>&lt;80</a:t>
                      </a:r>
                      <a:endParaRPr lang="en-US" dirty="0"/>
                    </a:p>
                  </a:txBody>
                  <a:tcPr/>
                </a:tc>
              </a:tr>
            </a:tbl>
          </a:graphicData>
        </a:graphic>
      </p:graphicFrame>
      <p:sp>
        <p:nvSpPr>
          <p:cNvPr id="13" name="TextBox 10"/>
          <p:cNvSpPr txBox="1"/>
          <p:nvPr/>
        </p:nvSpPr>
        <p:spPr>
          <a:xfrm>
            <a:off x="817245" y="1277620"/>
            <a:ext cx="7170420" cy="829945"/>
          </a:xfrm>
          <a:prstGeom prst="rect">
            <a:avLst/>
          </a:prstGeom>
          <a:noFill/>
        </p:spPr>
        <p:txBody>
          <a:bodyPr wrap="square" rtlCol="0">
            <a:spAutoFit/>
          </a:bodyPr>
          <a:p>
            <a:r>
              <a:rPr lang="en-US" sz="2400" b="1" dirty="0"/>
              <a:t>Quantiative Computed Tomography (QCT) as a screening tool for osteoporosis diagnosis</a:t>
            </a:r>
            <a:endParaRPr lang="en-US"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p:cNvPicPr>
          <p:nvPr/>
        </p:nvPicPr>
        <p:blipFill>
          <a:blip r:embed="rId1"/>
          <a:stretch>
            <a:fillRect/>
          </a:stretch>
        </p:blipFill>
        <p:spPr>
          <a:xfrm>
            <a:off x="394970" y="4338955"/>
            <a:ext cx="3477260" cy="2099945"/>
          </a:xfrm>
          <a:prstGeom prst="rect">
            <a:avLst/>
          </a:prstGeom>
        </p:spPr>
      </p:pic>
      <p:pic>
        <p:nvPicPr>
          <p:cNvPr id="6" name="Picture 10"/>
          <p:cNvPicPr>
            <a:picLocks noChangeAspect="1"/>
          </p:cNvPicPr>
          <p:nvPr/>
        </p:nvPicPr>
        <p:blipFill>
          <a:blip r:embed="rId2"/>
          <a:stretch>
            <a:fillRect/>
          </a:stretch>
        </p:blipFill>
        <p:spPr>
          <a:xfrm>
            <a:off x="394970" y="1607820"/>
            <a:ext cx="3477260" cy="2731135"/>
          </a:xfrm>
          <a:prstGeom prst="rect">
            <a:avLst/>
          </a:prstGeom>
        </p:spPr>
      </p:pic>
      <p:pic>
        <p:nvPicPr>
          <p:cNvPr id="8" name="图片 7"/>
          <p:cNvPicPr>
            <a:picLocks noChangeAspect="1"/>
          </p:cNvPicPr>
          <p:nvPr/>
        </p:nvPicPr>
        <p:blipFill>
          <a:blip r:embed="rId3"/>
          <a:stretch>
            <a:fillRect/>
          </a:stretch>
        </p:blipFill>
        <p:spPr>
          <a:xfrm>
            <a:off x="4688840" y="1607820"/>
            <a:ext cx="4455160" cy="3641725"/>
          </a:xfrm>
          <a:prstGeom prst="rect">
            <a:avLst/>
          </a:prstGeom>
        </p:spPr>
      </p:pic>
      <p:sp>
        <p:nvSpPr>
          <p:cNvPr id="2" name="文本框 1"/>
          <p:cNvSpPr txBox="1"/>
          <p:nvPr/>
        </p:nvSpPr>
        <p:spPr>
          <a:xfrm>
            <a:off x="394970" y="1170940"/>
            <a:ext cx="2861945"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Phantom-based QCT</a:t>
            </a:r>
            <a:endParaRPr lang="en-US" altLang="zh-CN" sz="2000">
              <a:latin typeface="Times New Roman" panose="02020603050405020304" pitchFamily="18" charset="0"/>
              <a:cs typeface="Times New Roman" panose="02020603050405020304" pitchFamily="18" charset="0"/>
            </a:endParaRPr>
          </a:p>
        </p:txBody>
      </p:sp>
      <p:sp>
        <p:nvSpPr>
          <p:cNvPr id="3" name="文本框 2"/>
          <p:cNvSpPr txBox="1"/>
          <p:nvPr/>
        </p:nvSpPr>
        <p:spPr>
          <a:xfrm>
            <a:off x="4688840" y="1170940"/>
            <a:ext cx="2861945"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Phantom-less QCT</a:t>
            </a:r>
            <a:endParaRPr lang="en-US" altLang="zh-CN" sz="200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extBox 189"/>
          <p:cNvSpPr txBox="1"/>
          <p:nvPr/>
        </p:nvSpPr>
        <p:spPr>
          <a:xfrm>
            <a:off x="3736975" y="1123950"/>
            <a:ext cx="5195570" cy="1568450"/>
          </a:xfrm>
          <a:prstGeom prst="rect">
            <a:avLst/>
          </a:prstGeom>
          <a:noFill/>
        </p:spPr>
        <p:txBody>
          <a:bodyPr wrap="square" rtlCol="0">
            <a:spAutoFit/>
          </a:bodyPr>
          <a:p>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a:t>
            </a:r>
            <a:r>
              <a:rPr lang="en-US" sz="1800" b="1" i="1" dirty="0">
                <a:latin typeface="Times New Roman" panose="02020603050405020304" pitchFamily="18" charset="0"/>
                <a:cs typeface="Times New Roman" panose="02020603050405020304" pitchFamily="18" charset="0"/>
              </a:rPr>
              <a:t>29.3% patients were found by QCT but not by DXA to have osteoporosis. All had degeneration of lumbar spine (Osteophytes)</a:t>
            </a:r>
            <a:r>
              <a:rPr lang="en-US" sz="1800" b="1" dirty="0">
                <a:latin typeface="Times New Roman" panose="02020603050405020304" pitchFamily="18" charset="0"/>
                <a:cs typeface="Times New Roman" panose="02020603050405020304" pitchFamily="18" charset="0"/>
              </a:rPr>
              <a:t>”.</a:t>
            </a:r>
            <a:endParaRPr lang="en-US" sz="1800" b="1" dirty="0">
              <a:latin typeface="Times New Roman" panose="02020603050405020304" pitchFamily="18" charset="0"/>
              <a:cs typeface="Times New Roman" panose="02020603050405020304" pitchFamily="18" charset="0"/>
            </a:endParaRPr>
          </a:p>
          <a:p>
            <a:r>
              <a:rPr lang="en-US" dirty="0">
                <a:solidFill>
                  <a:schemeClr val="bg1">
                    <a:lumMod val="65000"/>
                  </a:schemeClr>
                </a:solidFill>
                <a:latin typeface="Times New Roman" panose="02020603050405020304" pitchFamily="18" charset="0"/>
                <a:cs typeface="Times New Roman" panose="02020603050405020304" pitchFamily="18" charset="0"/>
              </a:rPr>
              <a:t>Li N, Li XM, Xu L, Sun WJ, Cheng XG, Tian W. Comparison of QCT and DXA: osteoporosis detection rates in postmenopausal women. International Journal of Endocrinology. 2013 Mar 27;2013.</a:t>
            </a:r>
            <a:endParaRPr lang="en-US" dirty="0">
              <a:solidFill>
                <a:schemeClr val="bg1">
                  <a:lumMod val="65000"/>
                </a:schemeClr>
              </a:solidFill>
              <a:latin typeface="Times New Roman" panose="02020603050405020304" pitchFamily="18" charset="0"/>
              <a:cs typeface="Times New Roman" panose="02020603050405020304" pitchFamily="18" charset="0"/>
            </a:endParaRPr>
          </a:p>
        </p:txBody>
      </p:sp>
      <p:sp>
        <p:nvSpPr>
          <p:cNvPr id="191" name="TextBox 190"/>
          <p:cNvSpPr txBox="1"/>
          <p:nvPr/>
        </p:nvSpPr>
        <p:spPr>
          <a:xfrm>
            <a:off x="3736975" y="3674745"/>
            <a:ext cx="5295265" cy="1783715"/>
          </a:xfrm>
          <a:prstGeom prst="rect">
            <a:avLst/>
          </a:prstGeom>
          <a:noFill/>
        </p:spPr>
        <p:txBody>
          <a:bodyPr wrap="square" rtlCol="0">
            <a:spAutoFit/>
          </a:bodyPr>
          <a:p>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a:t>
            </a:r>
            <a:r>
              <a:rPr lang="en-US" sz="1800" b="1" i="1" dirty="0">
                <a:latin typeface="Times New Roman" panose="02020603050405020304" pitchFamily="18" charset="0"/>
                <a:cs typeface="Times New Roman" panose="02020603050405020304" pitchFamily="18" charset="0"/>
              </a:rPr>
              <a:t>A total of 114 (36.4)% were diagnosed with osteoporosis by QCT but not by DXA. All had degeneration of lumbar spine (Osteophytes</a:t>
            </a:r>
            <a:r>
              <a:rPr lang="en-US" sz="1800" b="1" dirty="0">
                <a:latin typeface="Times New Roman" panose="02020603050405020304" pitchFamily="18" charset="0"/>
                <a:cs typeface="Times New Roman" panose="02020603050405020304" pitchFamily="18" charset="0"/>
              </a:rPr>
              <a:t>)”.</a:t>
            </a:r>
            <a:endParaRPr lang="en-US" sz="1800" b="1" dirty="0">
              <a:latin typeface="Times New Roman" panose="02020603050405020304" pitchFamily="18" charset="0"/>
              <a:cs typeface="Times New Roman" panose="02020603050405020304" pitchFamily="18" charset="0"/>
            </a:endParaRPr>
          </a:p>
          <a:p>
            <a:r>
              <a:rPr lang="en-US" dirty="0">
                <a:solidFill>
                  <a:schemeClr val="bg1">
                    <a:lumMod val="65000"/>
                  </a:schemeClr>
                </a:solidFill>
                <a:latin typeface="Times New Roman" panose="02020603050405020304" pitchFamily="18" charset="0"/>
                <a:cs typeface="Times New Roman" panose="02020603050405020304" pitchFamily="18" charset="0"/>
              </a:rPr>
              <a:t>Xu XM, Li N, Li K, Li XY, Zhang P, Xuan YJ, Cheng XG. Discordance in diagnosis of osteoporosis by quantitative computed tomography and dual-energy X-ray absorptiometry in Chinese elderly men. Journal of orthopaedic translation. 2019 Jul 1;18:59-64.</a:t>
            </a:r>
            <a:endParaRPr lang="en-US" dirty="0">
              <a:solidFill>
                <a:schemeClr val="bg1">
                  <a:lumMod val="65000"/>
                </a:schemeClr>
              </a:solidFill>
              <a:latin typeface="Times New Roman" panose="02020603050405020304" pitchFamily="18" charset="0"/>
              <a:cs typeface="Times New Roman" panose="02020603050405020304" pitchFamily="18" charset="0"/>
            </a:endParaRPr>
          </a:p>
        </p:txBody>
      </p:sp>
      <p:pic>
        <p:nvPicPr>
          <p:cNvPr id="194" name="Picture 193"/>
          <p:cNvPicPr>
            <a:picLocks noChangeAspect="1"/>
          </p:cNvPicPr>
          <p:nvPr/>
        </p:nvPicPr>
        <p:blipFill>
          <a:blip r:embed="rId1"/>
          <a:stretch>
            <a:fillRect/>
          </a:stretch>
        </p:blipFill>
        <p:spPr>
          <a:xfrm>
            <a:off x="-211" y="1124161"/>
            <a:ext cx="3386666" cy="3308797"/>
          </a:xfrm>
          <a:prstGeom prst="rect">
            <a:avLst/>
          </a:prstGeom>
        </p:spPr>
      </p:pic>
      <p:pic>
        <p:nvPicPr>
          <p:cNvPr id="195" name="Picture 194"/>
          <p:cNvPicPr>
            <a:picLocks noChangeAspect="1"/>
          </p:cNvPicPr>
          <p:nvPr/>
        </p:nvPicPr>
        <p:blipFill>
          <a:blip r:embed="rId2"/>
          <a:stretch>
            <a:fillRect/>
          </a:stretch>
        </p:blipFill>
        <p:spPr>
          <a:xfrm>
            <a:off x="-211" y="3738268"/>
            <a:ext cx="3386666" cy="311951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010410" y="352425"/>
            <a:ext cx="7059930" cy="1076325"/>
          </a:xfrm>
          <a:prstGeom prst="rect">
            <a:avLst/>
          </a:prstGeom>
          <a:noFill/>
        </p:spPr>
        <p:txBody>
          <a:bodyPr wrap="square" rtlCol="0">
            <a:spAutoFit/>
          </a:bodyPr>
          <a:lstStyle/>
          <a:p>
            <a:r>
              <a:rPr lang="en-US" dirty="0"/>
              <a:t>Osteophytes:</a:t>
            </a:r>
            <a:endParaRPr lang="en-US" dirty="0"/>
          </a:p>
          <a:p>
            <a:r>
              <a:rPr lang="en-US" sz="1800" dirty="0">
                <a:latin typeface="Times New Roman" panose="02020603050405020304" pitchFamily="18" charset="0"/>
                <a:cs typeface="Times New Roman" panose="02020603050405020304" pitchFamily="18" charset="0"/>
              </a:rPr>
              <a:t>“</a:t>
            </a:r>
            <a:r>
              <a:rPr lang="en-US" sz="1800" i="1" dirty="0">
                <a:latin typeface="Times New Roman" panose="02020603050405020304" pitchFamily="18" charset="0"/>
                <a:cs typeface="Times New Roman" panose="02020603050405020304" pitchFamily="18" charset="0"/>
              </a:rPr>
              <a:t>Substantial Osteophytes can be found on at least 1 vertebral body in 25% of spines aged 20 to 29, and </a:t>
            </a:r>
            <a:r>
              <a:rPr lang="en-US" sz="1800" b="1" i="1" dirty="0">
                <a:latin typeface="Times New Roman" panose="02020603050405020304" pitchFamily="18" charset="0"/>
                <a:cs typeface="Times New Roman" panose="02020603050405020304" pitchFamily="18" charset="0"/>
              </a:rPr>
              <a:t>in 90% of spines aged over 60 years</a:t>
            </a:r>
            <a:r>
              <a:rPr lang="en-US" sz="18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 </a:t>
            </a:r>
            <a:r>
              <a:rPr lang="en-US" dirty="0">
                <a:solidFill>
                  <a:schemeClr val="bg1">
                    <a:lumMod val="65000"/>
                  </a:schemeClr>
                </a:solidFill>
                <a:latin typeface="Times New Roman" panose="02020603050405020304" pitchFamily="18" charset="0"/>
                <a:cs typeface="Times New Roman" panose="02020603050405020304" pitchFamily="18" charset="0"/>
                <a:sym typeface="+mn-ea"/>
              </a:rPr>
              <a:t>Al-Rawahi, Maimouna, et al, 2011</a:t>
            </a:r>
            <a:endParaRPr lang="en-US"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0" y="1428750"/>
            <a:ext cx="4869815" cy="4000500"/>
          </a:xfrm>
          <a:prstGeom prst="rect">
            <a:avLst/>
          </a:prstGeom>
        </p:spPr>
      </p:pic>
      <p:sp>
        <p:nvSpPr>
          <p:cNvPr id="3" name="TextBox 8"/>
          <p:cNvSpPr txBox="1"/>
          <p:nvPr/>
        </p:nvSpPr>
        <p:spPr>
          <a:xfrm>
            <a:off x="64135" y="5497830"/>
            <a:ext cx="4051300" cy="737235"/>
          </a:xfrm>
          <a:prstGeom prst="rect">
            <a:avLst/>
          </a:prstGeom>
          <a:noFill/>
        </p:spPr>
        <p:txBody>
          <a:bodyPr wrap="square" rtlCol="0">
            <a:spAutoFit/>
          </a:bodyPr>
          <a:p>
            <a:r>
              <a:rPr lang="en-US" dirty="0">
                <a:solidFill>
                  <a:schemeClr val="bg1">
                    <a:lumMod val="65000"/>
                  </a:schemeClr>
                </a:solidFill>
                <a:latin typeface="Times New Roman" panose="02020603050405020304" pitchFamily="18" charset="0"/>
                <a:cs typeface="Times New Roman" panose="02020603050405020304" pitchFamily="18" charset="0"/>
              </a:rPr>
              <a:t>Reference: Wong, Siu Him Janus, Kwong Yuen Chiu, and Chun Hoi Yan. "osteophytes." Journal of Orthopaedic Surgery 24.3 (2016): 403-410. </a:t>
            </a:r>
            <a:endParaRPr lang="en-US" dirty="0">
              <a:solidFill>
                <a:schemeClr val="bg1">
                  <a:lumMod val="65000"/>
                </a:schemeClr>
              </a:solidFill>
              <a:latin typeface="Times New Roman" panose="02020603050405020304" pitchFamily="18" charset="0"/>
              <a:cs typeface="Times New Roman" panose="02020603050405020304" pitchFamily="18" charset="0"/>
            </a:endParaRPr>
          </a:p>
        </p:txBody>
      </p:sp>
      <p:pic>
        <p:nvPicPr>
          <p:cNvPr id="11" name="图片 10"/>
          <p:cNvPicPr>
            <a:picLocks noChangeAspect="1"/>
          </p:cNvPicPr>
          <p:nvPr/>
        </p:nvPicPr>
        <p:blipFill>
          <a:blip r:embed="rId2"/>
          <a:stretch>
            <a:fillRect/>
          </a:stretch>
        </p:blipFill>
        <p:spPr>
          <a:xfrm>
            <a:off x="4709160" y="1617980"/>
            <a:ext cx="4434840" cy="2862580"/>
          </a:xfrm>
          <a:prstGeom prst="rect">
            <a:avLst/>
          </a:prstGeom>
        </p:spPr>
      </p:pic>
      <p:sp>
        <p:nvSpPr>
          <p:cNvPr id="12" name="TextBox 8"/>
          <p:cNvSpPr txBox="1"/>
          <p:nvPr/>
        </p:nvSpPr>
        <p:spPr>
          <a:xfrm>
            <a:off x="4428490" y="5429250"/>
            <a:ext cx="4312920" cy="953135"/>
          </a:xfrm>
          <a:prstGeom prst="rect">
            <a:avLst/>
          </a:prstGeom>
          <a:noFill/>
        </p:spPr>
        <p:txBody>
          <a:bodyPr wrap="square" rtlCol="0">
            <a:spAutoFit/>
          </a:bodyPr>
          <a:p>
            <a:r>
              <a:rPr lang="en-US" dirty="0">
                <a:solidFill>
                  <a:schemeClr val="bg1">
                    <a:lumMod val="65000"/>
                  </a:schemeClr>
                </a:solidFill>
                <a:latin typeface="Times New Roman" panose="02020603050405020304" pitchFamily="18" charset="0"/>
                <a:cs typeface="Times New Roman" panose="02020603050405020304" pitchFamily="18" charset="0"/>
              </a:rPr>
              <a:t>Reference: Al-Rawahi, Maimouna, et al. "Mechanical function of vertebral body osteophytes, as revealed by experiments on cadaveric spines." Spine 36.10 (2011): 770-777.</a:t>
            </a:r>
            <a:endParaRPr lang="en-US" dirty="0">
              <a:solidFill>
                <a:schemeClr val="bg1">
                  <a:lumMod val="6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805608" y="1710289"/>
            <a:ext cx="7532784" cy="4399915"/>
          </a:xfrm>
          <a:prstGeom prst="rect">
            <a:avLst/>
          </a:prstGeom>
          <a:noFill/>
        </p:spPr>
        <p:txBody>
          <a:bodyPr wrap="square" rtlCol="0">
            <a:spAutoFit/>
          </a:bodyPr>
          <a:lstStyle/>
          <a:p>
            <a:r>
              <a:rPr lang="en-US" b="1" u="sng" dirty="0"/>
              <a:t>Objective:</a:t>
            </a:r>
            <a:endParaRPr lang="en-US" b="1" u="sng" dirty="0"/>
          </a:p>
          <a:p>
            <a:r>
              <a:rPr lang="en-US" dirty="0"/>
              <a:t>The objective of this study was to investigate effect of osteophytes on vertebral BMD though regional BMD measurement method, and further compare osteoporotic diagnosis difference between DEXA and QCT within regional BMD analysis.</a:t>
            </a:r>
            <a:endParaRPr lang="en-US" dirty="0"/>
          </a:p>
          <a:p>
            <a:endParaRPr lang="en-US" dirty="0"/>
          </a:p>
          <a:p>
            <a:r>
              <a:rPr lang="en-US" b="1" u="sng" dirty="0"/>
              <a:t>Aim 1:</a:t>
            </a:r>
            <a:endParaRPr lang="en-US" b="1" u="sng" dirty="0"/>
          </a:p>
          <a:p>
            <a:r>
              <a:rPr lang="en-US" dirty="0">
                <a:sym typeface="+mn-ea"/>
              </a:rPr>
              <a:t>To develop QCT technique for bone mineral density (BMD) evaluation</a:t>
            </a:r>
            <a:r>
              <a:rPr lang="en-US" dirty="0"/>
              <a:t>.</a:t>
            </a:r>
            <a:endParaRPr lang="en-US" dirty="0"/>
          </a:p>
          <a:p>
            <a:endParaRPr lang="en-US" dirty="0"/>
          </a:p>
          <a:p>
            <a:endParaRPr lang="en-US" dirty="0"/>
          </a:p>
          <a:p>
            <a:r>
              <a:rPr lang="en-US" b="1" u="sng" dirty="0"/>
              <a:t>Aim 2:</a:t>
            </a:r>
            <a:endParaRPr lang="en-US" b="1" u="sng" dirty="0"/>
          </a:p>
          <a:p>
            <a:r>
              <a:rPr lang="en-US" dirty="0">
                <a:sym typeface="+mn-ea"/>
              </a:rPr>
              <a:t>To develop Automatic algorithm for vertebral sub-regions segmation</a:t>
            </a:r>
            <a:r>
              <a:rPr lang="en-US" dirty="0"/>
              <a:t>.</a:t>
            </a:r>
            <a:endParaRPr lang="en-US" dirty="0"/>
          </a:p>
          <a:p>
            <a:endParaRPr lang="en-US" dirty="0"/>
          </a:p>
          <a:p>
            <a:endParaRPr lang="en-US" dirty="0"/>
          </a:p>
          <a:p>
            <a:endParaRPr lang="en-US" dirty="0"/>
          </a:p>
          <a:p>
            <a:r>
              <a:rPr lang="en-US" b="1" u="sng" dirty="0"/>
              <a:t>Aim 3:</a:t>
            </a:r>
            <a:endParaRPr lang="en-US" b="1" u="sng" dirty="0"/>
          </a:p>
          <a:p>
            <a:r>
              <a:rPr lang="en-US" dirty="0">
                <a:sym typeface="+mn-ea"/>
              </a:rPr>
              <a:t>To analyze the localized bone mienral density (BMD) and compare with DEXA</a:t>
            </a:r>
            <a:r>
              <a:rPr lang="en-US" dirty="0"/>
              <a:t>.</a:t>
            </a:r>
            <a:endParaRPr lang="en-US" dirty="0"/>
          </a:p>
          <a:p>
            <a:endParaRPr lang="en-US" dirty="0"/>
          </a:p>
          <a:p>
            <a:endParaRPr lang="en-US" dirty="0"/>
          </a:p>
          <a:p>
            <a:endParaRPr lang="en-US" dirty="0"/>
          </a:p>
          <a:p>
            <a:endParaRPr lang="en-US" dirty="0"/>
          </a:p>
        </p:txBody>
      </p:sp>
      <p:sp>
        <p:nvSpPr>
          <p:cNvPr id="20" name="TextBox 19"/>
          <p:cNvSpPr txBox="1"/>
          <p:nvPr/>
        </p:nvSpPr>
        <p:spPr>
          <a:xfrm>
            <a:off x="1980191" y="654008"/>
            <a:ext cx="4517500" cy="307777"/>
          </a:xfrm>
          <a:prstGeom prst="rect">
            <a:avLst/>
          </a:prstGeom>
          <a:noFill/>
        </p:spPr>
        <p:txBody>
          <a:bodyPr wrap="square" rtlCol="0">
            <a:spAutoFit/>
          </a:bodyPr>
          <a:lstStyle/>
          <a:p>
            <a:r>
              <a:rPr lang="en-US" dirty="0"/>
              <a:t>Research Plan – Overview</a:t>
            </a:r>
            <a:endParaRPr lang="en-US" dirty="0"/>
          </a:p>
        </p:txBody>
      </p:sp>
      <p:sp>
        <p:nvSpPr>
          <p:cNvPr id="2" name="Rectangle 1"/>
          <p:cNvSpPr/>
          <p:nvPr/>
        </p:nvSpPr>
        <p:spPr>
          <a:xfrm>
            <a:off x="805608" y="2721399"/>
            <a:ext cx="7532784" cy="6055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05815" y="3556000"/>
            <a:ext cx="7533005" cy="7156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805608" y="4656880"/>
            <a:ext cx="7532784" cy="7085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7"/>
          <p:cNvGraphicFramePr>
            <a:graphicFrameLocks noGrp="1"/>
          </p:cNvGraphicFramePr>
          <p:nvPr/>
        </p:nvGraphicFramePr>
        <p:xfrm>
          <a:off x="490716" y="1051582"/>
          <a:ext cx="8108315" cy="2286000"/>
        </p:xfrm>
        <a:graphic>
          <a:graphicData uri="http://schemas.openxmlformats.org/drawingml/2006/table">
            <a:tbl>
              <a:tblPr firstRow="1" bandRow="1">
                <a:tableStyleId>{5C22544A-7EE6-4342-B048-85BDC9FD1C3A}</a:tableStyleId>
              </a:tblPr>
              <a:tblGrid>
                <a:gridCol w="8108315"/>
              </a:tblGrid>
              <a:tr h="533003">
                <a:tc>
                  <a:txBody>
                    <a:bodyPr/>
                    <a:lstStyle/>
                    <a:p>
                      <a:r>
                        <a:rPr lang="en-US" dirty="0"/>
                        <a:t>Aim 1:</a:t>
                      </a:r>
                      <a:endParaRPr lang="en-US" dirty="0"/>
                    </a:p>
                    <a:p>
                      <a:r>
                        <a:rPr lang="en-US" dirty="0"/>
                        <a:t>To develop QCT technique for bone mineral density (BMD) evaluation</a:t>
                      </a:r>
                      <a:endParaRPr lang="en-US" dirty="0"/>
                    </a:p>
                    <a:p>
                      <a:r>
                        <a:rPr lang="en-US" dirty="0"/>
                        <a:t>Research Question</a:t>
                      </a:r>
                      <a:endParaRPr lang="en-US" dirty="0"/>
                    </a:p>
                  </a:txBody>
                  <a:tcPr/>
                </a:tc>
              </a:tr>
              <a:tr h="441343">
                <a:tc>
                  <a:txBody>
                    <a:bodyPr/>
                    <a:lstStyle/>
                    <a:p>
                      <a:r>
                        <a:rPr lang="en-US" dirty="0"/>
                        <a:t>How to quantify bone mineral density?</a:t>
                      </a:r>
                      <a:endParaRPr lang="en-US" dirty="0"/>
                    </a:p>
                    <a:p>
                      <a:r>
                        <a:rPr lang="en-US" sz="1400" dirty="0"/>
                        <a:t>To develop phantomless BMD evaluation algorithm.</a:t>
                      </a:r>
                      <a:endParaRPr lang="en-US" dirty="0"/>
                    </a:p>
                  </a:txBody>
                  <a:tcPr/>
                </a:tc>
              </a:tr>
              <a:tr h="381463">
                <a:tc>
                  <a:txBody>
                    <a:bodyPr/>
                    <a:lstStyle/>
                    <a:p>
                      <a:r>
                        <a:rPr lang="en-US" dirty="0"/>
                        <a:t>What type of data shall be collected?</a:t>
                      </a:r>
                      <a:endParaRPr lang="en-US" dirty="0"/>
                    </a:p>
                    <a:p>
                      <a:r>
                        <a:rPr lang="en-US" dirty="0"/>
                        <a:t>Clinical CT Data</a:t>
                      </a:r>
                      <a:endParaRPr lang="en-US" dirty="0"/>
                    </a:p>
                  </a:txBody>
                  <a:tcPr/>
                </a:tc>
              </a:tr>
              <a:tr h="381463">
                <a:tc>
                  <a:txBody>
                    <a:bodyPr/>
                    <a:lstStyle/>
                    <a:p>
                      <a:r>
                        <a:rPr lang="en-US" dirty="0"/>
                        <a:t>How to validate the algorithm?</a:t>
                      </a:r>
                      <a:endParaRPr lang="en-US" dirty="0"/>
                    </a:p>
                    <a:p>
                      <a:r>
                        <a:rPr lang="en-US" sz="1400" dirty="0"/>
                        <a:t>Compare with a predicate algorithm;</a:t>
                      </a:r>
                      <a:endParaRPr lang="en-US" dirty="0"/>
                    </a:p>
                  </a:txBody>
                  <a:tcPr/>
                </a:tc>
              </a:tr>
            </a:tbl>
          </a:graphicData>
        </a:graphic>
      </p:graphicFrame>
      <p:sp>
        <p:nvSpPr>
          <p:cNvPr id="8" name="TextBox 7"/>
          <p:cNvSpPr txBox="1"/>
          <p:nvPr/>
        </p:nvSpPr>
        <p:spPr>
          <a:xfrm>
            <a:off x="1981200" y="405979"/>
            <a:ext cx="6339234" cy="521970"/>
          </a:xfrm>
          <a:prstGeom prst="rect">
            <a:avLst/>
          </a:prstGeom>
          <a:noFill/>
        </p:spPr>
        <p:txBody>
          <a:bodyPr wrap="square" rtlCol="0">
            <a:spAutoFit/>
          </a:bodyPr>
          <a:lstStyle/>
          <a:p>
            <a:r>
              <a:rPr lang="en-US" sz="2800" b="1" u="sng" dirty="0"/>
              <a:t>Objective-1</a:t>
            </a:r>
            <a:endParaRPr lang="en-US" sz="2800" b="1" u="sng" dirty="0"/>
          </a:p>
        </p:txBody>
      </p:sp>
      <p:pic>
        <p:nvPicPr>
          <p:cNvPr id="15" name="Picture 14"/>
          <p:cNvPicPr>
            <a:picLocks noChangeAspect="1"/>
          </p:cNvPicPr>
          <p:nvPr/>
        </p:nvPicPr>
        <p:blipFill>
          <a:blip r:embed="rId1"/>
          <a:stretch>
            <a:fillRect/>
          </a:stretch>
        </p:blipFill>
        <p:spPr>
          <a:xfrm>
            <a:off x="490855" y="3337560"/>
            <a:ext cx="4445000" cy="2464435"/>
          </a:xfrm>
          <a:prstGeom prst="rect">
            <a:avLst/>
          </a:prstGeom>
        </p:spPr>
      </p:pic>
      <p:pic>
        <p:nvPicPr>
          <p:cNvPr id="17" name="Picture 16"/>
          <p:cNvPicPr>
            <a:picLocks noChangeAspect="1"/>
          </p:cNvPicPr>
          <p:nvPr/>
        </p:nvPicPr>
        <p:blipFill>
          <a:blip r:embed="rId2"/>
          <a:stretch>
            <a:fillRect/>
          </a:stretch>
        </p:blipFill>
        <p:spPr>
          <a:xfrm>
            <a:off x="4935855" y="3336925"/>
            <a:ext cx="3662680" cy="2465070"/>
          </a:xfrm>
          <a:prstGeom prst="rect">
            <a:avLst/>
          </a:prstGeom>
        </p:spPr>
      </p:pic>
    </p:spTree>
  </p:cSld>
  <p:clrMapOvr>
    <a:masterClrMapping/>
  </p:clrMapOvr>
</p:sld>
</file>

<file path=ppt/theme/theme1.xml><?xml version="1.0" encoding="utf-8"?>
<a:theme xmlns:a="http://schemas.openxmlformats.org/drawingml/2006/main" name="HKU_ortho_powerpoint_theme_2019">
  <a:themeElements>
    <a:clrScheme name="Marque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Powerpoint_theme_20190318</Template>
  <TotalTime>0</TotalTime>
  <Words>5071</Words>
  <Application>WPS 演示</Application>
  <PresentationFormat>On-screen Show (4:3)</PresentationFormat>
  <Paragraphs>215</Paragraphs>
  <Slides>19</Slides>
  <Notes>0</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19</vt:i4>
      </vt:variant>
    </vt:vector>
  </HeadingPairs>
  <TitlesOfParts>
    <vt:vector size="47" baseType="lpstr">
      <vt:lpstr>Arial</vt:lpstr>
      <vt:lpstr>宋体</vt:lpstr>
      <vt:lpstr>Wingdings</vt:lpstr>
      <vt:lpstr>Arial</vt:lpstr>
      <vt:lpstr>Calibri</vt:lpstr>
      <vt:lpstr>Noto Sans Symbols</vt:lpstr>
      <vt:lpstr>Segoe Print</vt:lpstr>
      <vt:lpstr>Times New Roman</vt:lpstr>
      <vt:lpstr>微软雅黑</vt:lpstr>
      <vt:lpstr>Arial Unicode MS</vt:lpstr>
      <vt:lpstr>华文细黑</vt:lpstr>
      <vt:lpstr>等线 Light</vt:lpstr>
      <vt:lpstr>SimSun-ExtB</vt:lpstr>
      <vt:lpstr>Bauhaus 93</vt:lpstr>
      <vt:lpstr>Britannic Bold</vt:lpstr>
      <vt:lpstr>Consolas</vt:lpstr>
      <vt:lpstr>Eras Light ITC</vt:lpstr>
      <vt:lpstr>Gill Sans MT Condensed</vt:lpstr>
      <vt:lpstr>HoloLens MDL2 Assets</vt:lpstr>
      <vt:lpstr>Lucida Console</vt:lpstr>
      <vt:lpstr>Microsoft Uighur</vt:lpstr>
      <vt:lpstr>OCR A Extended</vt:lpstr>
      <vt:lpstr>Rockwell</vt:lpstr>
      <vt:lpstr>Segoe Script</vt:lpstr>
      <vt:lpstr>Segoe UI Semilight</vt:lpstr>
      <vt:lpstr>华文仿宋</vt:lpstr>
      <vt:lpstr>Arial Narrow</vt:lpstr>
      <vt:lpstr>HKU_ortho_powerpoint_theme_2019</vt:lpstr>
      <vt:lpstr>Effects of Osteophytes on Vertebral Bone Mineral Density Measurement for Osteoporotic Diagnosis, Comparison between Phantom-less QCT and DEXA technique</vt:lpstr>
      <vt:lpstr>Osteoporosis 千里之堤潰於蟻穴 </vt:lpstr>
      <vt:lpstr>PowerPoint 演示文稿</vt:lpstr>
      <vt:lpstr>Overview of  -Quantitative Computerized Tomography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Conclusions</vt:lpstr>
      <vt:lpstr>Thank you!  Q &amp; 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Donna Lau</dc:creator>
  <cp:lastModifiedBy>博志生物科技_杨柯笛</cp:lastModifiedBy>
  <cp:revision>162</cp:revision>
  <dcterms:created xsi:type="dcterms:W3CDTF">2019-03-19T04:08:00Z</dcterms:created>
  <dcterms:modified xsi:type="dcterms:W3CDTF">2021-10-07T11:00:24Z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2052-11.1.0.9914</vt:lpwstr>
  </property>
</Properties>
</file>