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415" r:id="rId3"/>
    <p:sldId id="416" r:id="rId4"/>
    <p:sldId id="419" r:id="rId5"/>
    <p:sldId id="420" r:id="rId6"/>
    <p:sldId id="417" r:id="rId7"/>
    <p:sldId id="418" r:id="rId8"/>
    <p:sldId id="435" r:id="rId9"/>
    <p:sldId id="436" r:id="rId10"/>
    <p:sldId id="438" r:id="rId11"/>
    <p:sldId id="437" r:id="rId12"/>
    <p:sldId id="439" r:id="rId13"/>
    <p:sldId id="44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327"/>
  </p:normalViewPr>
  <p:slideViewPr>
    <p:cSldViewPr snapToGrid="0" snapToObjects="1">
      <p:cViewPr>
        <p:scale>
          <a:sx n="66" d="100"/>
          <a:sy n="66" d="100"/>
        </p:scale>
        <p:origin x="2424" y="1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4AFD5-AC8F-904F-A25C-74DE3A5F2474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F6861-5CEA-3548-A15C-CAC7941C4A8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423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A1886-8E63-7249-BA7E-EDDA145AEC59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1613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A1886-8E63-7249-BA7E-EDDA145AEC59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8901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3ACACF-EFE6-1A49-B4E6-2BA395C19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08462D4-E902-5F41-9973-37B5EE4CC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E353D9-3ADA-2440-B83E-713771E7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CE39F0-57E3-B146-B9CE-631837AE8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CCD5FC-3012-4141-926B-C9D7FF04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9944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87C0F6-193A-7547-AE34-4A137B813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79178E-9596-B840-8258-62850A59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FEA665-3B83-A04F-B644-EC6C6DD5E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8A6469-669C-A24B-8ABB-9FCE9BCD8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EA3446-74BD-2B49-A978-509801DB5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00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BB5629D-3925-054A-B16D-6BD437F01C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AF2E55-D5AD-9346-8CB2-893143363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A0D8FA-6C11-D64E-BCFA-1844AFD8E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0FB781-8C2D-6E4B-89A1-64FE54E40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1266F9-A7AE-8A49-9430-674ECC97C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974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EA4FDE-8EDC-2C4A-A132-3BB453D7D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FF32DB-DDD1-F24C-95B6-42B3C33EC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75BEE4-05AF-A14F-9783-D940BEEFD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2A8286-1A56-A84A-96F9-FCD805082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B305B6-9592-7C49-BC61-CE4A6B7A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11076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14D90F-E2CD-D34D-B8FF-BA6218DD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06D8A8-CE87-3845-A779-6FD97EC6B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3DDB3F-1A81-6E49-961C-F3CD9CD31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0ACA35-F6B4-7544-BCCA-6F7800E6E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44F7BC-3322-2147-A85E-9F5BD51D7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877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FC9CDC-EB96-AF48-BD56-4EC98964E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27B03D-85E6-C247-B55F-65A9E77951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5C962-8534-3A41-8E0C-569841CA3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3D34AD-FF40-4842-8560-8A3656AD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EDD527-4E0A-EE48-B37D-2F78152AD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1F3A03-F5D3-BF4C-B020-A68CF168C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61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74ADE0-FE6B-7345-82C8-FE9BC586F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BBEEEA-727E-704E-870D-7B393CF9A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A233CF-E5C8-DC40-8D27-49E4C4AD0F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1C5FBF-6E63-F64E-80F5-3586D4A43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2083E6-F8BD-594B-8088-79DE660EA6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5F2176A-5C0B-1B4F-A39B-143833627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FBC53C5-10A0-8044-9B6F-5C415BB31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2E3B22A-5B44-A84F-9943-6C3CCE00C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837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364B56-4270-D146-AE93-1994D20C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7D0CAA-0D6E-9D4D-A741-5489C2116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8FF5CA-C5EF-A042-964F-B7590F8B7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B5BE02-5A34-BA44-A8ED-20785F1F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7180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EC48DC-AE1C-CA42-8230-79AE33C7D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2145F7-EC9E-F049-81BA-736F6F2DD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89B34F-4C73-1349-9816-9D460139C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505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68D376-E027-C94D-B53B-5D216DB4B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79CE5A-0C7D-1446-81F2-6352C247E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464C5D-4919-984C-9FB0-4F6E1AE33C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BE0902-93F8-CA45-8A47-148CD8849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C39C01-BE9E-AC4F-9F0F-B89FA7940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A6B691-CFA5-E049-A3D0-37C884255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55847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C1B037-85B0-4E4E-B18A-51A8274A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C15E4E9-6FE0-1441-A4CF-2E161E9DF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751140-2175-9E43-9030-C76A8BF71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50E313-2073-C641-BDF9-50DC21A84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1DA756-7D65-A741-AE14-7D2CE463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6FF828-1417-2E4E-B676-5A95F6E9A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100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2D818AB-23D5-1F46-AFDC-76435D6CA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1432C0-B532-1747-BFAE-98B509387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A075CC-389D-284A-AAAB-F7D42A94F3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70D77-5960-9346-AC03-F9B0028AF3D3}" type="datetimeFigureOut">
              <a:rPr kumimoji="1" lang="zh-CN" altLang="en-US" smtClean="0"/>
              <a:t>2022/7/5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E046F-E9AA-D14B-93E9-3523BE0D9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B2D4DA-CAD3-3A46-BF10-F80C0F0AAB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01E82-BC47-3B43-81E1-C58AB82F768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115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0F5A53-FE7C-A14C-B895-53CD74DF0D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121" y="538921"/>
            <a:ext cx="9873758" cy="4500005"/>
          </a:xfrm>
        </p:spPr>
        <p:txBody>
          <a:bodyPr>
            <a:noAutofit/>
          </a:bodyPr>
          <a:lstStyle/>
          <a:p>
            <a:pPr algn="l"/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Slide 2,3,4,5: 2 repeats for ctrl-siSIRT1-siSIRT2-siSIRT3 group cultured in normal DMEM medium</a:t>
            </a:r>
            <a:b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Slide 6,7,8,9: 2 repeats for ctrl-siSIRT1-siSIRT2-siSIRT3 group cultured in DMEM treated with 25 mM Nala</a:t>
            </a:r>
            <a:b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Slide 10,11,12,13: 2 repeats for ctrl-siSIRT3-siHDAC3 group cultured in normal DMEM medium</a:t>
            </a:r>
            <a:endParaRPr kumimoji="1"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00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BDF244-FD0A-4944-B29D-098650423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91432" cy="274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A691D56-81FE-414F-88A9-835A6759C943}"/>
              </a:ext>
            </a:extLst>
          </p:cNvPr>
          <p:cNvSpPr txBox="1"/>
          <p:nvPr/>
        </p:nvSpPr>
        <p:spPr>
          <a:xfrm>
            <a:off x="30480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batch(batch2)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 err="1"/>
              <a:t>s</a:t>
            </a:r>
            <a:r>
              <a:rPr kumimoji="1" lang="en-US" altLang="zh-CN" dirty="0" err="1"/>
              <a:t>i</a:t>
            </a:r>
            <a:r>
              <a:rPr kumimoji="1" lang="zh-CN" altLang="en-US" dirty="0"/>
              <a:t> </a:t>
            </a:r>
            <a:r>
              <a:rPr kumimoji="1" lang="en-US" altLang="zh-CN" dirty="0"/>
              <a:t>3 and HDAC3</a:t>
            </a:r>
            <a:endParaRPr kumimoji="1"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930D887-EAA9-E044-80BB-5C85FD84A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884" y="302795"/>
            <a:ext cx="3168885" cy="256673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E2EFB38-3418-9E40-A8CE-7B90CA78B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6" y="2869531"/>
            <a:ext cx="3020374" cy="29377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D29FB82-2F72-E048-B198-C0DF20B8FA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3088482"/>
            <a:ext cx="2561216" cy="256673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4740659-7F1D-8A4E-A6BC-C23336CAD8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0" y="0"/>
            <a:ext cx="2561216" cy="26443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DD72648-0A21-5F47-B6FD-E0875303C66A}"/>
              </a:ext>
            </a:extLst>
          </p:cNvPr>
          <p:cNvSpPr txBox="1"/>
          <p:nvPr/>
        </p:nvSpPr>
        <p:spPr>
          <a:xfrm>
            <a:off x="7748620" y="2916086"/>
            <a:ext cx="35854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HDAC3 image in other membrane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0812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人的脸&#10;&#10;低可信度描述已自动生成">
            <a:extLst>
              <a:ext uri="{FF2B5EF4-FFF2-40B4-BE49-F238E27FC236}">
                <a16:creationId xmlns:a16="http://schemas.microsoft.com/office/drawing/2014/main" id="{8959AE6B-323C-6A4D-B0AF-EF9E64DC6C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34"/>
          <a:stretch/>
        </p:blipFill>
        <p:spPr>
          <a:xfrm>
            <a:off x="2105021" y="3256722"/>
            <a:ext cx="4174730" cy="595374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CCB897D-9268-4C4B-A0AE-6F1C0021882B}"/>
              </a:ext>
            </a:extLst>
          </p:cNvPr>
          <p:cNvSpPr txBox="1"/>
          <p:nvPr/>
        </p:nvSpPr>
        <p:spPr>
          <a:xfrm>
            <a:off x="30480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batch(batch1)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 err="1"/>
              <a:t>s</a:t>
            </a:r>
            <a:r>
              <a:rPr kumimoji="1" lang="en-US" altLang="zh-CN" dirty="0" err="1"/>
              <a:t>i</a:t>
            </a:r>
            <a:r>
              <a:rPr kumimoji="1" lang="zh-CN" altLang="en-US" dirty="0"/>
              <a:t> </a:t>
            </a:r>
            <a:r>
              <a:rPr kumimoji="1" lang="en-US" altLang="zh-CN" dirty="0"/>
              <a:t>3 and HDAC3</a:t>
            </a:r>
            <a:endParaRPr kumimoji="1"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A930F5-712E-834A-8871-5BA585830A68}"/>
              </a:ext>
            </a:extLst>
          </p:cNvPr>
          <p:cNvSpPr txBox="1"/>
          <p:nvPr/>
        </p:nvSpPr>
        <p:spPr>
          <a:xfrm>
            <a:off x="1346091" y="1107286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SIRT3   HDAC3   </a:t>
            </a:r>
            <a:endParaRPr kumimoji="1" lang="zh-CN" altLang="en-US" sz="24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6D3AD4-3211-2146-81FE-6789635CC66E}"/>
              </a:ext>
            </a:extLst>
          </p:cNvPr>
          <p:cNvSpPr txBox="1"/>
          <p:nvPr/>
        </p:nvSpPr>
        <p:spPr>
          <a:xfrm>
            <a:off x="360633" y="328624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H4K16la</a:t>
            </a:r>
            <a:endParaRPr kumimoji="1" lang="zh-CN" altLang="en-US" sz="2400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F41C4C-5E5B-2C46-B6D5-83B3B5DE9617}"/>
              </a:ext>
            </a:extLst>
          </p:cNvPr>
          <p:cNvSpPr txBox="1"/>
          <p:nvPr/>
        </p:nvSpPr>
        <p:spPr>
          <a:xfrm>
            <a:off x="398880" y="2543576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SIRT3</a:t>
            </a:r>
            <a:endParaRPr kumimoji="1" lang="zh-CN" altLang="en-US" sz="2400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9C745F-6B1C-704E-9582-BEE9FBB60BF2}"/>
              </a:ext>
            </a:extLst>
          </p:cNvPr>
          <p:cNvSpPr txBox="1"/>
          <p:nvPr/>
        </p:nvSpPr>
        <p:spPr>
          <a:xfrm>
            <a:off x="398880" y="1862555"/>
            <a:ext cx="1200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HDAC3</a:t>
            </a:r>
            <a:endParaRPr kumimoji="1" lang="zh-CN" altLang="en-US" sz="24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C763EC-586A-B044-9F29-26424E0B22E2}"/>
              </a:ext>
            </a:extLst>
          </p:cNvPr>
          <p:cNvSpPr txBox="1"/>
          <p:nvPr/>
        </p:nvSpPr>
        <p:spPr>
          <a:xfrm>
            <a:off x="360633" y="4009787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Histone H3</a:t>
            </a:r>
            <a:endParaRPr kumimoji="1" lang="zh-CN" altLang="en-US" sz="2400" b="1" dirty="0"/>
          </a:p>
        </p:txBody>
      </p:sp>
      <p:pic>
        <p:nvPicPr>
          <p:cNvPr id="21" name="图片 20" descr="卡通人物&#10;&#10;低可信度描述已自动生成">
            <a:extLst>
              <a:ext uri="{FF2B5EF4-FFF2-40B4-BE49-F238E27FC236}">
                <a16:creationId xmlns:a16="http://schemas.microsoft.com/office/drawing/2014/main" id="{AC2561A6-BFC8-E643-AA81-9D303A1F6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835" y="3919056"/>
            <a:ext cx="4155916" cy="595374"/>
          </a:xfrm>
          <a:prstGeom prst="rect">
            <a:avLst/>
          </a:prstGeom>
        </p:spPr>
      </p:pic>
      <p:pic>
        <p:nvPicPr>
          <p:cNvPr id="25" name="图片 24" descr="蓝色的天空&#10;&#10;描述已自动生成">
            <a:extLst>
              <a:ext uri="{FF2B5EF4-FFF2-40B4-BE49-F238E27FC236}">
                <a16:creationId xmlns:a16="http://schemas.microsoft.com/office/drawing/2014/main" id="{E6E4A3CB-E786-F041-BB8F-CCC413E2F9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91"/>
          <a:stretch/>
        </p:blipFill>
        <p:spPr>
          <a:xfrm>
            <a:off x="2105021" y="2527825"/>
            <a:ext cx="4155916" cy="595375"/>
          </a:xfrm>
          <a:prstGeom prst="rect">
            <a:avLst/>
          </a:prstGeom>
        </p:spPr>
      </p:pic>
      <p:pic>
        <p:nvPicPr>
          <p:cNvPr id="29" name="图片 28" descr="卡通人物&#10;&#10;低可信度描述已自动生成">
            <a:extLst>
              <a:ext uri="{FF2B5EF4-FFF2-40B4-BE49-F238E27FC236}">
                <a16:creationId xmlns:a16="http://schemas.microsoft.com/office/drawing/2014/main" id="{6C81E013-E1E3-C14D-8978-7BC984E36F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31"/>
          <a:stretch/>
        </p:blipFill>
        <p:spPr>
          <a:xfrm>
            <a:off x="2086207" y="1795701"/>
            <a:ext cx="4174730" cy="5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81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7236677-727C-CF4D-95DD-35CE721CCD59}"/>
              </a:ext>
            </a:extLst>
          </p:cNvPr>
          <p:cNvSpPr txBox="1"/>
          <p:nvPr/>
        </p:nvSpPr>
        <p:spPr>
          <a:xfrm>
            <a:off x="30480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batch(batch2)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/>
              <a:t>nala</a:t>
            </a:r>
            <a:r>
              <a:rPr kumimoji="1" lang="zh-TW" altLang="en-US" dirty="0"/>
              <a:t> </a:t>
            </a:r>
            <a:r>
              <a:rPr kumimoji="1" lang="en-US" altLang="zh-CN" dirty="0" err="1"/>
              <a:t>si</a:t>
            </a:r>
            <a:r>
              <a:rPr kumimoji="1" lang="zh-CN" altLang="en-US" dirty="0"/>
              <a:t> </a:t>
            </a:r>
            <a:r>
              <a:rPr kumimoji="1" lang="en-US" altLang="zh-CN" dirty="0"/>
              <a:t>123</a:t>
            </a:r>
            <a:endParaRPr kumimoji="1" lang="zh-CN" altLang="en-US" dirty="0"/>
          </a:p>
        </p:txBody>
      </p:sp>
      <p:pic>
        <p:nvPicPr>
          <p:cNvPr id="5" name="图片 4" descr="电脑萤幕&#10;&#10;中度可信度描述已自动生成">
            <a:extLst>
              <a:ext uri="{FF2B5EF4-FFF2-40B4-BE49-F238E27FC236}">
                <a16:creationId xmlns:a16="http://schemas.microsoft.com/office/drawing/2014/main" id="{264757D4-4104-774C-AA5D-F417B5738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42" y="210101"/>
            <a:ext cx="3722437" cy="22492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509DF5-9F4F-1545-B593-A00715E2E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84" y="2455362"/>
            <a:ext cx="3722437" cy="2475281"/>
          </a:xfrm>
          <a:prstGeom prst="rect">
            <a:avLst/>
          </a:prstGeom>
        </p:spPr>
      </p:pic>
      <p:pic>
        <p:nvPicPr>
          <p:cNvPr id="10" name="图片 9" descr="电脑萤幕&#10;&#10;中度可信度描述已自动生成">
            <a:extLst>
              <a:ext uri="{FF2B5EF4-FFF2-40B4-BE49-F238E27FC236}">
                <a16:creationId xmlns:a16="http://schemas.microsoft.com/office/drawing/2014/main" id="{54B7F7A5-0042-9942-A491-F7F519B73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210101"/>
            <a:ext cx="4066005" cy="33252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08DE12-3333-3D4A-9EBE-C202945B0A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6100" y="3630006"/>
            <a:ext cx="3455403" cy="209877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C9EECB7-1190-6346-B6A1-661A1B794E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0795" y="566451"/>
            <a:ext cx="3741206" cy="235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41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7E17A6-3BF6-E945-869F-6B110036CDCE}"/>
              </a:ext>
            </a:extLst>
          </p:cNvPr>
          <p:cNvSpPr txBox="1"/>
          <p:nvPr/>
        </p:nvSpPr>
        <p:spPr>
          <a:xfrm>
            <a:off x="1346091" y="1107286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SIRT3   HDAC3   </a:t>
            </a:r>
            <a:endParaRPr kumimoji="1" lang="zh-CN" altLang="en-US" sz="24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E36895-A54F-EF45-BAC0-386ECB27BBEA}"/>
              </a:ext>
            </a:extLst>
          </p:cNvPr>
          <p:cNvSpPr txBox="1"/>
          <p:nvPr/>
        </p:nvSpPr>
        <p:spPr>
          <a:xfrm>
            <a:off x="360633" y="328624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H4K16la</a:t>
            </a:r>
            <a:endParaRPr kumimoji="1" lang="zh-CN" altLang="en-US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E3DECD-B7FC-534B-9427-2799B7976176}"/>
              </a:ext>
            </a:extLst>
          </p:cNvPr>
          <p:cNvSpPr txBox="1"/>
          <p:nvPr/>
        </p:nvSpPr>
        <p:spPr>
          <a:xfrm>
            <a:off x="398880" y="2543576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SIRT3</a:t>
            </a:r>
            <a:endParaRPr kumimoji="1"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A86D7C-68AE-0E4F-ACC6-43D0CF0E9A98}"/>
              </a:ext>
            </a:extLst>
          </p:cNvPr>
          <p:cNvSpPr txBox="1"/>
          <p:nvPr/>
        </p:nvSpPr>
        <p:spPr>
          <a:xfrm>
            <a:off x="398880" y="1862555"/>
            <a:ext cx="1200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HDAC3</a:t>
            </a:r>
            <a:endParaRPr kumimoji="1" lang="zh-CN" altLang="en-US" sz="24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3FEF8D-C384-FC42-9177-45442E500843}"/>
              </a:ext>
            </a:extLst>
          </p:cNvPr>
          <p:cNvSpPr txBox="1"/>
          <p:nvPr/>
        </p:nvSpPr>
        <p:spPr>
          <a:xfrm>
            <a:off x="360633" y="4009787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Histone H3</a:t>
            </a:r>
            <a:endParaRPr kumimoji="1" lang="zh-CN" altLang="en-US" sz="2400" b="1" dirty="0"/>
          </a:p>
        </p:txBody>
      </p:sp>
      <p:pic>
        <p:nvPicPr>
          <p:cNvPr id="9" name="图片 8" descr="人的脸&#10;&#10;低可信度描述已自动生成">
            <a:extLst>
              <a:ext uri="{FF2B5EF4-FFF2-40B4-BE49-F238E27FC236}">
                <a16:creationId xmlns:a16="http://schemas.microsoft.com/office/drawing/2014/main" id="{6DE67A3D-E74C-6446-ADF5-F89C09498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253" y="3347453"/>
            <a:ext cx="4174730" cy="595374"/>
          </a:xfrm>
          <a:prstGeom prst="rect">
            <a:avLst/>
          </a:prstGeom>
        </p:spPr>
      </p:pic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E5A3E9F5-CD85-9347-82D2-911DA5191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253" y="4009787"/>
            <a:ext cx="4174730" cy="552396"/>
          </a:xfrm>
          <a:prstGeom prst="rect">
            <a:avLst/>
          </a:prstGeom>
        </p:spPr>
      </p:pic>
      <p:pic>
        <p:nvPicPr>
          <p:cNvPr id="11" name="图片 10" descr="蓝色的天空&#10;&#10;中度可信度描述已自动生成">
            <a:extLst>
              <a:ext uri="{FF2B5EF4-FFF2-40B4-BE49-F238E27FC236}">
                <a16:creationId xmlns:a16="http://schemas.microsoft.com/office/drawing/2014/main" id="{70611DD4-5827-1F4D-89E6-E533D35191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5253" y="2618555"/>
            <a:ext cx="4174730" cy="6021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FE863BF-AC75-6E46-9C9D-F7DE1D6AD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5253" y="1860599"/>
            <a:ext cx="4174730" cy="59537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DD0962E-5961-544F-8CBE-73F1EC2B21F6}"/>
              </a:ext>
            </a:extLst>
          </p:cNvPr>
          <p:cNvSpPr txBox="1"/>
          <p:nvPr/>
        </p:nvSpPr>
        <p:spPr>
          <a:xfrm>
            <a:off x="30480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batch(batch2)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 err="1"/>
              <a:t>s</a:t>
            </a:r>
            <a:r>
              <a:rPr kumimoji="1" lang="en-US" altLang="zh-CN" dirty="0" err="1"/>
              <a:t>i</a:t>
            </a:r>
            <a:r>
              <a:rPr kumimoji="1" lang="zh-CN" altLang="en-US" dirty="0"/>
              <a:t> </a:t>
            </a:r>
            <a:r>
              <a:rPr kumimoji="1" lang="en-US" altLang="zh-CN" dirty="0"/>
              <a:t>3 and HDAC3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297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5F954E0-CEEB-EA4E-A871-E98BEA5D5A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1270"/>
          <a:stretch/>
        </p:blipFill>
        <p:spPr>
          <a:xfrm>
            <a:off x="7643852" y="76754"/>
            <a:ext cx="2992199" cy="225278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3CBE1F3-5D37-B341-BEFD-D812F79DC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606" y="1640316"/>
            <a:ext cx="2598404" cy="6892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69A5C9-07E5-854E-80B7-AAE0596FF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512"/>
            <a:ext cx="1646467" cy="12816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E214A9-8D82-874F-AE5B-A8FCD63800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50" y="4006945"/>
            <a:ext cx="1846624" cy="12270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E0B3FB4-3351-134E-B99C-49AD9B448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50" y="2751705"/>
            <a:ext cx="1646468" cy="1232517"/>
          </a:xfrm>
          <a:prstGeom prst="rect">
            <a:avLst/>
          </a:prstGeom>
        </p:spPr>
      </p:pic>
      <p:pic>
        <p:nvPicPr>
          <p:cNvPr id="8" name="图片 7" descr="男子的脸部特写黑白照&#10;&#10;低可信度描述已自动生成">
            <a:extLst>
              <a:ext uri="{FF2B5EF4-FFF2-40B4-BE49-F238E27FC236}">
                <a16:creationId xmlns:a16="http://schemas.microsoft.com/office/drawing/2014/main" id="{2DF680C8-31C3-C247-9A75-637EEFE8CC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50" y="1398549"/>
            <a:ext cx="1646467" cy="13237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A1C0BBF-B8D1-4746-93C6-D1500AC97E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9967" y="55425"/>
            <a:ext cx="3127798" cy="15848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CE5C633-70E1-AA4A-9FDE-3F6986CCE2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4991" y="1560135"/>
            <a:ext cx="3193683" cy="135918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B153B70-69EB-F544-83B6-D63829DE0C41}"/>
              </a:ext>
            </a:extLst>
          </p:cNvPr>
          <p:cNvSpPr txBox="1"/>
          <p:nvPr/>
        </p:nvSpPr>
        <p:spPr>
          <a:xfrm>
            <a:off x="4412974" y="6198666"/>
            <a:ext cx="37000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si</a:t>
            </a:r>
            <a:r>
              <a:rPr kumimoji="1" lang="zh-CN" altLang="en-US" dirty="0"/>
              <a:t> </a:t>
            </a:r>
            <a:r>
              <a:rPr kumimoji="1" lang="en-US" altLang="zh-CN" dirty="0"/>
              <a:t>123         label: C</a:t>
            </a:r>
          </a:p>
          <a:p>
            <a:endParaRPr kumimoji="1"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65D5C81-2438-DF4F-99BE-520204ECC15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0879" y="55425"/>
            <a:ext cx="2659859" cy="154700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B17F261-0F4B-6041-9161-E63AF23E4893}"/>
              </a:ext>
            </a:extLst>
          </p:cNvPr>
          <p:cNvSpPr txBox="1"/>
          <p:nvPr/>
        </p:nvSpPr>
        <p:spPr>
          <a:xfrm>
            <a:off x="9835806" y="148051"/>
            <a:ext cx="124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293 </a:t>
            </a:r>
            <a:r>
              <a:rPr kumimoji="1" lang="en-US" altLang="zh-CN" dirty="0" err="1"/>
              <a:t>si</a:t>
            </a:r>
            <a:r>
              <a:rPr kumimoji="1" lang="en-US" altLang="zh-CN" dirty="0"/>
              <a:t> 123 </a:t>
            </a:r>
          </a:p>
          <a:p>
            <a:r>
              <a:rPr kumimoji="1" lang="en-US" altLang="zh-CN" dirty="0"/>
              <a:t>In </a:t>
            </a:r>
            <a:r>
              <a:rPr kumimoji="1" lang="en-US" altLang="zh-CN" dirty="0" err="1"/>
              <a:t>dmem</a:t>
            </a:r>
            <a:endParaRPr kumimoji="1"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0E32936-8988-5546-BC67-F6666E51EA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51419" y="2903033"/>
            <a:ext cx="3193683" cy="1227024"/>
          </a:xfrm>
          <a:prstGeom prst="rect">
            <a:avLst/>
          </a:prstGeom>
        </p:spPr>
      </p:pic>
      <p:pic>
        <p:nvPicPr>
          <p:cNvPr id="7" name="图片 6" descr="电脑屏幕的照片&#10;&#10;中度可信度描述已自动生成">
            <a:extLst>
              <a:ext uri="{FF2B5EF4-FFF2-40B4-BE49-F238E27FC236}">
                <a16:creationId xmlns:a16="http://schemas.microsoft.com/office/drawing/2014/main" id="{A041D5C7-39BE-C24E-889A-FBB113C0C2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60738" y="2486103"/>
            <a:ext cx="3524128" cy="225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72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FB0F4E6-C040-2847-A536-BC008A7D2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4950555"/>
            <a:ext cx="5499100" cy="76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2D75C4E-B427-DF46-AF0B-E74CBA289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3" t="6099" r="2488" b="3425"/>
          <a:stretch/>
        </p:blipFill>
        <p:spPr>
          <a:xfrm>
            <a:off x="596900" y="4058465"/>
            <a:ext cx="5499100" cy="723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1747DB-A506-DD4E-A540-C4BA892A2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" y="2236186"/>
            <a:ext cx="5499100" cy="723900"/>
          </a:xfrm>
          <a:prstGeom prst="rect">
            <a:avLst/>
          </a:prstGeom>
        </p:spPr>
      </p:pic>
      <p:pic>
        <p:nvPicPr>
          <p:cNvPr id="9" name="图片 8" descr="男子的脸部特写黑白照&#10;&#10;低可信度描述已自动生成">
            <a:extLst>
              <a:ext uri="{FF2B5EF4-FFF2-40B4-BE49-F238E27FC236}">
                <a16:creationId xmlns:a16="http://schemas.microsoft.com/office/drawing/2014/main" id="{B13DFCF8-080C-7242-BD3C-0EB2FA4247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r="5312" b="-1404"/>
          <a:stretch/>
        </p:blipFill>
        <p:spPr>
          <a:xfrm>
            <a:off x="596900" y="1305529"/>
            <a:ext cx="5499100" cy="7726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C9F1BA3-8CD0-7146-89B1-21F023553E68}"/>
              </a:ext>
            </a:extLst>
          </p:cNvPr>
          <p:cNvSpPr txBox="1"/>
          <p:nvPr/>
        </p:nvSpPr>
        <p:spPr>
          <a:xfrm>
            <a:off x="9835806" y="148051"/>
            <a:ext cx="124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293 </a:t>
            </a:r>
            <a:r>
              <a:rPr kumimoji="1" lang="en-US" altLang="zh-CN" dirty="0" err="1"/>
              <a:t>si</a:t>
            </a:r>
            <a:r>
              <a:rPr kumimoji="1" lang="en-US" altLang="zh-CN" dirty="0"/>
              <a:t> 123 </a:t>
            </a:r>
          </a:p>
          <a:p>
            <a:r>
              <a:rPr kumimoji="1" lang="en-US" altLang="zh-CN" dirty="0"/>
              <a:t>In </a:t>
            </a:r>
            <a:r>
              <a:rPr kumimoji="1" lang="en-US" altLang="zh-CN" dirty="0" err="1"/>
              <a:t>dmem</a:t>
            </a:r>
            <a:endParaRPr kumimoji="1"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DF57F1-2AC9-C046-95B3-47263C4534C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743" t="-1" r="10715" b="-1"/>
          <a:stretch/>
        </p:blipFill>
        <p:spPr>
          <a:xfrm>
            <a:off x="596900" y="364639"/>
            <a:ext cx="5499100" cy="77269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8F03573-F370-FC46-8411-C799FFACD3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900" y="3128276"/>
            <a:ext cx="5499100" cy="76963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843B4E-A36F-3044-9E85-59C7C50F8DED}"/>
              </a:ext>
            </a:extLst>
          </p:cNvPr>
          <p:cNvSpPr txBox="1"/>
          <p:nvPr/>
        </p:nvSpPr>
        <p:spPr>
          <a:xfrm>
            <a:off x="6096000" y="5183139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H3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4EE347-2272-E940-A949-A5B3873D24F1}"/>
              </a:ext>
            </a:extLst>
          </p:cNvPr>
          <p:cNvSpPr txBox="1"/>
          <p:nvPr/>
        </p:nvSpPr>
        <p:spPr>
          <a:xfrm>
            <a:off x="6096000" y="4235749"/>
            <a:ext cx="893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/>
              <a:t>416la</a:t>
            </a:r>
            <a:endParaRPr kumimoji="1" lang="zh-CN" altLang="en-US" sz="24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B47B31-2FCE-6E4A-B490-9B4DF42D4BBE}"/>
              </a:ext>
            </a:extLst>
          </p:cNvPr>
          <p:cNvSpPr txBox="1"/>
          <p:nvPr/>
        </p:nvSpPr>
        <p:spPr>
          <a:xfrm>
            <a:off x="6113661" y="3328429"/>
            <a:ext cx="893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/>
              <a:t>318la</a:t>
            </a:r>
            <a:endParaRPr kumimoji="1" lang="zh-CN" altLang="en-US" sz="24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439C80-9D49-5740-95EB-B2DD2033913A}"/>
              </a:ext>
            </a:extLst>
          </p:cNvPr>
          <p:cNvSpPr txBox="1"/>
          <p:nvPr/>
        </p:nvSpPr>
        <p:spPr>
          <a:xfrm>
            <a:off x="6117312" y="2367265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/>
              <a:t>S3</a:t>
            </a:r>
            <a:endParaRPr kumimoji="1" lang="zh-CN" altLang="en-US" sz="24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BD19C2-B8A0-134D-ABC0-B95BA8E7BD8F}"/>
              </a:ext>
            </a:extLst>
          </p:cNvPr>
          <p:cNvSpPr txBox="1"/>
          <p:nvPr/>
        </p:nvSpPr>
        <p:spPr>
          <a:xfrm>
            <a:off x="6096000" y="1453215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/>
              <a:t>S2</a:t>
            </a:r>
            <a:endParaRPr kumimoji="1" lang="zh-CN" altLang="en-US" sz="24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621B43-1301-4240-849C-B2B26EB60B56}"/>
              </a:ext>
            </a:extLst>
          </p:cNvPr>
          <p:cNvSpPr txBox="1"/>
          <p:nvPr/>
        </p:nvSpPr>
        <p:spPr>
          <a:xfrm>
            <a:off x="6113661" y="574441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/>
              <a:t>S1</a:t>
            </a:r>
            <a:endParaRPr kumimoji="1" lang="zh-CN" altLang="en-US" sz="24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2D06322-0EB8-6B45-B5FB-ABEED74C0777}"/>
              </a:ext>
            </a:extLst>
          </p:cNvPr>
          <p:cNvSpPr txBox="1"/>
          <p:nvPr/>
        </p:nvSpPr>
        <p:spPr>
          <a:xfrm>
            <a:off x="490748" y="-110454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SIRT1    SIRT2    SIRT3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53574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66CDD6B-9CD7-DA46-ACF5-9BD65D3C429F}"/>
              </a:ext>
            </a:extLst>
          </p:cNvPr>
          <p:cNvSpPr txBox="1"/>
          <p:nvPr/>
        </p:nvSpPr>
        <p:spPr>
          <a:xfrm>
            <a:off x="4412974" y="6198666"/>
            <a:ext cx="3847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2 </a:t>
            </a:r>
            <a:r>
              <a:rPr kumimoji="1" lang="en-US" altLang="zh-CN" dirty="0" err="1"/>
              <a:t>nd</a:t>
            </a:r>
            <a:r>
              <a:rPr kumimoji="1" lang="en-US" altLang="zh-CN" dirty="0"/>
              <a:t>     batch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si</a:t>
            </a:r>
            <a:r>
              <a:rPr kumimoji="1" lang="zh-CN" altLang="en-US" dirty="0"/>
              <a:t> </a:t>
            </a:r>
            <a:r>
              <a:rPr kumimoji="1" lang="en-US" altLang="zh-CN" dirty="0"/>
              <a:t>123         label: C</a:t>
            </a:r>
          </a:p>
          <a:p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9C8B8B-51B8-D949-8365-5104F99BA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03"/>
            <a:ext cx="3639007" cy="18827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680696A-9E0F-E641-9A5E-D9F780A19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5" y="1895707"/>
            <a:ext cx="3639007" cy="18827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BC9F8D2-5982-0A4F-B6CC-E2FC7DC495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78412"/>
            <a:ext cx="3639007" cy="18827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3400A8D-DC77-AC4B-8459-88C8220A96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0572" y="45247"/>
            <a:ext cx="2245269" cy="7145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4FD637F-A0B4-1143-8B6E-4C3B3C0BF1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4923" y="659334"/>
            <a:ext cx="3139848" cy="242053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2A9343E-AD4A-A24A-9E85-4B89A9D504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7063" y="4641845"/>
            <a:ext cx="2027513" cy="1685754"/>
          </a:xfrm>
          <a:prstGeom prst="rect">
            <a:avLst/>
          </a:prstGeom>
        </p:spPr>
      </p:pic>
      <p:pic>
        <p:nvPicPr>
          <p:cNvPr id="12" name="图片 11" descr="电脑屏幕的照片&#10;&#10;中度可信度描述已自动生成">
            <a:extLst>
              <a:ext uri="{FF2B5EF4-FFF2-40B4-BE49-F238E27FC236}">
                <a16:creationId xmlns:a16="http://schemas.microsoft.com/office/drawing/2014/main" id="{62D63679-7788-4045-A0EB-1D11CD38B0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691" y="5457434"/>
            <a:ext cx="2027513" cy="152588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3004C1-9F47-FA40-A919-08FE03BF4D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96337" y="2721324"/>
            <a:ext cx="1917424" cy="156661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9C639A-A881-AB46-BC29-71FA2E7FFF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42663" y="1695358"/>
            <a:ext cx="3573304" cy="20519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E06367B-9F47-8640-9C9A-89F927ADC4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01098" y="783740"/>
            <a:ext cx="3573304" cy="91161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9305D7B-8170-1D40-8240-9EC81A4B226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01098" y="3582256"/>
            <a:ext cx="3639007" cy="70568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2D2B7CE-E9CF-8E4A-B426-577843D39C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37611" y="4200134"/>
            <a:ext cx="3783407" cy="91161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82D1638-8483-0A41-9D30-1083B9A8062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67406" y="111032"/>
            <a:ext cx="2184857" cy="11746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89CA7EF-8A70-0F4E-BC88-F10CCCD74C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37611" y="5207296"/>
            <a:ext cx="2988315" cy="71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061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626E159-4A25-B448-B4C2-34BB9997B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761" y="2842962"/>
            <a:ext cx="4546600" cy="6039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240AE4A-E2DA-6248-A15F-A115BF140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906" y="3584656"/>
            <a:ext cx="4546599" cy="60818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D6D5682-0044-724B-895D-07304C346C89}"/>
              </a:ext>
            </a:extLst>
          </p:cNvPr>
          <p:cNvSpPr txBox="1"/>
          <p:nvPr/>
        </p:nvSpPr>
        <p:spPr>
          <a:xfrm>
            <a:off x="226572" y="4390852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H4K16la</a:t>
            </a:r>
            <a:endParaRPr kumimoji="1" lang="zh-CN" altLang="en-US" sz="24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D08071-7503-EE4E-A032-92CE602C160B}"/>
              </a:ext>
            </a:extLst>
          </p:cNvPr>
          <p:cNvSpPr txBox="1"/>
          <p:nvPr/>
        </p:nvSpPr>
        <p:spPr>
          <a:xfrm>
            <a:off x="230603" y="2145531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SIRT3</a:t>
            </a:r>
            <a:endParaRPr kumimoji="1" lang="zh-CN" altLang="en-US" sz="24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F8E896-576F-D349-93EF-A3B2267F960A}"/>
              </a:ext>
            </a:extLst>
          </p:cNvPr>
          <p:cNvSpPr txBox="1"/>
          <p:nvPr/>
        </p:nvSpPr>
        <p:spPr>
          <a:xfrm>
            <a:off x="244207" y="1397657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SIRT2</a:t>
            </a:r>
            <a:endParaRPr kumimoji="1" lang="zh-CN" altLang="en-US" sz="24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D354B9-D777-8F4C-8CC3-F3EF49FE1CE6}"/>
              </a:ext>
            </a:extLst>
          </p:cNvPr>
          <p:cNvSpPr txBox="1"/>
          <p:nvPr/>
        </p:nvSpPr>
        <p:spPr>
          <a:xfrm>
            <a:off x="247672" y="693551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SIRT1</a:t>
            </a:r>
            <a:endParaRPr kumimoji="1" lang="zh-CN" altLang="en-US" sz="2400" b="1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546CD6-0576-FA4C-9B4C-F38DD54C4BF0}"/>
              </a:ext>
            </a:extLst>
          </p:cNvPr>
          <p:cNvSpPr txBox="1"/>
          <p:nvPr/>
        </p:nvSpPr>
        <p:spPr>
          <a:xfrm>
            <a:off x="213749" y="5178433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Histone H3</a:t>
            </a:r>
            <a:endParaRPr kumimoji="1" lang="zh-CN" altLang="en-US" sz="24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C8E2F92-8651-B241-A9A4-70B643F73247}"/>
              </a:ext>
            </a:extLst>
          </p:cNvPr>
          <p:cNvSpPr txBox="1"/>
          <p:nvPr/>
        </p:nvSpPr>
        <p:spPr>
          <a:xfrm>
            <a:off x="215318" y="2909624"/>
            <a:ext cx="132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H3k18la</a:t>
            </a:r>
            <a:endParaRPr kumimoji="1" lang="zh-CN" altLang="en-US" sz="24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70A2A4-3572-DF43-BB89-AFB02EAAACF7}"/>
              </a:ext>
            </a:extLst>
          </p:cNvPr>
          <p:cNvSpPr txBox="1"/>
          <p:nvPr/>
        </p:nvSpPr>
        <p:spPr>
          <a:xfrm>
            <a:off x="236191" y="3657917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H3K9la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7D09F86-F0A0-E241-B96A-D5DF14E5B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451" y="1362061"/>
            <a:ext cx="4536510" cy="60397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923EF6C-AF3D-E14A-B0DC-813AA2DC9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2760" y="621495"/>
            <a:ext cx="4521200" cy="60577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D67E4CB-D3E2-FC40-AF0A-1A7439C746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7449" y="4328681"/>
            <a:ext cx="4536511" cy="6081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16FADE-5BFA-6145-AE4C-3BE445638B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7777" y="2101870"/>
            <a:ext cx="4528857" cy="608189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D9F1B98-9A80-644C-BC0A-F8538B1F697E}"/>
              </a:ext>
            </a:extLst>
          </p:cNvPr>
          <p:cNvSpPr txBox="1"/>
          <p:nvPr/>
        </p:nvSpPr>
        <p:spPr>
          <a:xfrm>
            <a:off x="239507" y="5809581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β-Actin</a:t>
            </a:r>
            <a:endParaRPr kumimoji="1" lang="zh-CN" altLang="en-US" sz="2400" b="1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953B9D8-7F4A-4F43-B05B-4BA12E516EC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8" r="2106"/>
          <a:stretch/>
        </p:blipFill>
        <p:spPr>
          <a:xfrm>
            <a:off x="1977449" y="5065556"/>
            <a:ext cx="4525054" cy="60819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C8C9685-DC96-3E4E-B7D7-184AB6DA7FF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555" t="1" r="4382" b="-8594"/>
          <a:stretch/>
        </p:blipFill>
        <p:spPr>
          <a:xfrm>
            <a:off x="1965993" y="5809581"/>
            <a:ext cx="4536510" cy="60307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D20E533-BDD1-4C14-A8AA-A4758569B041}"/>
              </a:ext>
            </a:extLst>
          </p:cNvPr>
          <p:cNvSpPr txBox="1"/>
          <p:nvPr/>
        </p:nvSpPr>
        <p:spPr>
          <a:xfrm>
            <a:off x="1055794" y="94164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SIRT1    SIRT2    SIRT3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5933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79C5B-CD5F-CD41-BE94-39DE00D9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079139" cy="242823"/>
          </a:xfrm>
        </p:spPr>
        <p:txBody>
          <a:bodyPr>
            <a:normAutofit fontScale="90000"/>
          </a:bodyPr>
          <a:lstStyle/>
          <a:p>
            <a:r>
              <a:rPr kumimoji="1" lang="en-US" altLang="zh-CN" sz="2800" dirty="0"/>
              <a:t>293 treatment with Nala</a:t>
            </a:r>
            <a:endParaRPr kumimoji="1"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B697D3-C4D0-E847-87B7-2D8B573A1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0" y="524539"/>
            <a:ext cx="2034547" cy="17339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D5521B-C286-BC47-A87E-45386E662C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63"/>
          <a:stretch/>
        </p:blipFill>
        <p:spPr>
          <a:xfrm>
            <a:off x="70700" y="3827913"/>
            <a:ext cx="2034547" cy="151741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96F383F-2A19-4249-A9A2-F69EFBC55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0" y="2258528"/>
            <a:ext cx="2034547" cy="151247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2003460-DDA4-BF47-A70B-19B6EE926FF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-12350"/>
          <a:stretch/>
        </p:blipFill>
        <p:spPr>
          <a:xfrm>
            <a:off x="2198936" y="524539"/>
            <a:ext cx="2968752" cy="17144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171D6DD-A27C-7640-B961-8B0A6A9C5E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1756" y="2207803"/>
            <a:ext cx="2968752" cy="175825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FAAD587-2206-C848-BA27-C6FE40E846B2}"/>
              </a:ext>
            </a:extLst>
          </p:cNvPr>
          <p:cNvSpPr txBox="1"/>
          <p:nvPr/>
        </p:nvSpPr>
        <p:spPr>
          <a:xfrm>
            <a:off x="4412974" y="6198666"/>
            <a:ext cx="445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/>
              <a:t>nala</a:t>
            </a:r>
            <a:r>
              <a:rPr kumimoji="1" lang="zh-TW" altLang="en-US" dirty="0"/>
              <a:t> </a:t>
            </a:r>
            <a:r>
              <a:rPr kumimoji="1" lang="en-US" altLang="zh-CN" dirty="0" err="1"/>
              <a:t>si</a:t>
            </a:r>
            <a:r>
              <a:rPr kumimoji="1" lang="zh-CN" altLang="en-US" dirty="0"/>
              <a:t> </a:t>
            </a:r>
            <a:r>
              <a:rPr kumimoji="1" lang="en-US" altLang="zh-CN" dirty="0"/>
              <a:t>123</a:t>
            </a:r>
            <a:endParaRPr kumimoji="1"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09D49E1-B05C-CE42-92C5-76CD65CCB3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3416" y="4200559"/>
            <a:ext cx="3034272" cy="199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3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FA08FD-B565-D94B-BF8F-045179450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079" y="3917001"/>
            <a:ext cx="4546600" cy="6039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CB09309-5682-6A4D-A028-B669A56DBB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29" t="2985" r="1469" b="4478"/>
          <a:stretch/>
        </p:blipFill>
        <p:spPr>
          <a:xfrm>
            <a:off x="2062079" y="4644487"/>
            <a:ext cx="4546600" cy="6039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7BC1F2D-91B9-4643-9BE6-8D6D46C1B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079" y="3189515"/>
            <a:ext cx="4546600" cy="6039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8895A79-0787-AB46-A40A-EDF89BBEDE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2079" y="2462029"/>
            <a:ext cx="4546600" cy="6039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F53A32F-F75B-8143-9C3A-766C4EA289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4"/>
          <a:stretch/>
        </p:blipFill>
        <p:spPr>
          <a:xfrm>
            <a:off x="2062079" y="1734543"/>
            <a:ext cx="4546600" cy="603972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D4F03C7D-F9F4-8444-A81A-6782ED673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64" y="-287311"/>
            <a:ext cx="10515600" cy="1325563"/>
          </a:xfrm>
        </p:spPr>
        <p:txBody>
          <a:bodyPr/>
          <a:lstStyle/>
          <a:p>
            <a:r>
              <a:rPr kumimoji="1" lang="en-US" altLang="zh-CN" dirty="0"/>
              <a:t>293 treatment with Nala</a:t>
            </a:r>
            <a:r>
              <a:rPr kumimoji="1" lang="zh-TW" altLang="en-US" dirty="0"/>
              <a:t> </a:t>
            </a:r>
            <a:r>
              <a:rPr kumimoji="1" lang="en-US" altLang="zh-TW" dirty="0"/>
              <a:t> si123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AE4BF2-F9A3-4144-B6AB-FB22F01C7887}"/>
              </a:ext>
            </a:extLst>
          </p:cNvPr>
          <p:cNvSpPr txBox="1"/>
          <p:nvPr/>
        </p:nvSpPr>
        <p:spPr>
          <a:xfrm>
            <a:off x="317691" y="3992093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H4K16la</a:t>
            </a:r>
            <a:endParaRPr kumimoji="1" lang="zh-CN" altLang="en-US" sz="24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347809-B71F-48B0-90BD-73B3B9B74379}"/>
              </a:ext>
            </a:extLst>
          </p:cNvPr>
          <p:cNvSpPr txBox="1"/>
          <p:nvPr/>
        </p:nvSpPr>
        <p:spPr>
          <a:xfrm>
            <a:off x="355938" y="3249429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SIRT3</a:t>
            </a:r>
            <a:endParaRPr kumimoji="1" lang="zh-CN" altLang="en-US" sz="2400" b="1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D00E70-BA0B-471B-A1A2-7534F1B0CE58}"/>
              </a:ext>
            </a:extLst>
          </p:cNvPr>
          <p:cNvSpPr txBox="1"/>
          <p:nvPr/>
        </p:nvSpPr>
        <p:spPr>
          <a:xfrm>
            <a:off x="369542" y="2501555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SIRT2</a:t>
            </a:r>
            <a:endParaRPr kumimoji="1" lang="zh-CN" altLang="en-US" sz="24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D9089AC-BBEF-4429-B55E-ED33E8615D81}"/>
              </a:ext>
            </a:extLst>
          </p:cNvPr>
          <p:cNvSpPr txBox="1"/>
          <p:nvPr/>
        </p:nvSpPr>
        <p:spPr>
          <a:xfrm>
            <a:off x="373007" y="1797449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SIRT1</a:t>
            </a:r>
            <a:endParaRPr kumimoji="1" lang="zh-CN" altLang="en-US" sz="24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651693-11D8-4017-B8F2-828842DD1200}"/>
              </a:ext>
            </a:extLst>
          </p:cNvPr>
          <p:cNvSpPr txBox="1"/>
          <p:nvPr/>
        </p:nvSpPr>
        <p:spPr>
          <a:xfrm>
            <a:off x="317691" y="4715640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Histone H3</a:t>
            </a:r>
            <a:endParaRPr kumimoji="1" lang="zh-CN" altLang="en-US" sz="2400" b="1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A55B7BF-AF8F-4C9E-B940-C80D97F96C8A}"/>
              </a:ext>
            </a:extLst>
          </p:cNvPr>
          <p:cNvSpPr txBox="1"/>
          <p:nvPr/>
        </p:nvSpPr>
        <p:spPr>
          <a:xfrm>
            <a:off x="897275" y="1147875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SIRT1    SIRT2    SIRT3</a:t>
            </a:r>
            <a:endParaRPr kumimoji="1" lang="zh-CN" altLang="en-US" sz="2400" b="1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F0657C-1429-4051-84E8-3DED53EA355F}"/>
              </a:ext>
            </a:extLst>
          </p:cNvPr>
          <p:cNvSpPr txBox="1"/>
          <p:nvPr/>
        </p:nvSpPr>
        <p:spPr>
          <a:xfrm>
            <a:off x="2010285" y="686210"/>
            <a:ext cx="489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        25mM sodium lactate                      </a:t>
            </a:r>
            <a:endParaRPr kumimoji="1" lang="zh-CN" altLang="en-US" sz="2400" b="1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FBD77D5-026C-4FD9-A9D0-170751A15794}"/>
              </a:ext>
            </a:extLst>
          </p:cNvPr>
          <p:cNvCxnSpPr/>
          <p:nvPr/>
        </p:nvCxnSpPr>
        <p:spPr>
          <a:xfrm>
            <a:off x="2114986" y="1135586"/>
            <a:ext cx="4493693" cy="0"/>
          </a:xfrm>
          <a:prstGeom prst="line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625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EEA6B37-B901-5447-97D8-AC31D1BA9559}"/>
              </a:ext>
            </a:extLst>
          </p:cNvPr>
          <p:cNvSpPr txBox="1"/>
          <p:nvPr/>
        </p:nvSpPr>
        <p:spPr>
          <a:xfrm>
            <a:off x="3048000" y="6176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batch(batch1)</a:t>
            </a:r>
            <a:r>
              <a:rPr kumimoji="1" lang="zh-CN" altLang="en-US" dirty="0"/>
              <a:t> </a:t>
            </a:r>
            <a:r>
              <a:rPr kumimoji="1" lang="en-US" altLang="zh-CN" dirty="0"/>
              <a:t>293</a:t>
            </a:r>
            <a:r>
              <a:rPr kumimoji="1" lang="zh-CN" altLang="en-US" dirty="0"/>
              <a:t> </a:t>
            </a:r>
            <a:r>
              <a:rPr kumimoji="1" lang="zh-TW" altLang="en-US" dirty="0"/>
              <a:t> </a:t>
            </a:r>
            <a:r>
              <a:rPr kumimoji="1" lang="en-US" altLang="zh-TW" dirty="0"/>
              <a:t>treatment</a:t>
            </a:r>
            <a:r>
              <a:rPr kumimoji="1" lang="zh-TW" altLang="en-US" dirty="0"/>
              <a:t> </a:t>
            </a:r>
            <a:r>
              <a:rPr kumimoji="1" lang="en-US" altLang="zh-TW" dirty="0"/>
              <a:t>with</a:t>
            </a:r>
            <a:r>
              <a:rPr kumimoji="1" lang="zh-TW" altLang="en-US" dirty="0"/>
              <a:t> </a:t>
            </a:r>
            <a:r>
              <a:rPr kumimoji="1" lang="en-US" altLang="zh-TW" dirty="0"/>
              <a:t>nala</a:t>
            </a:r>
            <a:r>
              <a:rPr kumimoji="1" lang="zh-TW" altLang="en-US" dirty="0"/>
              <a:t> </a:t>
            </a:r>
            <a:r>
              <a:rPr kumimoji="1" lang="en-US" altLang="zh-CN" dirty="0" err="1"/>
              <a:t>si</a:t>
            </a:r>
            <a:r>
              <a:rPr kumimoji="1" lang="zh-CN" altLang="en-US" dirty="0"/>
              <a:t> </a:t>
            </a:r>
            <a:r>
              <a:rPr kumimoji="1" lang="en-US" altLang="zh-CN" dirty="0"/>
              <a:t>123</a:t>
            </a:r>
            <a:endParaRPr kumimoji="1" lang="zh-CN" altLang="en-US" dirty="0"/>
          </a:p>
        </p:txBody>
      </p:sp>
      <p:pic>
        <p:nvPicPr>
          <p:cNvPr id="7" name="图片 6" descr="屏幕上写着字&#10;&#10;描述已自动生成">
            <a:extLst>
              <a:ext uri="{FF2B5EF4-FFF2-40B4-BE49-F238E27FC236}">
                <a16:creationId xmlns:a16="http://schemas.microsoft.com/office/drawing/2014/main" id="{4BDF15DA-02BE-4340-9FA6-C4A40E82D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86178"/>
            <a:ext cx="4066320" cy="2163536"/>
          </a:xfrm>
          <a:prstGeom prst="rect">
            <a:avLst/>
          </a:prstGeom>
        </p:spPr>
      </p:pic>
      <p:pic>
        <p:nvPicPr>
          <p:cNvPr id="11" name="图片 10" descr="电脑屏幕的照片&#10;&#10;低可信度描述已自动生成">
            <a:extLst>
              <a:ext uri="{FF2B5EF4-FFF2-40B4-BE49-F238E27FC236}">
                <a16:creationId xmlns:a16="http://schemas.microsoft.com/office/drawing/2014/main" id="{F97DB575-FB52-EF45-80D1-F7529266B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2249714"/>
            <a:ext cx="4066320" cy="18578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7336566-12BF-B94A-A79B-94F0B7FBB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1" y="4107203"/>
            <a:ext cx="4066320" cy="12340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C3F2561-8EAC-B144-AB2E-3A80A785D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8570" y="47511"/>
            <a:ext cx="4066320" cy="2092740"/>
          </a:xfrm>
          <a:prstGeom prst="rect">
            <a:avLst/>
          </a:prstGeom>
        </p:spPr>
      </p:pic>
      <p:pic>
        <p:nvPicPr>
          <p:cNvPr id="19" name="图片 18" descr="墙上挂着一幅画&#10;&#10;中度可信度描述已自动生成">
            <a:extLst>
              <a:ext uri="{FF2B5EF4-FFF2-40B4-BE49-F238E27FC236}">
                <a16:creationId xmlns:a16="http://schemas.microsoft.com/office/drawing/2014/main" id="{55288DEC-1409-824B-905C-EFCE6F2E56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8571" y="2140251"/>
            <a:ext cx="4066320" cy="300669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046875A-C806-174D-9E4E-830FB9F04E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8945" y="47511"/>
            <a:ext cx="3737321" cy="197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6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248D5D7-34F2-1B47-9B6B-C00F1FA69B03}"/>
              </a:ext>
            </a:extLst>
          </p:cNvPr>
          <p:cNvSpPr txBox="1">
            <a:spLocks/>
          </p:cNvSpPr>
          <p:nvPr/>
        </p:nvSpPr>
        <p:spPr>
          <a:xfrm>
            <a:off x="405064" y="-2873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dirty="0"/>
              <a:t>293 treatment with Nala</a:t>
            </a:r>
            <a:r>
              <a:rPr kumimoji="1" lang="zh-TW" altLang="en-US" dirty="0"/>
              <a:t> </a:t>
            </a:r>
            <a:r>
              <a:rPr kumimoji="1" lang="en-US" altLang="zh-TW" dirty="0"/>
              <a:t> si123 batch2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2843F7-802C-B043-9FD2-997EBC7B9C2C}"/>
              </a:ext>
            </a:extLst>
          </p:cNvPr>
          <p:cNvSpPr txBox="1"/>
          <p:nvPr/>
        </p:nvSpPr>
        <p:spPr>
          <a:xfrm>
            <a:off x="897275" y="1147875"/>
            <a:ext cx="5711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siRNA    Control SIRT1    SIRT2    SIRT3</a:t>
            </a:r>
            <a:endParaRPr kumimoji="1" lang="zh-CN" altLang="en-US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B27A18-DBCA-6E40-83C5-2BB1D8C55A2D}"/>
              </a:ext>
            </a:extLst>
          </p:cNvPr>
          <p:cNvSpPr txBox="1"/>
          <p:nvPr/>
        </p:nvSpPr>
        <p:spPr>
          <a:xfrm>
            <a:off x="2010285" y="686210"/>
            <a:ext cx="489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/>
              <a:t>        25mM sodium lactate                      </a:t>
            </a:r>
            <a:endParaRPr kumimoji="1" lang="zh-CN" altLang="en-US" sz="2400" b="1" dirty="0"/>
          </a:p>
        </p:txBody>
      </p:sp>
      <p:cxnSp>
        <p:nvCxnSpPr>
          <p:cNvPr id="7" name="直接连接符 2">
            <a:extLst>
              <a:ext uri="{FF2B5EF4-FFF2-40B4-BE49-F238E27FC236}">
                <a16:creationId xmlns:a16="http://schemas.microsoft.com/office/drawing/2014/main" id="{AD1391C2-9FD7-4140-B45A-991BFD0C84BB}"/>
              </a:ext>
            </a:extLst>
          </p:cNvPr>
          <p:cNvCxnSpPr/>
          <p:nvPr/>
        </p:nvCxnSpPr>
        <p:spPr>
          <a:xfrm>
            <a:off x="2114986" y="1135586"/>
            <a:ext cx="4493693" cy="0"/>
          </a:xfrm>
          <a:prstGeom prst="line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内容占位符 4">
            <a:extLst>
              <a:ext uri="{FF2B5EF4-FFF2-40B4-BE49-F238E27FC236}">
                <a16:creationId xmlns:a16="http://schemas.microsoft.com/office/drawing/2014/main" id="{D70D8467-6389-4947-A047-E636DE3F6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986" y="4044849"/>
            <a:ext cx="4546600" cy="5207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4A41C55-1B42-BD4A-B939-D4846A9EF8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31" t="-1237" r="2754" b="-4445"/>
          <a:stretch/>
        </p:blipFill>
        <p:spPr>
          <a:xfrm>
            <a:off x="2114986" y="4685123"/>
            <a:ext cx="4546600" cy="603973"/>
          </a:xfrm>
          <a:prstGeom prst="rect">
            <a:avLst/>
          </a:prstGeom>
        </p:spPr>
      </p:pic>
      <p:pic>
        <p:nvPicPr>
          <p:cNvPr id="10" name="图片 9" descr="模糊的照片&#10;&#10;描述已自动生成">
            <a:extLst>
              <a:ext uri="{FF2B5EF4-FFF2-40B4-BE49-F238E27FC236}">
                <a16:creationId xmlns:a16="http://schemas.microsoft.com/office/drawing/2014/main" id="{6399D4F8-5E9A-9545-879C-D98FA0704B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164" b="2218"/>
          <a:stretch/>
        </p:blipFill>
        <p:spPr>
          <a:xfrm>
            <a:off x="2114986" y="1792486"/>
            <a:ext cx="4546599" cy="6432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656DCA8-0FCA-D54F-B04A-B065BF624D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5"/>
          <a:stretch/>
        </p:blipFill>
        <p:spPr>
          <a:xfrm>
            <a:off x="2114986" y="3294628"/>
            <a:ext cx="4546599" cy="657820"/>
          </a:xfrm>
          <a:prstGeom prst="rect">
            <a:avLst/>
          </a:prstGeom>
        </p:spPr>
      </p:pic>
      <p:pic>
        <p:nvPicPr>
          <p:cNvPr id="12" name="图片 11" descr="在地上&#10;&#10;描述已自动生成">
            <a:extLst>
              <a:ext uri="{FF2B5EF4-FFF2-40B4-BE49-F238E27FC236}">
                <a16:creationId xmlns:a16="http://schemas.microsoft.com/office/drawing/2014/main" id="{45A63A64-38FD-CD43-BF7F-2090A89D42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49" b="2218"/>
          <a:stretch/>
        </p:blipFill>
        <p:spPr>
          <a:xfrm>
            <a:off x="2114986" y="2528120"/>
            <a:ext cx="4546599" cy="64323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B15320C-F9B2-6646-97F5-61DDACD62A27}"/>
              </a:ext>
            </a:extLst>
          </p:cNvPr>
          <p:cNvSpPr txBox="1"/>
          <p:nvPr/>
        </p:nvSpPr>
        <p:spPr>
          <a:xfrm>
            <a:off x="317691" y="3992093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H4K16la</a:t>
            </a:r>
            <a:endParaRPr kumimoji="1" lang="zh-CN" altLang="en-US" sz="24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2ED5BA-C2A9-894C-86AE-F84A551A739C}"/>
              </a:ext>
            </a:extLst>
          </p:cNvPr>
          <p:cNvSpPr txBox="1"/>
          <p:nvPr/>
        </p:nvSpPr>
        <p:spPr>
          <a:xfrm>
            <a:off x="355938" y="3249429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SIRT3</a:t>
            </a:r>
            <a:endParaRPr kumimoji="1" lang="zh-CN" altLang="en-US" sz="2400" b="1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5A9BB8E-9219-6143-96D7-76FBCE19B980}"/>
              </a:ext>
            </a:extLst>
          </p:cNvPr>
          <p:cNvSpPr txBox="1"/>
          <p:nvPr/>
        </p:nvSpPr>
        <p:spPr>
          <a:xfrm>
            <a:off x="369542" y="2501555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SIRT2</a:t>
            </a:r>
            <a:endParaRPr kumimoji="1" lang="zh-CN" altLang="en-US" sz="24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D17E2D1-994E-E944-A848-4FB219F8E3BC}"/>
              </a:ext>
            </a:extLst>
          </p:cNvPr>
          <p:cNvSpPr txBox="1"/>
          <p:nvPr/>
        </p:nvSpPr>
        <p:spPr>
          <a:xfrm>
            <a:off x="373007" y="1797449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SIRT1</a:t>
            </a:r>
            <a:endParaRPr kumimoji="1" lang="zh-CN" altLang="en-US" sz="24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8365F4-C6E3-054D-AEAD-DCCDCEA6A9A5}"/>
              </a:ext>
            </a:extLst>
          </p:cNvPr>
          <p:cNvSpPr txBox="1"/>
          <p:nvPr/>
        </p:nvSpPr>
        <p:spPr>
          <a:xfrm>
            <a:off x="317691" y="4715640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400" b="1" dirty="0"/>
              <a:t>Histone H3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9450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234</Words>
  <Application>Microsoft Macintosh PowerPoint</Application>
  <PresentationFormat>宽屏</PresentationFormat>
  <Paragraphs>59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等线 Light</vt:lpstr>
      <vt:lpstr>Arial</vt:lpstr>
      <vt:lpstr>Times New Roman</vt:lpstr>
      <vt:lpstr>Office 主题​​</vt:lpstr>
      <vt:lpstr>Slide 2,3,4,5: 2 repeats for ctrl-siSIRT1-siSIRT2-siSIRT3 group cultured in normal DMEM medium  Slide 6,7,8,9: 2 repeats for ctrl-siSIRT1-siSIRT2-siSIRT3 group cultured in DMEM treated with 25 mM Nala  Slide 10,11,12,13: 2 repeats for ctrl-siSIRT3-siHDAC3 group cultured in normal DMEM medium</vt:lpstr>
      <vt:lpstr>PowerPoint 演示文稿</vt:lpstr>
      <vt:lpstr>PowerPoint 演示文稿</vt:lpstr>
      <vt:lpstr>PowerPoint 演示文稿</vt:lpstr>
      <vt:lpstr>PowerPoint 演示文稿</vt:lpstr>
      <vt:lpstr>293 treatment with Nala</vt:lpstr>
      <vt:lpstr>293 treatment with Nala  si123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2,3,4,5: 2 repeats for ctrl-siSIRT1-siSIRT2-siSIRT3 group cultured in normal DMEM medium  Slide 6,7,8,9: 2 repeats for ctrl-siSIRT1-siSIRT2-siSIRT3 group cultured in DMEM treated with 25 mM Nala  Slide 10,11,12,13: 2 repeats for ctrl-siSIRT3-siHDAC3 group cultured in normal DMEM medium</dc:title>
  <dc:creator>Fan Zhuming</dc:creator>
  <cp:lastModifiedBy>Fan Zhuming</cp:lastModifiedBy>
  <cp:revision>1</cp:revision>
  <dcterms:created xsi:type="dcterms:W3CDTF">2022-07-05T07:23:08Z</dcterms:created>
  <dcterms:modified xsi:type="dcterms:W3CDTF">2022-07-05T07:30:01Z</dcterms:modified>
</cp:coreProperties>
</file>