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576" r:id="rId2"/>
    <p:sldId id="557" r:id="rId3"/>
    <p:sldId id="561" r:id="rId4"/>
    <p:sldId id="562" r:id="rId5"/>
    <p:sldId id="564" r:id="rId6"/>
    <p:sldId id="563" r:id="rId7"/>
    <p:sldId id="577" r:id="rId8"/>
    <p:sldId id="565" r:id="rId9"/>
    <p:sldId id="569" r:id="rId10"/>
    <p:sldId id="578" r:id="rId11"/>
    <p:sldId id="566" r:id="rId12"/>
    <p:sldId id="567" r:id="rId13"/>
    <p:sldId id="568" r:id="rId14"/>
    <p:sldId id="579" r:id="rId15"/>
    <p:sldId id="570" r:id="rId16"/>
    <p:sldId id="573" r:id="rId17"/>
    <p:sldId id="574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nny Dang" initials="KD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F33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0" autoAdjust="0"/>
    <p:restoredTop sz="91709" autoAdjust="0"/>
  </p:normalViewPr>
  <p:slideViewPr>
    <p:cSldViewPr snapToGrid="0">
      <p:cViewPr>
        <p:scale>
          <a:sx n="75" d="100"/>
          <a:sy n="75" d="100"/>
        </p:scale>
        <p:origin x="1694" y="1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2943" d="125000"/>
        <a:sy n="82943" d="1250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CCAB3-189A-4148-BDD2-FAA2D77C7184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8DCE6E-5708-432D-AB21-3CF2CEE92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848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8DCE6E-5708-432D-AB21-3CF2CEE925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6068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sz="1200" dirty="0"/>
              <a:t>In vivo experiment</a:t>
            </a:r>
          </a:p>
          <a:p>
            <a:pPr algn="just"/>
            <a:r>
              <a:rPr lang="en-US" sz="1200" dirty="0"/>
              <a:t>Clinical trial on AML patients</a:t>
            </a:r>
          </a:p>
          <a:p>
            <a:pPr algn="just"/>
            <a:r>
              <a:rPr lang="en-US" sz="1200" dirty="0"/>
              <a:t>Mechanistic work on tp53 dependent and tp53 independent AML cell lines</a:t>
            </a:r>
          </a:p>
          <a:p>
            <a:pPr algn="just"/>
            <a:r>
              <a:rPr lang="en-US" sz="1200" dirty="0"/>
              <a:t>Synergistic partners with PLK4 inhibitor in treating AML.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8DCE6E-5708-432D-AB21-3CF2CEE925D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6692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8DCE6E-5708-432D-AB21-3CF2CEE925D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9584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8DCE6E-5708-432D-AB21-3CF2CEE925D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162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8DCE6E-5708-432D-AB21-3CF2CEE925D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485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8DCE6E-5708-432D-AB21-3CF2CEE925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532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8DCE6E-5708-432D-AB21-3CF2CEE925D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355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8DCE6E-5708-432D-AB21-3CF2CEE925D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8566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8DCE6E-5708-432D-AB21-3CF2CEE925D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1745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8DCE6E-5708-432D-AB21-3CF2CEE925D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4650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8DCE6E-5708-432D-AB21-3CF2CEE925D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587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BE29D-F176-4F30-AB5D-677BD01B8A8D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700E6-F6CC-4D76-A81A-65786FFE5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552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BE29D-F176-4F30-AB5D-677BD01B8A8D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700E6-F6CC-4D76-A81A-65786FFE5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2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BE29D-F176-4F30-AB5D-677BD01B8A8D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700E6-F6CC-4D76-A81A-65786FFE5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80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BE29D-F176-4F30-AB5D-677BD01B8A8D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700E6-F6CC-4D76-A81A-65786FFE5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757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BE29D-F176-4F30-AB5D-677BD01B8A8D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700E6-F6CC-4D76-A81A-65786FFE5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285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BE29D-F176-4F30-AB5D-677BD01B8A8D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700E6-F6CC-4D76-A81A-65786FFE5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542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BE29D-F176-4F30-AB5D-677BD01B8A8D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700E6-F6CC-4D76-A81A-65786FFE5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919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BE29D-F176-4F30-AB5D-677BD01B8A8D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700E6-F6CC-4D76-A81A-65786FFE5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545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BE29D-F176-4F30-AB5D-677BD01B8A8D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700E6-F6CC-4D76-A81A-65786FFE5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181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BE29D-F176-4F30-AB5D-677BD01B8A8D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700E6-F6CC-4D76-A81A-65786FFE5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67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BE29D-F176-4F30-AB5D-677BD01B8A8D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700E6-F6CC-4D76-A81A-65786FFE5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92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BE29D-F176-4F30-AB5D-677BD01B8A8D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7700E6-F6CC-4D76-A81A-65786FFE53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818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image" Target="../media/image29.png"/><Relationship Id="rId7" Type="http://schemas.openxmlformats.org/officeDocument/2006/relationships/image" Target="../media/image3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emf"/><Relationship Id="rId4" Type="http://schemas.openxmlformats.org/officeDocument/2006/relationships/image" Target="../media/image30.png"/><Relationship Id="rId9" Type="http://schemas.openxmlformats.org/officeDocument/2006/relationships/image" Target="../media/image3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jpeg"/><Relationship Id="rId3" Type="http://schemas.openxmlformats.org/officeDocument/2006/relationships/image" Target="../media/image42.jpeg"/><Relationship Id="rId7" Type="http://schemas.openxmlformats.org/officeDocument/2006/relationships/image" Target="../media/image45.png"/><Relationship Id="rId12" Type="http://schemas.openxmlformats.org/officeDocument/2006/relationships/image" Target="../media/image50.jpeg"/><Relationship Id="rId17" Type="http://schemas.openxmlformats.org/officeDocument/2006/relationships/image" Target="../media/image55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tif"/><Relationship Id="rId11" Type="http://schemas.openxmlformats.org/officeDocument/2006/relationships/image" Target="../media/image49.jpeg"/><Relationship Id="rId5" Type="http://schemas.openxmlformats.org/officeDocument/2006/relationships/image" Target="../media/image44.jpeg"/><Relationship Id="rId15" Type="http://schemas.openxmlformats.org/officeDocument/2006/relationships/image" Target="../media/image53.jpeg"/><Relationship Id="rId10" Type="http://schemas.openxmlformats.org/officeDocument/2006/relationships/image" Target="../media/image48.jpeg"/><Relationship Id="rId4" Type="http://schemas.openxmlformats.org/officeDocument/2006/relationships/image" Target="../media/image43.jpeg"/><Relationship Id="rId9" Type="http://schemas.openxmlformats.org/officeDocument/2006/relationships/image" Target="../media/image47.jpeg"/><Relationship Id="rId14" Type="http://schemas.openxmlformats.org/officeDocument/2006/relationships/image" Target="../media/image5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emf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if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 descr="http://newsciencetimes.files.wordpress.com/2013/11/cancer-cells3.jpg">
            <a:extLst>
              <a:ext uri="{FF2B5EF4-FFF2-40B4-BE49-F238E27FC236}">
                <a16:creationId xmlns:a16="http://schemas.microsoft.com/office/drawing/2014/main" id="{6C55A0CB-2584-4CFF-805D-7F91EAC470F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8" r="32177" b="3254"/>
          <a:stretch/>
        </p:blipFill>
        <p:spPr bwMode="auto">
          <a:xfrm>
            <a:off x="2642616" y="10"/>
            <a:ext cx="6501384" cy="6857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317450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51653" y="434802"/>
            <a:ext cx="146304" cy="5280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0771" y="4546920"/>
            <a:ext cx="298323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C438693-5D73-4ED9-BDAD-684CFBA50E55}"/>
              </a:ext>
            </a:extLst>
          </p:cNvPr>
          <p:cNvSpPr txBox="1">
            <a:spLocks/>
          </p:cNvSpPr>
          <p:nvPr/>
        </p:nvSpPr>
        <p:spPr>
          <a:xfrm>
            <a:off x="155864" y="1137492"/>
            <a:ext cx="4623955" cy="20258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atin typeface="Times New Roman" panose="02020603050405020304" pitchFamily="18" charset="0"/>
              </a:rPr>
              <a:t>Novel therapeutic effects and mechanisms of Polo-like kinase 4 inhibition in acute myeloid </a:t>
            </a:r>
            <a:r>
              <a:rPr lang="en-US" sz="3200" b="1" dirty="0" err="1">
                <a:latin typeface="Times New Roman" panose="02020603050405020304" pitchFamily="18" charset="0"/>
              </a:rPr>
              <a:t>leukaemia</a:t>
            </a:r>
            <a:endParaRPr lang="en-US" sz="3200" b="1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8F505EDE-4D54-4FA1-95A5-92D7EBC79C58}"/>
              </a:ext>
            </a:extLst>
          </p:cNvPr>
          <p:cNvSpPr txBox="1">
            <a:spLocks/>
          </p:cNvSpPr>
          <p:nvPr/>
        </p:nvSpPr>
        <p:spPr>
          <a:xfrm>
            <a:off x="-298533" y="3845995"/>
            <a:ext cx="4301837" cy="140185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400" b="1" dirty="0"/>
              <a:t>Kenny Dang Chee </a:t>
            </a:r>
            <a:r>
              <a:rPr lang="en-US" sz="3400" b="1" dirty="0" err="1"/>
              <a:t>Chean</a:t>
            </a:r>
            <a:endParaRPr lang="en-US" sz="3400" b="1" dirty="0"/>
          </a:p>
          <a:p>
            <a:pPr marL="0" indent="0" algn="ctr">
              <a:buNone/>
            </a:pPr>
            <a:r>
              <a:rPr lang="en-US" dirty="0"/>
              <a:t>16/01/2021</a:t>
            </a:r>
          </a:p>
          <a:p>
            <a:pPr marL="0" indent="0" algn="ctr">
              <a:buNone/>
            </a:pPr>
            <a:r>
              <a:rPr lang="en-US" dirty="0"/>
              <a:t>Department of Medicine</a:t>
            </a:r>
          </a:p>
          <a:p>
            <a:pPr marL="0" indent="0" algn="ctr">
              <a:buNone/>
            </a:pPr>
            <a:r>
              <a:rPr lang="en-US" dirty="0"/>
              <a:t>The University of Hong Kong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5867D76F-A91F-43CA-93C6-33FABFF81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1" y="5471753"/>
            <a:ext cx="3384111" cy="777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9497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5955" y="374140"/>
            <a:ext cx="88350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Long-term treatment (12 days) of AML cell lines with PLK4i suppressed leukemia growth independent of TP53 signaling.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A01E1A-0F11-4617-A6DE-0FD9DB80DEB5}"/>
              </a:ext>
            </a:extLst>
          </p:cNvPr>
          <p:cNvSpPr txBox="1"/>
          <p:nvPr/>
        </p:nvSpPr>
        <p:spPr>
          <a:xfrm>
            <a:off x="322118" y="1703230"/>
            <a:ext cx="363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B44F55-E24E-4604-BD47-89AC49647353}"/>
              </a:ext>
            </a:extLst>
          </p:cNvPr>
          <p:cNvSpPr txBox="1"/>
          <p:nvPr/>
        </p:nvSpPr>
        <p:spPr>
          <a:xfrm>
            <a:off x="336727" y="4262220"/>
            <a:ext cx="363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2CD2FE-DCDA-4ABA-8DE2-2DA6042C10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0389"/>
          <a:stretch/>
        </p:blipFill>
        <p:spPr>
          <a:xfrm>
            <a:off x="778341" y="1519645"/>
            <a:ext cx="3486794" cy="27832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EFDCC67-FDAF-4969-92B0-753B0B987D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5135" y="1519645"/>
            <a:ext cx="4379749" cy="27832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8E9CDBD-7458-4E78-BB6D-7059AB19EE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6219"/>
          <a:stretch/>
        </p:blipFill>
        <p:spPr>
          <a:xfrm>
            <a:off x="851077" y="4210343"/>
            <a:ext cx="3486794" cy="27832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2F87F1-2860-4D29-BD84-87680CB49B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5135" y="4210343"/>
            <a:ext cx="4725891" cy="278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74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9333565-980F-4836-A194-B2C380B25389}"/>
              </a:ext>
            </a:extLst>
          </p:cNvPr>
          <p:cNvSpPr txBox="1"/>
          <p:nvPr/>
        </p:nvSpPr>
        <p:spPr>
          <a:xfrm>
            <a:off x="92495" y="414464"/>
            <a:ext cx="89205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PLK4i induced cell cycle arrest at G2/M phase independent of </a:t>
            </a:r>
            <a:r>
              <a:rPr lang="en-US" sz="2000" b="1" i="1" dirty="0"/>
              <a:t>TP53</a:t>
            </a:r>
            <a:r>
              <a:rPr lang="en-US" sz="2000" b="1" dirty="0"/>
              <a:t> status.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1A17114-29B5-48DC-9C14-D5BA296AFB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850" b="50739"/>
          <a:stretch/>
        </p:blipFill>
        <p:spPr>
          <a:xfrm>
            <a:off x="886081" y="3076650"/>
            <a:ext cx="1567622" cy="154279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45FE90D-AA0C-4090-8D00-3E055A8844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815" r="21554" b="51274"/>
          <a:stretch/>
        </p:blipFill>
        <p:spPr>
          <a:xfrm>
            <a:off x="2773895" y="1461651"/>
            <a:ext cx="1656465" cy="15999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B2670BE-9BFF-46BF-96AC-36A05557DC7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004" b="48920"/>
          <a:stretch/>
        </p:blipFill>
        <p:spPr>
          <a:xfrm>
            <a:off x="4552786" y="1475289"/>
            <a:ext cx="1581499" cy="16145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7B6D959-A0EF-4DB1-8914-CE6DED101BB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9545" b="48312"/>
          <a:stretch/>
        </p:blipFill>
        <p:spPr>
          <a:xfrm>
            <a:off x="6275227" y="3019021"/>
            <a:ext cx="1506190" cy="158981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3F03C4B-8165-4378-9E8E-032BDF5263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702" b="50739"/>
          <a:stretch/>
        </p:blipFill>
        <p:spPr>
          <a:xfrm>
            <a:off x="886081" y="1475289"/>
            <a:ext cx="1686006" cy="158981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624D8D2-5A9F-4225-807A-297460FEA10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7716" b="51274"/>
          <a:stretch/>
        </p:blipFill>
        <p:spPr>
          <a:xfrm>
            <a:off x="2725010" y="3066047"/>
            <a:ext cx="1581499" cy="154279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951B70F-04DF-4B18-9972-5E87358D6CB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9004" b="48920"/>
          <a:stretch/>
        </p:blipFill>
        <p:spPr>
          <a:xfrm>
            <a:off x="4552786" y="3061597"/>
            <a:ext cx="1563805" cy="152869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D620A07-D938-4D8F-9293-3EFE3C42BFC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49545" b="48312"/>
          <a:stretch/>
        </p:blipFill>
        <p:spPr>
          <a:xfrm>
            <a:off x="6304329" y="1475289"/>
            <a:ext cx="1506189" cy="158981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3F19FC6-2D48-4AEB-99F7-23B3C379545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53742"/>
          <a:stretch/>
        </p:blipFill>
        <p:spPr>
          <a:xfrm>
            <a:off x="6362868" y="4512491"/>
            <a:ext cx="1506189" cy="243183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D102EDE-1DF5-40EE-BDB6-0955A768039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53742"/>
          <a:stretch/>
        </p:blipFill>
        <p:spPr>
          <a:xfrm>
            <a:off x="4518002" y="4512491"/>
            <a:ext cx="1506189" cy="243183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BF15E34-6027-4E0B-A563-E41A8049D40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47687"/>
          <a:stretch/>
        </p:blipFill>
        <p:spPr>
          <a:xfrm>
            <a:off x="2727039" y="4512491"/>
            <a:ext cx="1703322" cy="243183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6EAA555-1864-4E04-8071-05BFF3F9B65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53094"/>
          <a:stretch/>
        </p:blipFill>
        <p:spPr>
          <a:xfrm>
            <a:off x="886081" y="4514778"/>
            <a:ext cx="1527276" cy="243183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7D3A5E0-58A3-4C57-A29D-536E18A244A7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79367" t="30184" b="26378"/>
          <a:stretch/>
        </p:blipFill>
        <p:spPr>
          <a:xfrm>
            <a:off x="7810518" y="4693622"/>
            <a:ext cx="771085" cy="1099009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DC68A53C-A94C-45FC-AC38-4DACA75A655E}"/>
              </a:ext>
            </a:extLst>
          </p:cNvPr>
          <p:cNvSpPr txBox="1"/>
          <p:nvPr/>
        </p:nvSpPr>
        <p:spPr>
          <a:xfrm>
            <a:off x="345677" y="1475289"/>
            <a:ext cx="363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7765F3F-DD6F-486F-BE3B-2CA93DBD3092}"/>
              </a:ext>
            </a:extLst>
          </p:cNvPr>
          <p:cNvSpPr txBox="1"/>
          <p:nvPr/>
        </p:nvSpPr>
        <p:spPr>
          <a:xfrm>
            <a:off x="326418" y="4491027"/>
            <a:ext cx="363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6ECA382-8C0C-48B1-B890-2D7E010BEEDD}"/>
              </a:ext>
            </a:extLst>
          </p:cNvPr>
          <p:cNvSpPr txBox="1"/>
          <p:nvPr/>
        </p:nvSpPr>
        <p:spPr>
          <a:xfrm>
            <a:off x="1528163" y="1187489"/>
            <a:ext cx="666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ML2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5CD969-B7BC-47F9-9843-F92F96785074}"/>
              </a:ext>
            </a:extLst>
          </p:cNvPr>
          <p:cNvSpPr txBox="1"/>
          <p:nvPr/>
        </p:nvSpPr>
        <p:spPr>
          <a:xfrm>
            <a:off x="3354337" y="1187489"/>
            <a:ext cx="774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THP-1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7B6BB55-8E24-4665-A675-CF758F5D2947}"/>
              </a:ext>
            </a:extLst>
          </p:cNvPr>
          <p:cNvSpPr txBox="1"/>
          <p:nvPr/>
        </p:nvSpPr>
        <p:spPr>
          <a:xfrm>
            <a:off x="4828865" y="1171204"/>
            <a:ext cx="1305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ML2 D259N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D464FAB-9634-45BF-B965-3E13D3892168}"/>
              </a:ext>
            </a:extLst>
          </p:cNvPr>
          <p:cNvSpPr txBox="1"/>
          <p:nvPr/>
        </p:nvSpPr>
        <p:spPr>
          <a:xfrm>
            <a:off x="6534889" y="1171692"/>
            <a:ext cx="1305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ML2 R280K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B6207DD-EA9C-4CFB-A4C3-8C96E8B195C5}"/>
              </a:ext>
            </a:extLst>
          </p:cNvPr>
          <p:cNvSpPr txBox="1"/>
          <p:nvPr/>
        </p:nvSpPr>
        <p:spPr>
          <a:xfrm>
            <a:off x="23654" y="2111284"/>
            <a:ext cx="927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Control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05A8377-0175-4428-B96F-6830F54B4377}"/>
              </a:ext>
            </a:extLst>
          </p:cNvPr>
          <p:cNvSpPr txBox="1"/>
          <p:nvPr/>
        </p:nvSpPr>
        <p:spPr>
          <a:xfrm>
            <a:off x="4143" y="3472549"/>
            <a:ext cx="1046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Treated 96 hours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6C2B57A-E46D-4B87-A7D7-14DDF26D4D8B}"/>
              </a:ext>
            </a:extLst>
          </p:cNvPr>
          <p:cNvSpPr txBox="1"/>
          <p:nvPr/>
        </p:nvSpPr>
        <p:spPr>
          <a:xfrm>
            <a:off x="1571764" y="2019581"/>
            <a:ext cx="440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A2EEB61-1C14-48EF-93FA-3D86B2FA6106}"/>
              </a:ext>
            </a:extLst>
          </p:cNvPr>
          <p:cNvSpPr txBox="1"/>
          <p:nvPr/>
        </p:nvSpPr>
        <p:spPr>
          <a:xfrm>
            <a:off x="1576959" y="3583126"/>
            <a:ext cx="440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CC3641-5398-4505-8F51-027637B58DAF}"/>
              </a:ext>
            </a:extLst>
          </p:cNvPr>
          <p:cNvSpPr txBox="1"/>
          <p:nvPr/>
        </p:nvSpPr>
        <p:spPr>
          <a:xfrm>
            <a:off x="1309423" y="1470603"/>
            <a:ext cx="440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69287C6-CBCE-4649-A9FC-EBE42BC569E1}"/>
              </a:ext>
            </a:extLst>
          </p:cNvPr>
          <p:cNvSpPr txBox="1"/>
          <p:nvPr/>
        </p:nvSpPr>
        <p:spPr>
          <a:xfrm>
            <a:off x="3396271" y="3429226"/>
            <a:ext cx="440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2A0E801-FCB8-4F2C-8CA9-B08EDC857EC4}"/>
              </a:ext>
            </a:extLst>
          </p:cNvPr>
          <p:cNvSpPr txBox="1"/>
          <p:nvPr/>
        </p:nvSpPr>
        <p:spPr>
          <a:xfrm>
            <a:off x="6967465" y="3423563"/>
            <a:ext cx="440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61835CA-24C0-40A9-A4F2-C973830FE5A2}"/>
              </a:ext>
            </a:extLst>
          </p:cNvPr>
          <p:cNvSpPr txBox="1"/>
          <p:nvPr/>
        </p:nvSpPr>
        <p:spPr>
          <a:xfrm>
            <a:off x="5278949" y="3472549"/>
            <a:ext cx="440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FACA06D-2491-4AD0-B9F8-2949FD5AB6BD}"/>
              </a:ext>
            </a:extLst>
          </p:cNvPr>
          <p:cNvSpPr txBox="1"/>
          <p:nvPr/>
        </p:nvSpPr>
        <p:spPr>
          <a:xfrm>
            <a:off x="7407733" y="3761347"/>
            <a:ext cx="440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34DD320-68B9-4FF2-ABA3-453D8CE6F363}"/>
              </a:ext>
            </a:extLst>
          </p:cNvPr>
          <p:cNvSpPr txBox="1"/>
          <p:nvPr/>
        </p:nvSpPr>
        <p:spPr>
          <a:xfrm>
            <a:off x="5740810" y="3787743"/>
            <a:ext cx="440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102B7FB-4565-4E8E-BEBD-BFE0E9E7419C}"/>
              </a:ext>
            </a:extLst>
          </p:cNvPr>
          <p:cNvSpPr txBox="1"/>
          <p:nvPr/>
        </p:nvSpPr>
        <p:spPr>
          <a:xfrm>
            <a:off x="3905443" y="3825942"/>
            <a:ext cx="440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F8AAE41-0D5F-4A11-9F2B-4066EE2128F1}"/>
              </a:ext>
            </a:extLst>
          </p:cNvPr>
          <p:cNvSpPr txBox="1"/>
          <p:nvPr/>
        </p:nvSpPr>
        <p:spPr>
          <a:xfrm>
            <a:off x="3404338" y="2298794"/>
            <a:ext cx="440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4n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D9C97B5-CD2E-41F2-8733-C010B02A2212}"/>
              </a:ext>
            </a:extLst>
          </p:cNvPr>
          <p:cNvSpPr txBox="1"/>
          <p:nvPr/>
        </p:nvSpPr>
        <p:spPr>
          <a:xfrm>
            <a:off x="5261441" y="2290188"/>
            <a:ext cx="440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D686C29-0817-4C73-9C7B-F7088563FBDD}"/>
              </a:ext>
            </a:extLst>
          </p:cNvPr>
          <p:cNvSpPr txBox="1"/>
          <p:nvPr/>
        </p:nvSpPr>
        <p:spPr>
          <a:xfrm>
            <a:off x="6932117" y="2267075"/>
            <a:ext cx="440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4E0DA56-C661-4CEE-98CB-01C245E8C79C}"/>
              </a:ext>
            </a:extLst>
          </p:cNvPr>
          <p:cNvSpPr txBox="1"/>
          <p:nvPr/>
        </p:nvSpPr>
        <p:spPr>
          <a:xfrm>
            <a:off x="3175962" y="1452942"/>
            <a:ext cx="440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1F6E159-D20B-4C5E-AB45-AF574B64027A}"/>
              </a:ext>
            </a:extLst>
          </p:cNvPr>
          <p:cNvSpPr txBox="1"/>
          <p:nvPr/>
        </p:nvSpPr>
        <p:spPr>
          <a:xfrm>
            <a:off x="4966235" y="1470603"/>
            <a:ext cx="440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37B4EFB-697B-4417-A2EC-F777B439B055}"/>
              </a:ext>
            </a:extLst>
          </p:cNvPr>
          <p:cNvSpPr txBox="1"/>
          <p:nvPr/>
        </p:nvSpPr>
        <p:spPr>
          <a:xfrm>
            <a:off x="6691230" y="1430966"/>
            <a:ext cx="440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2n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99276B1E-284F-4BE7-970E-6A13318D233D}"/>
              </a:ext>
            </a:extLst>
          </p:cNvPr>
          <p:cNvGrpSpPr/>
          <p:nvPr/>
        </p:nvGrpSpPr>
        <p:grpSpPr>
          <a:xfrm>
            <a:off x="1401878" y="2229718"/>
            <a:ext cx="176575" cy="66231"/>
            <a:chOff x="-2231739" y="1950720"/>
            <a:chExt cx="711869" cy="310904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A0A40C5-F0BE-415A-9C75-B8BECEC8A16B}"/>
                </a:ext>
              </a:extLst>
            </p:cNvPr>
            <p:cNvCxnSpPr>
              <a:cxnSpLocks/>
            </p:cNvCxnSpPr>
            <p:nvPr/>
          </p:nvCxnSpPr>
          <p:spPr>
            <a:xfrm>
              <a:off x="-2231739" y="2136307"/>
              <a:ext cx="711869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5864686-220E-4ADB-90B6-BA52B3518B48}"/>
                </a:ext>
              </a:extLst>
            </p:cNvPr>
            <p:cNvCxnSpPr>
              <a:cxnSpLocks/>
            </p:cNvCxnSpPr>
            <p:nvPr/>
          </p:nvCxnSpPr>
          <p:spPr>
            <a:xfrm>
              <a:off x="-1523083" y="1950720"/>
              <a:ext cx="0" cy="31090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AD28F50-E897-4776-8E54-582CDE8E4611}"/>
                </a:ext>
              </a:extLst>
            </p:cNvPr>
            <p:cNvCxnSpPr>
              <a:cxnSpLocks/>
            </p:cNvCxnSpPr>
            <p:nvPr/>
          </p:nvCxnSpPr>
          <p:spPr>
            <a:xfrm>
              <a:off x="-2231739" y="1950720"/>
              <a:ext cx="0" cy="31090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38690408-9013-4D80-BBB8-422DD33145A4}"/>
              </a:ext>
            </a:extLst>
          </p:cNvPr>
          <p:cNvGrpSpPr/>
          <p:nvPr/>
        </p:nvGrpSpPr>
        <p:grpSpPr>
          <a:xfrm>
            <a:off x="1578453" y="2619848"/>
            <a:ext cx="91438" cy="60225"/>
            <a:chOff x="-2231739" y="1950720"/>
            <a:chExt cx="711869" cy="310904"/>
          </a:xfrm>
        </p:grpSpPr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F1E7504E-86BF-46EB-A5B7-5144153962D9}"/>
                </a:ext>
              </a:extLst>
            </p:cNvPr>
            <p:cNvCxnSpPr>
              <a:cxnSpLocks/>
            </p:cNvCxnSpPr>
            <p:nvPr/>
          </p:nvCxnSpPr>
          <p:spPr>
            <a:xfrm>
              <a:off x="-2231739" y="2136307"/>
              <a:ext cx="711869" cy="0"/>
            </a:xfrm>
            <a:prstGeom prst="line">
              <a:avLst/>
            </a:prstGeom>
            <a:ln w="19050">
              <a:solidFill>
                <a:srgbClr val="00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A4D45F06-A3CF-4B62-AAD2-6296150D8294}"/>
                </a:ext>
              </a:extLst>
            </p:cNvPr>
            <p:cNvCxnSpPr>
              <a:cxnSpLocks/>
            </p:cNvCxnSpPr>
            <p:nvPr/>
          </p:nvCxnSpPr>
          <p:spPr>
            <a:xfrm>
              <a:off x="-1523083" y="1950720"/>
              <a:ext cx="0" cy="310904"/>
            </a:xfrm>
            <a:prstGeom prst="line">
              <a:avLst/>
            </a:prstGeom>
            <a:ln w="19050">
              <a:solidFill>
                <a:srgbClr val="00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0E29795D-2DAE-44F4-924C-721128987AAD}"/>
                </a:ext>
              </a:extLst>
            </p:cNvPr>
            <p:cNvCxnSpPr>
              <a:cxnSpLocks/>
            </p:cNvCxnSpPr>
            <p:nvPr/>
          </p:nvCxnSpPr>
          <p:spPr>
            <a:xfrm>
              <a:off x="-2231739" y="1950720"/>
              <a:ext cx="0" cy="310904"/>
            </a:xfrm>
            <a:prstGeom prst="line">
              <a:avLst/>
            </a:prstGeom>
            <a:ln w="19050">
              <a:solidFill>
                <a:srgbClr val="00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FFDDC0B-155B-434F-80D2-7B6DDCAE5ABB}"/>
              </a:ext>
            </a:extLst>
          </p:cNvPr>
          <p:cNvGrpSpPr/>
          <p:nvPr/>
        </p:nvGrpSpPr>
        <p:grpSpPr>
          <a:xfrm>
            <a:off x="1691420" y="2432172"/>
            <a:ext cx="148910" cy="60226"/>
            <a:chOff x="-2231739" y="1950720"/>
            <a:chExt cx="711869" cy="310904"/>
          </a:xfrm>
        </p:grpSpPr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A2A87EFD-A27F-40CA-A800-7D33E7E89B2E}"/>
                </a:ext>
              </a:extLst>
            </p:cNvPr>
            <p:cNvCxnSpPr>
              <a:cxnSpLocks/>
            </p:cNvCxnSpPr>
            <p:nvPr/>
          </p:nvCxnSpPr>
          <p:spPr>
            <a:xfrm>
              <a:off x="-2231739" y="2136307"/>
              <a:ext cx="711869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FE2F1965-D4DD-449C-9CC6-87025893F656}"/>
                </a:ext>
              </a:extLst>
            </p:cNvPr>
            <p:cNvCxnSpPr>
              <a:cxnSpLocks/>
            </p:cNvCxnSpPr>
            <p:nvPr/>
          </p:nvCxnSpPr>
          <p:spPr>
            <a:xfrm>
              <a:off x="-1523083" y="1950720"/>
              <a:ext cx="0" cy="31090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590890C0-03FB-4E4F-8FF6-1E944FAE7F4C}"/>
                </a:ext>
              </a:extLst>
            </p:cNvPr>
            <p:cNvCxnSpPr>
              <a:cxnSpLocks/>
            </p:cNvCxnSpPr>
            <p:nvPr/>
          </p:nvCxnSpPr>
          <p:spPr>
            <a:xfrm>
              <a:off x="-2231739" y="1950720"/>
              <a:ext cx="0" cy="31090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C5213860-E5B2-4ADF-812A-EFA321A25EFC}"/>
              </a:ext>
            </a:extLst>
          </p:cNvPr>
          <p:cNvSpPr txBox="1"/>
          <p:nvPr/>
        </p:nvSpPr>
        <p:spPr>
          <a:xfrm>
            <a:off x="1316191" y="2021121"/>
            <a:ext cx="3479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G1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FB5A134-924D-476A-9A88-172E00586509}"/>
              </a:ext>
            </a:extLst>
          </p:cNvPr>
          <p:cNvSpPr txBox="1"/>
          <p:nvPr/>
        </p:nvSpPr>
        <p:spPr>
          <a:xfrm>
            <a:off x="1517883" y="2225773"/>
            <a:ext cx="5283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G2/M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8ED93672-7AE3-4EE2-87CE-EF8F70FBBF31}"/>
              </a:ext>
            </a:extLst>
          </p:cNvPr>
          <p:cNvSpPr txBox="1"/>
          <p:nvPr/>
        </p:nvSpPr>
        <p:spPr>
          <a:xfrm>
            <a:off x="1499473" y="2412073"/>
            <a:ext cx="2267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ED7EC10D-BB77-4AF9-A190-185C7456F1ED}"/>
              </a:ext>
            </a:extLst>
          </p:cNvPr>
          <p:cNvGrpSpPr/>
          <p:nvPr/>
        </p:nvGrpSpPr>
        <p:grpSpPr>
          <a:xfrm>
            <a:off x="1401878" y="3821077"/>
            <a:ext cx="176575" cy="66231"/>
            <a:chOff x="-2231739" y="1950720"/>
            <a:chExt cx="711869" cy="310904"/>
          </a:xfrm>
        </p:grpSpPr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FA79CA0C-D10C-481B-A57E-4C72BB280B90}"/>
                </a:ext>
              </a:extLst>
            </p:cNvPr>
            <p:cNvCxnSpPr>
              <a:cxnSpLocks/>
            </p:cNvCxnSpPr>
            <p:nvPr/>
          </p:nvCxnSpPr>
          <p:spPr>
            <a:xfrm>
              <a:off x="-2231739" y="2136307"/>
              <a:ext cx="711869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DEC1806E-67C4-4D5F-B251-031F1242A80B}"/>
                </a:ext>
              </a:extLst>
            </p:cNvPr>
            <p:cNvCxnSpPr>
              <a:cxnSpLocks/>
            </p:cNvCxnSpPr>
            <p:nvPr/>
          </p:nvCxnSpPr>
          <p:spPr>
            <a:xfrm>
              <a:off x="-1523083" y="1950720"/>
              <a:ext cx="0" cy="31090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FCAE4D59-29EF-417D-A5EE-D6AB72C24D63}"/>
                </a:ext>
              </a:extLst>
            </p:cNvPr>
            <p:cNvCxnSpPr>
              <a:cxnSpLocks/>
            </p:cNvCxnSpPr>
            <p:nvPr/>
          </p:nvCxnSpPr>
          <p:spPr>
            <a:xfrm>
              <a:off x="-2231739" y="1950720"/>
              <a:ext cx="0" cy="31090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8A093EC9-E571-446D-84D9-A7338F1AFC1B}"/>
              </a:ext>
            </a:extLst>
          </p:cNvPr>
          <p:cNvSpPr txBox="1"/>
          <p:nvPr/>
        </p:nvSpPr>
        <p:spPr>
          <a:xfrm>
            <a:off x="1316191" y="3612480"/>
            <a:ext cx="3479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G1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0DE2D79-ED6E-4119-AB02-CDC1D1E0CED0}"/>
              </a:ext>
            </a:extLst>
          </p:cNvPr>
          <p:cNvSpPr txBox="1"/>
          <p:nvPr/>
        </p:nvSpPr>
        <p:spPr>
          <a:xfrm>
            <a:off x="1511128" y="3832317"/>
            <a:ext cx="5283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G2/M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FC5B51C9-1416-414B-8F03-D485955C6772}"/>
              </a:ext>
            </a:extLst>
          </p:cNvPr>
          <p:cNvSpPr txBox="1"/>
          <p:nvPr/>
        </p:nvSpPr>
        <p:spPr>
          <a:xfrm>
            <a:off x="1504290" y="4017608"/>
            <a:ext cx="2267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</a:t>
            </a: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6D4DB104-0DFA-4742-BB4A-A5610EE2A6F5}"/>
              </a:ext>
            </a:extLst>
          </p:cNvPr>
          <p:cNvGrpSpPr/>
          <p:nvPr/>
        </p:nvGrpSpPr>
        <p:grpSpPr>
          <a:xfrm>
            <a:off x="1685708" y="4010608"/>
            <a:ext cx="148910" cy="60226"/>
            <a:chOff x="-2231739" y="1950720"/>
            <a:chExt cx="711869" cy="310904"/>
          </a:xfrm>
        </p:grpSpPr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DD6E9A89-5ACC-4F9A-B161-8BACF3B8A7A3}"/>
                </a:ext>
              </a:extLst>
            </p:cNvPr>
            <p:cNvCxnSpPr>
              <a:cxnSpLocks/>
            </p:cNvCxnSpPr>
            <p:nvPr/>
          </p:nvCxnSpPr>
          <p:spPr>
            <a:xfrm>
              <a:off x="-2231739" y="2136307"/>
              <a:ext cx="711869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F5C48047-4CCD-4150-8E29-D788CE71FA57}"/>
                </a:ext>
              </a:extLst>
            </p:cNvPr>
            <p:cNvCxnSpPr>
              <a:cxnSpLocks/>
            </p:cNvCxnSpPr>
            <p:nvPr/>
          </p:nvCxnSpPr>
          <p:spPr>
            <a:xfrm>
              <a:off x="-1523083" y="1950720"/>
              <a:ext cx="0" cy="31090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FD078975-D041-42B8-B2DC-C617DF840935}"/>
                </a:ext>
              </a:extLst>
            </p:cNvPr>
            <p:cNvCxnSpPr>
              <a:cxnSpLocks/>
            </p:cNvCxnSpPr>
            <p:nvPr/>
          </p:nvCxnSpPr>
          <p:spPr>
            <a:xfrm>
              <a:off x="-2231739" y="1950720"/>
              <a:ext cx="0" cy="31090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1B6845A3-6DD3-4BC8-9E45-38808FC4D7AC}"/>
              </a:ext>
            </a:extLst>
          </p:cNvPr>
          <p:cNvGrpSpPr/>
          <p:nvPr/>
        </p:nvGrpSpPr>
        <p:grpSpPr>
          <a:xfrm>
            <a:off x="1571764" y="4196286"/>
            <a:ext cx="91438" cy="60225"/>
            <a:chOff x="-2231739" y="1950720"/>
            <a:chExt cx="711869" cy="310904"/>
          </a:xfrm>
        </p:grpSpPr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27F6660C-22B9-45A2-8328-26AB8D82D3F4}"/>
                </a:ext>
              </a:extLst>
            </p:cNvPr>
            <p:cNvCxnSpPr>
              <a:cxnSpLocks/>
            </p:cNvCxnSpPr>
            <p:nvPr/>
          </p:nvCxnSpPr>
          <p:spPr>
            <a:xfrm>
              <a:off x="-2231739" y="2136307"/>
              <a:ext cx="711869" cy="0"/>
            </a:xfrm>
            <a:prstGeom prst="line">
              <a:avLst/>
            </a:prstGeom>
            <a:ln w="19050">
              <a:solidFill>
                <a:srgbClr val="00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EDE31160-0D4E-48BC-B81A-E75A72072F1C}"/>
                </a:ext>
              </a:extLst>
            </p:cNvPr>
            <p:cNvCxnSpPr>
              <a:cxnSpLocks/>
            </p:cNvCxnSpPr>
            <p:nvPr/>
          </p:nvCxnSpPr>
          <p:spPr>
            <a:xfrm>
              <a:off x="-1523083" y="1950720"/>
              <a:ext cx="0" cy="310904"/>
            </a:xfrm>
            <a:prstGeom prst="line">
              <a:avLst/>
            </a:prstGeom>
            <a:ln w="19050">
              <a:solidFill>
                <a:srgbClr val="00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B062E3A3-CAE9-4E8B-8B27-7B24FEF5772A}"/>
                </a:ext>
              </a:extLst>
            </p:cNvPr>
            <p:cNvCxnSpPr>
              <a:cxnSpLocks/>
            </p:cNvCxnSpPr>
            <p:nvPr/>
          </p:nvCxnSpPr>
          <p:spPr>
            <a:xfrm>
              <a:off x="-2231739" y="1950720"/>
              <a:ext cx="0" cy="310904"/>
            </a:xfrm>
            <a:prstGeom prst="line">
              <a:avLst/>
            </a:prstGeom>
            <a:ln w="19050">
              <a:solidFill>
                <a:srgbClr val="00C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4681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9C77C53-7C59-455F-8B9E-D4A3B218ABDA}"/>
              </a:ext>
            </a:extLst>
          </p:cNvPr>
          <p:cNvSpPr txBox="1"/>
          <p:nvPr/>
        </p:nvSpPr>
        <p:spPr>
          <a:xfrm>
            <a:off x="-38194" y="357537"/>
            <a:ext cx="9182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PLK4 inhibitor induced polyploidy in TP53 mutant cell lines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A76F68-C2C7-42D4-8BB9-16CF97FB46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09" r="23528" b="10108"/>
          <a:stretch/>
        </p:blipFill>
        <p:spPr>
          <a:xfrm>
            <a:off x="4410641" y="2797961"/>
            <a:ext cx="2522567" cy="23593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3C25D2-F825-459F-A189-C06F61834F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910" r="25113" b="10107"/>
          <a:stretch/>
        </p:blipFill>
        <p:spPr>
          <a:xfrm>
            <a:off x="6673685" y="2797960"/>
            <a:ext cx="2470315" cy="23593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853C448-9C7D-4A4F-A661-EAFAC5314CE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3793" t="19726" b="45449"/>
          <a:stretch/>
        </p:blipFill>
        <p:spPr>
          <a:xfrm>
            <a:off x="8371659" y="2505404"/>
            <a:ext cx="864481" cy="102728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312F628-558F-4795-99D8-6693137D17F3}"/>
              </a:ext>
            </a:extLst>
          </p:cNvPr>
          <p:cNvSpPr txBox="1"/>
          <p:nvPr/>
        </p:nvSpPr>
        <p:spPr>
          <a:xfrm>
            <a:off x="1187162" y="2370666"/>
            <a:ext cx="643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ML2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544F3E-3497-472A-8194-00AA6E00F034}"/>
              </a:ext>
            </a:extLst>
          </p:cNvPr>
          <p:cNvSpPr txBox="1"/>
          <p:nvPr/>
        </p:nvSpPr>
        <p:spPr>
          <a:xfrm>
            <a:off x="3335205" y="2370666"/>
            <a:ext cx="864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THP-1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972EAE-7209-4AA2-B982-C4CD530EAFCC}"/>
              </a:ext>
            </a:extLst>
          </p:cNvPr>
          <p:cNvSpPr txBox="1"/>
          <p:nvPr/>
        </p:nvSpPr>
        <p:spPr>
          <a:xfrm>
            <a:off x="5287676" y="2370666"/>
            <a:ext cx="1390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ML2 D259N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1A2500-7352-4565-91F9-64DA61300C4E}"/>
              </a:ext>
            </a:extLst>
          </p:cNvPr>
          <p:cNvSpPr txBox="1"/>
          <p:nvPr/>
        </p:nvSpPr>
        <p:spPr>
          <a:xfrm>
            <a:off x="7588849" y="2370666"/>
            <a:ext cx="1390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ML2 R280K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7FFDAC7-8D00-45EA-A3A3-274DDDDCEE3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2224" r="21357" b="10561"/>
          <a:stretch/>
        </p:blipFill>
        <p:spPr>
          <a:xfrm>
            <a:off x="-38194" y="2797961"/>
            <a:ext cx="2433268" cy="23593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97E98A9-EBEE-49D8-8CF6-16703B4B6B4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2409" r="21462" b="10377"/>
          <a:stretch/>
        </p:blipFill>
        <p:spPr>
          <a:xfrm>
            <a:off x="2041049" y="2797960"/>
            <a:ext cx="2908522" cy="235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811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3">
            <a:extLst>
              <a:ext uri="{FF2B5EF4-FFF2-40B4-BE49-F238E27FC236}">
                <a16:creationId xmlns:a16="http://schemas.microsoft.com/office/drawing/2014/main" id="{C46DDBEF-3060-4E95-9105-842665241F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8" t="81082" r="66627" b="10993"/>
          <a:stretch/>
        </p:blipFill>
        <p:spPr>
          <a:xfrm rot="5400000">
            <a:off x="6119382" y="2137779"/>
            <a:ext cx="374497" cy="19033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005" y="140040"/>
            <a:ext cx="90639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PLK4 inhibitor perturbed cytokinesis in TP53 mutant AML cell lines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DB05EB6-33FD-422A-B491-A08C31F16E6C}"/>
              </a:ext>
            </a:extLst>
          </p:cNvPr>
          <p:cNvGrpSpPr/>
          <p:nvPr/>
        </p:nvGrpSpPr>
        <p:grpSpPr>
          <a:xfrm>
            <a:off x="1625450" y="4732381"/>
            <a:ext cx="5631180" cy="1825365"/>
            <a:chOff x="6357017" y="3756456"/>
            <a:chExt cx="5207413" cy="1798934"/>
          </a:xfrm>
        </p:grpSpPr>
        <p:pic>
          <p:nvPicPr>
            <p:cNvPr id="6" name="Picture 5" descr="A picture containing indoor, dark, night sky&#10;&#10;Description automatically generated">
              <a:extLst>
                <a:ext uri="{FF2B5EF4-FFF2-40B4-BE49-F238E27FC236}">
                  <a16:creationId xmlns:a16="http://schemas.microsoft.com/office/drawing/2014/main" id="{E73F1111-9DB6-4D7E-B799-649F8340A0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28" t="16587" r="61157" b="61025"/>
            <a:stretch/>
          </p:blipFill>
          <p:spPr>
            <a:xfrm>
              <a:off x="8064897" y="3758007"/>
              <a:ext cx="1762766" cy="1795832"/>
            </a:xfrm>
            <a:prstGeom prst="rect">
              <a:avLst/>
            </a:prstGeom>
          </p:spPr>
        </p:pic>
        <p:pic>
          <p:nvPicPr>
            <p:cNvPr id="7" name="Picture 6" descr="A picture containing indoor, dark, night sky&#10;&#10;Description automatically generated">
              <a:extLst>
                <a:ext uri="{FF2B5EF4-FFF2-40B4-BE49-F238E27FC236}">
                  <a16:creationId xmlns:a16="http://schemas.microsoft.com/office/drawing/2014/main" id="{CA75C942-D553-48AA-A774-458DC934C6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78" t="67421" r="60440" b="12405"/>
            <a:stretch/>
          </p:blipFill>
          <p:spPr>
            <a:xfrm>
              <a:off x="9799383" y="3756456"/>
              <a:ext cx="1762766" cy="1798933"/>
            </a:xfrm>
            <a:prstGeom prst="rect">
              <a:avLst/>
            </a:prstGeom>
          </p:spPr>
        </p:pic>
        <p:pic>
          <p:nvPicPr>
            <p:cNvPr id="8" name="Picture 7" descr="A picture containing light, object, indoor, sitting&#10;&#10;Description automatically generated">
              <a:extLst>
                <a:ext uri="{FF2B5EF4-FFF2-40B4-BE49-F238E27FC236}">
                  <a16:creationId xmlns:a16="http://schemas.microsoft.com/office/drawing/2014/main" id="{89BFCE84-337F-4579-BD4A-C2A3E2CB9A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52" t="32740" r="74444" b="61333"/>
            <a:stretch/>
          </p:blipFill>
          <p:spPr>
            <a:xfrm>
              <a:off x="10761790" y="3798665"/>
              <a:ext cx="802640" cy="4064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AF91E6C-17E4-4A8A-B4DF-2416FB9B69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7304" t="7406" b="7808"/>
            <a:stretch/>
          </p:blipFill>
          <p:spPr>
            <a:xfrm>
              <a:off x="6357017" y="3758007"/>
              <a:ext cx="1861314" cy="179136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5F351D2-C4F0-46E1-AA39-A87592DFF0CD}"/>
                </a:ext>
              </a:extLst>
            </p:cNvPr>
            <p:cNvSpPr txBox="1"/>
            <p:nvPr/>
          </p:nvSpPr>
          <p:spPr>
            <a:xfrm>
              <a:off x="8382485" y="5170130"/>
              <a:ext cx="1102879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l-GR" sz="1801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α</a:t>
              </a:r>
              <a:r>
                <a:rPr kumimoji="0" lang="en-US" sz="1801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-tubulin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A36FAF6-6BC2-42CA-9F00-A20197AC9A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79775" t="67617" b="17232"/>
            <a:stretch/>
          </p:blipFill>
          <p:spPr>
            <a:xfrm>
              <a:off x="6689876" y="5185930"/>
              <a:ext cx="1653609" cy="369460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C2636FB-C84E-4DD2-8EDA-2035D68BFF28}"/>
              </a:ext>
            </a:extLst>
          </p:cNvPr>
          <p:cNvGrpSpPr/>
          <p:nvPr/>
        </p:nvGrpSpPr>
        <p:grpSpPr>
          <a:xfrm>
            <a:off x="1637798" y="1094148"/>
            <a:ext cx="5631185" cy="1779424"/>
            <a:chOff x="795558" y="1306797"/>
            <a:chExt cx="5215409" cy="161379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CC4B129F-4BD0-450A-AA3C-0A1460B8E6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22" t="18250" r="20552" b="63994"/>
            <a:stretch/>
          </p:blipFill>
          <p:spPr>
            <a:xfrm>
              <a:off x="2495724" y="1309443"/>
              <a:ext cx="1792201" cy="1609187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6C59438-1583-435A-AC1B-94D5AFDACF68}"/>
                </a:ext>
              </a:extLst>
            </p:cNvPr>
            <p:cNvSpPr txBox="1"/>
            <p:nvPr/>
          </p:nvSpPr>
          <p:spPr>
            <a:xfrm>
              <a:off x="4590498" y="2530536"/>
              <a:ext cx="1292832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1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Pericentrin</a:t>
              </a:r>
              <a:r>
                <a:rPr kumimoji="0" lang="en-US" sz="1801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3CD77DC-7686-4B41-932A-8202E28272FA}"/>
                </a:ext>
              </a:extLst>
            </p:cNvPr>
            <p:cNvSpPr txBox="1"/>
            <p:nvPr/>
          </p:nvSpPr>
          <p:spPr>
            <a:xfrm>
              <a:off x="2797489" y="2543001"/>
              <a:ext cx="1102879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l-GR" sz="1801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α</a:t>
              </a:r>
              <a:r>
                <a:rPr kumimoji="0" lang="en-US" sz="1801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-tubulin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32846B4-231D-483C-9322-3186FA5808A7}"/>
                </a:ext>
              </a:extLst>
            </p:cNvPr>
            <p:cNvGrpSpPr/>
            <p:nvPr/>
          </p:nvGrpSpPr>
          <p:grpSpPr>
            <a:xfrm>
              <a:off x="4218765" y="1309646"/>
              <a:ext cx="1792202" cy="1608986"/>
              <a:chOff x="9758919" y="250939"/>
              <a:chExt cx="1792202" cy="1608986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5F9C02A5-1042-45F5-95F3-0098B38889A0}"/>
                  </a:ext>
                </a:extLst>
              </p:cNvPr>
              <p:cNvGrpSpPr/>
              <p:nvPr/>
            </p:nvGrpSpPr>
            <p:grpSpPr>
              <a:xfrm>
                <a:off x="9758919" y="250939"/>
                <a:ext cx="1792202" cy="1608986"/>
                <a:chOff x="7413820" y="246036"/>
                <a:chExt cx="1745225" cy="1620845"/>
              </a:xfrm>
            </p:grpSpPr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9787F790-5E7F-4ACA-97D3-D48C70B736F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728" t="66400" r="66627" b="10993"/>
                <a:stretch/>
              </p:blipFill>
              <p:spPr>
                <a:xfrm>
                  <a:off x="7420704" y="577009"/>
                  <a:ext cx="1738341" cy="1289872"/>
                </a:xfrm>
                <a:prstGeom prst="rect">
                  <a:avLst/>
                </a:prstGeom>
              </p:spPr>
            </p:pic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07640387-5949-4329-91D1-C8C1AE5EA6A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728" t="81082" r="66627" b="10993"/>
                <a:stretch/>
              </p:blipFill>
              <p:spPr>
                <a:xfrm>
                  <a:off x="7413820" y="246036"/>
                  <a:ext cx="1745225" cy="534646"/>
                </a:xfrm>
                <a:prstGeom prst="rect">
                  <a:avLst/>
                </a:prstGeom>
              </p:spPr>
            </p:pic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87B350BF-7832-43CD-BED6-C835528CE1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728" t="81082" r="66627" b="10993"/>
                <a:stretch/>
              </p:blipFill>
              <p:spPr>
                <a:xfrm>
                  <a:off x="8598635" y="801235"/>
                  <a:ext cx="283525" cy="1053514"/>
                </a:xfrm>
                <a:prstGeom prst="rect">
                  <a:avLst/>
                </a:prstGeom>
              </p:spPr>
            </p:pic>
            <p:pic>
              <p:nvPicPr>
                <p:cNvPr id="25" name="Picture 24">
                  <a:extLst>
                    <a:ext uri="{FF2B5EF4-FFF2-40B4-BE49-F238E27FC236}">
                      <a16:creationId xmlns:a16="http://schemas.microsoft.com/office/drawing/2014/main" id="{1BC1DB69-22F6-4E5F-AAC6-B2EAC94A0A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728" t="66400" r="66627" b="10993"/>
                <a:stretch/>
              </p:blipFill>
              <p:spPr>
                <a:xfrm>
                  <a:off x="7558937" y="498181"/>
                  <a:ext cx="1600105" cy="1331308"/>
                </a:xfrm>
                <a:prstGeom prst="rect">
                  <a:avLst/>
                </a:prstGeom>
              </p:spPr>
            </p:pic>
            <p:pic>
              <p:nvPicPr>
                <p:cNvPr id="26" name="Picture 25">
                  <a:extLst>
                    <a:ext uri="{FF2B5EF4-FFF2-40B4-BE49-F238E27FC236}">
                      <a16:creationId xmlns:a16="http://schemas.microsoft.com/office/drawing/2014/main" id="{F64940A8-77AD-4707-96CD-12E161B7260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728" t="81082" r="66627" b="10993"/>
                <a:stretch/>
              </p:blipFill>
              <p:spPr>
                <a:xfrm>
                  <a:off x="8249460" y="775976"/>
                  <a:ext cx="283525" cy="1053514"/>
                </a:xfrm>
                <a:prstGeom prst="rect">
                  <a:avLst/>
                </a:prstGeom>
              </p:spPr>
            </p:pic>
            <p:pic>
              <p:nvPicPr>
                <p:cNvPr id="27" name="Picture 26">
                  <a:extLst>
                    <a:ext uri="{FF2B5EF4-FFF2-40B4-BE49-F238E27FC236}">
                      <a16:creationId xmlns:a16="http://schemas.microsoft.com/office/drawing/2014/main" id="{DCC47A49-EF96-4113-A5FA-97B9E284551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728" t="81082" r="66627" b="10993"/>
                <a:stretch/>
              </p:blipFill>
              <p:spPr>
                <a:xfrm>
                  <a:off x="8180861" y="497088"/>
                  <a:ext cx="283525" cy="1053514"/>
                </a:xfrm>
                <a:prstGeom prst="rect">
                  <a:avLst/>
                </a:prstGeom>
              </p:spPr>
            </p:pic>
          </p:grp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95FC14D5-4736-4A2D-A10C-597DDEAAE71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728" t="81082" r="66627" b="10993"/>
              <a:stretch/>
            </p:blipFill>
            <p:spPr>
              <a:xfrm>
                <a:off x="11067935" y="403338"/>
                <a:ext cx="355549" cy="868115"/>
              </a:xfrm>
              <a:prstGeom prst="rect">
                <a:avLst/>
              </a:prstGeom>
            </p:spPr>
          </p:pic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54264FD-BFF2-40BD-8620-735CF2C2CCD2}"/>
                </a:ext>
              </a:extLst>
            </p:cNvPr>
            <p:cNvSpPr txBox="1"/>
            <p:nvPr/>
          </p:nvSpPr>
          <p:spPr>
            <a:xfrm>
              <a:off x="4559020" y="2549942"/>
              <a:ext cx="1292832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1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Pericentrin</a:t>
              </a:r>
              <a:r>
                <a:rPr kumimoji="0" lang="en-US" sz="1801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</a:p>
          </p:txBody>
        </p:sp>
        <p:pic>
          <p:nvPicPr>
            <p:cNvPr id="18" name="Picture 17" descr="A picture containing light, object, indoor, sitting&#10;&#10;Description automatically generated">
              <a:extLst>
                <a:ext uri="{FF2B5EF4-FFF2-40B4-BE49-F238E27FC236}">
                  <a16:creationId xmlns:a16="http://schemas.microsoft.com/office/drawing/2014/main" id="{790321E8-02AE-457E-BE6F-AD1241D33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52" t="32740" r="74444" b="61333"/>
            <a:stretch/>
          </p:blipFill>
          <p:spPr>
            <a:xfrm>
              <a:off x="5208322" y="1306797"/>
              <a:ext cx="802640" cy="406400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66C3022-5A1B-4969-9541-5718606545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72736" b="17232"/>
            <a:stretch/>
          </p:blipFill>
          <p:spPr>
            <a:xfrm>
              <a:off x="795558" y="1308976"/>
              <a:ext cx="1779922" cy="1611620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E13BCFC-5831-464E-94EF-956C1410D01C}"/>
              </a:ext>
            </a:extLst>
          </p:cNvPr>
          <p:cNvGrpSpPr/>
          <p:nvPr/>
        </p:nvGrpSpPr>
        <p:grpSpPr>
          <a:xfrm>
            <a:off x="1639034" y="2902198"/>
            <a:ext cx="5628714" cy="1775908"/>
            <a:chOff x="6357017" y="1979128"/>
            <a:chExt cx="5199941" cy="1775908"/>
          </a:xfrm>
        </p:grpSpPr>
        <p:pic>
          <p:nvPicPr>
            <p:cNvPr id="29" name="Picture 28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C6DDE902-F1EA-4355-8715-59D94A5C12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58" t="64032" r="61826" b="10602"/>
            <a:stretch/>
          </p:blipFill>
          <p:spPr>
            <a:xfrm>
              <a:off x="9771641" y="2148729"/>
              <a:ext cx="1785317" cy="1606306"/>
            </a:xfrm>
            <a:prstGeom prst="rect">
              <a:avLst/>
            </a:prstGeom>
          </p:spPr>
        </p:pic>
        <p:pic>
          <p:nvPicPr>
            <p:cNvPr id="30" name="Picture 29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7403B59C-A958-468F-896F-377371F0EC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73" t="10320" r="59995" b="61317"/>
            <a:stretch/>
          </p:blipFill>
          <p:spPr>
            <a:xfrm>
              <a:off x="8087817" y="1984947"/>
              <a:ext cx="1738341" cy="176650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7394942-2930-4686-9FCF-C5927CC04DDE}"/>
                </a:ext>
              </a:extLst>
            </p:cNvPr>
            <p:cNvSpPr txBox="1"/>
            <p:nvPr/>
          </p:nvSpPr>
          <p:spPr>
            <a:xfrm>
              <a:off x="10126493" y="3385576"/>
              <a:ext cx="1292832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1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Pericentrin</a:t>
              </a:r>
              <a:r>
                <a:rPr kumimoji="0" lang="en-US" sz="1801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64BEDF2-AD61-4528-85F8-AB63BD6153FE}"/>
                </a:ext>
              </a:extLst>
            </p:cNvPr>
            <p:cNvSpPr txBox="1"/>
            <p:nvPr/>
          </p:nvSpPr>
          <p:spPr>
            <a:xfrm>
              <a:off x="8346040" y="3382769"/>
              <a:ext cx="1102879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l-GR" sz="1801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α</a:t>
              </a:r>
              <a:r>
                <a:rPr kumimoji="0" lang="en-US" sz="1801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-tubulin</a:t>
              </a:r>
            </a:p>
          </p:txBody>
        </p:sp>
        <p:pic>
          <p:nvPicPr>
            <p:cNvPr id="33" name="Picture 32" descr="A picture containing light, object, indoor, sitting&#10;&#10;Description automatically generated">
              <a:extLst>
                <a:ext uri="{FF2B5EF4-FFF2-40B4-BE49-F238E27FC236}">
                  <a16:creationId xmlns:a16="http://schemas.microsoft.com/office/drawing/2014/main" id="{04B85F5F-F5B5-4649-AD64-9714371CC6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52" t="32740" r="74444" b="61333"/>
            <a:stretch/>
          </p:blipFill>
          <p:spPr>
            <a:xfrm>
              <a:off x="10745590" y="2007746"/>
              <a:ext cx="802640" cy="406400"/>
            </a:xfrm>
            <a:prstGeom prst="rect">
              <a:avLst/>
            </a:prstGeom>
          </p:spPr>
        </p:pic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D7F0A2B5-D869-488C-9657-8F6C791BFD31}"/>
                </a:ext>
              </a:extLst>
            </p:cNvPr>
            <p:cNvGrpSpPr/>
            <p:nvPr/>
          </p:nvGrpSpPr>
          <p:grpSpPr>
            <a:xfrm>
              <a:off x="6357017" y="1979128"/>
              <a:ext cx="1768823" cy="1772325"/>
              <a:chOff x="6323567" y="1995461"/>
              <a:chExt cx="1745225" cy="1759573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4E0EACBE-F87F-47C1-9514-BD6D9B8D82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728" t="81082" r="66627" b="10993"/>
              <a:stretch/>
            </p:blipFill>
            <p:spPr>
              <a:xfrm>
                <a:off x="6323567" y="1995461"/>
                <a:ext cx="1745225" cy="422139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2198286B-64FC-4337-9920-DF1B49FF4B3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7"/>
              <a:srcRect l="75484"/>
              <a:stretch/>
            </p:blipFill>
            <p:spPr>
              <a:xfrm>
                <a:off x="6323567" y="2007745"/>
                <a:ext cx="1728975" cy="1747289"/>
              </a:xfrm>
              <a:prstGeom prst="rect">
                <a:avLst/>
              </a:prstGeom>
            </p:spPr>
          </p:pic>
        </p:grp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A8B6AEB8-AE1F-41AF-9828-0416F5D740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79775" t="67617" b="17232"/>
            <a:stretch/>
          </p:blipFill>
          <p:spPr>
            <a:xfrm>
              <a:off x="6665089" y="3340994"/>
              <a:ext cx="1653609" cy="369460"/>
            </a:xfrm>
            <a:prstGeom prst="rect">
              <a:avLst/>
            </a:prstGeom>
          </p:spPr>
        </p:pic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52CF96EF-4C64-46D6-9178-B23750847AFD}"/>
              </a:ext>
            </a:extLst>
          </p:cNvPr>
          <p:cNvSpPr txBox="1"/>
          <p:nvPr/>
        </p:nvSpPr>
        <p:spPr>
          <a:xfrm rot="10800000">
            <a:off x="1043597" y="4982075"/>
            <a:ext cx="492443" cy="13754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100nM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737DCA3-E708-41DA-9BD3-54679AF34487}"/>
              </a:ext>
            </a:extLst>
          </p:cNvPr>
          <p:cNvSpPr txBox="1"/>
          <p:nvPr/>
        </p:nvSpPr>
        <p:spPr>
          <a:xfrm rot="10800000">
            <a:off x="1028459" y="3052372"/>
            <a:ext cx="492443" cy="16221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10nM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5BE50C2-6D7E-4DE2-9EB2-84FDD04671DF}"/>
              </a:ext>
            </a:extLst>
          </p:cNvPr>
          <p:cNvSpPr txBox="1"/>
          <p:nvPr/>
        </p:nvSpPr>
        <p:spPr>
          <a:xfrm rot="10800000">
            <a:off x="1059531" y="1350839"/>
            <a:ext cx="492443" cy="14539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Vehicle</a:t>
            </a:r>
          </a:p>
        </p:txBody>
      </p:sp>
    </p:spTree>
    <p:extLst>
      <p:ext uri="{BB962C8B-B14F-4D97-AF65-F5344CB8AC3E}">
        <p14:creationId xmlns:p14="http://schemas.microsoft.com/office/powerpoint/2010/main" val="164681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05726859-A8CC-4539-9985-9A83018856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56" t="3571" b="36609"/>
          <a:stretch/>
        </p:blipFill>
        <p:spPr>
          <a:xfrm>
            <a:off x="0" y="2397780"/>
            <a:ext cx="5783714" cy="2801767"/>
          </a:xfrm>
          <a:prstGeom prst="rect">
            <a:avLst/>
          </a:prstGeom>
        </p:spPr>
      </p:pic>
      <p:pic>
        <p:nvPicPr>
          <p:cNvPr id="5" name="Picture 4" descr="A picture containing photo, different, screen, sitting&#10;&#10;Description automatically generated">
            <a:extLst>
              <a:ext uri="{FF2B5EF4-FFF2-40B4-BE49-F238E27FC236}">
                <a16:creationId xmlns:a16="http://schemas.microsoft.com/office/drawing/2014/main" id="{6239A00C-864F-437A-B21E-EA95AAE122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24" r="35249" b="67420"/>
          <a:stretch/>
        </p:blipFill>
        <p:spPr>
          <a:xfrm>
            <a:off x="5783717" y="1699699"/>
            <a:ext cx="1593203" cy="16303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F0313D-0E84-4167-AA10-D3736E17FE3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3" r="35413" b="67420"/>
          <a:stretch/>
        </p:blipFill>
        <p:spPr>
          <a:xfrm>
            <a:off x="5783715" y="3328866"/>
            <a:ext cx="1593203" cy="1630390"/>
          </a:xfrm>
          <a:prstGeom prst="rect">
            <a:avLst/>
          </a:prstGeom>
        </p:spPr>
      </p:pic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A485A37-BDFF-4AD9-8D07-D1A15B743C3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33" t="1574" r="35539" b="67735"/>
          <a:stretch/>
        </p:blipFill>
        <p:spPr>
          <a:xfrm>
            <a:off x="5783718" y="4974631"/>
            <a:ext cx="1593202" cy="1599455"/>
          </a:xfrm>
          <a:prstGeom prst="rect">
            <a:avLst/>
          </a:prstGeom>
        </p:spPr>
      </p:pic>
      <p:pic>
        <p:nvPicPr>
          <p:cNvPr id="8" name="Picture 7" descr="A picture containing different, photo, box, screen&#10;&#10;Description automatically generated">
            <a:extLst>
              <a:ext uri="{FF2B5EF4-FFF2-40B4-BE49-F238E27FC236}">
                <a16:creationId xmlns:a16="http://schemas.microsoft.com/office/drawing/2014/main" id="{B51467B1-353F-4E26-BC13-80E9DD6C8A4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7" t="34440" r="52670" b="34512"/>
          <a:stretch/>
        </p:blipFill>
        <p:spPr>
          <a:xfrm>
            <a:off x="7420104" y="3368913"/>
            <a:ext cx="1636150" cy="1594977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155B460-153D-425B-B416-829366811B21}"/>
              </a:ext>
            </a:extLst>
          </p:cNvPr>
          <p:cNvGrpSpPr/>
          <p:nvPr/>
        </p:nvGrpSpPr>
        <p:grpSpPr>
          <a:xfrm>
            <a:off x="7420103" y="1704332"/>
            <a:ext cx="1636151" cy="1627897"/>
            <a:chOff x="4076698" y="616564"/>
            <a:chExt cx="2019302" cy="190827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3038709-94FB-4735-B55E-81BE5B1846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947" t="33865" r="53107" b="48422"/>
            <a:stretch/>
          </p:blipFill>
          <p:spPr>
            <a:xfrm>
              <a:off x="4076699" y="1430877"/>
              <a:ext cx="2019301" cy="109396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7BED1FC-EBA0-45EF-88B5-5409FB48DC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947" t="50739" r="53107" b="33555"/>
            <a:stretch/>
          </p:blipFill>
          <p:spPr>
            <a:xfrm>
              <a:off x="4076698" y="616564"/>
              <a:ext cx="2019301" cy="970067"/>
            </a:xfrm>
            <a:prstGeom prst="rect">
              <a:avLst/>
            </a:prstGeom>
          </p:spPr>
        </p:pic>
      </p:grpSp>
      <p:pic>
        <p:nvPicPr>
          <p:cNvPr id="12" name="Picture 11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154EEC3E-F2D6-4103-BF44-85E9FD03C6A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07" t="34885" r="52531" b="33771"/>
          <a:stretch/>
        </p:blipFill>
        <p:spPr>
          <a:xfrm>
            <a:off x="7420104" y="4981560"/>
            <a:ext cx="1636150" cy="15685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2C7D571-9D78-4481-93CC-4098AA43EE46}"/>
              </a:ext>
            </a:extLst>
          </p:cNvPr>
          <p:cNvSpPr txBox="1"/>
          <p:nvPr/>
        </p:nvSpPr>
        <p:spPr>
          <a:xfrm>
            <a:off x="5053873" y="2384751"/>
            <a:ext cx="845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Day 15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C686A93-EF1A-40A4-8741-ADF907F2461E}"/>
              </a:ext>
            </a:extLst>
          </p:cNvPr>
          <p:cNvSpPr txBox="1"/>
          <p:nvPr/>
        </p:nvSpPr>
        <p:spPr>
          <a:xfrm>
            <a:off x="4980717" y="3978389"/>
            <a:ext cx="9456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Day 22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C918140-935B-417E-8961-EF523C2A7255}"/>
              </a:ext>
            </a:extLst>
          </p:cNvPr>
          <p:cNvSpPr txBox="1"/>
          <p:nvPr/>
        </p:nvSpPr>
        <p:spPr>
          <a:xfrm>
            <a:off x="4980717" y="5879805"/>
            <a:ext cx="9456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Day 29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BF49A1-746B-4C05-A179-607278D6D493}"/>
              </a:ext>
            </a:extLst>
          </p:cNvPr>
          <p:cNvSpPr txBox="1"/>
          <p:nvPr/>
        </p:nvSpPr>
        <p:spPr>
          <a:xfrm>
            <a:off x="6110176" y="1229623"/>
            <a:ext cx="940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Control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E178F50-CFC5-4B9C-93DF-5855D57B8449}"/>
              </a:ext>
            </a:extLst>
          </p:cNvPr>
          <p:cNvSpPr txBox="1"/>
          <p:nvPr/>
        </p:nvSpPr>
        <p:spPr>
          <a:xfrm>
            <a:off x="7604564" y="1037578"/>
            <a:ext cx="1267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Treatment (3mg/kg)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EB395A8-42F1-48DC-848A-CFBDB01ED2BD}"/>
              </a:ext>
            </a:extLst>
          </p:cNvPr>
          <p:cNvSpPr txBox="1"/>
          <p:nvPr/>
        </p:nvSpPr>
        <p:spPr>
          <a:xfrm>
            <a:off x="-72883" y="283914"/>
            <a:ext cx="9216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PLK4 inhibitor suppressed AML cell growth </a:t>
            </a:r>
            <a:r>
              <a:rPr lang="en-US" sz="2800" b="1" i="1" dirty="0"/>
              <a:t>in vivo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6B4ACCD-A8B8-4FED-A3F4-30DE5A9350A2}"/>
              </a:ext>
            </a:extLst>
          </p:cNvPr>
          <p:cNvSpPr txBox="1"/>
          <p:nvPr/>
        </p:nvSpPr>
        <p:spPr>
          <a:xfrm>
            <a:off x="345677" y="1475289"/>
            <a:ext cx="363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7381731-D558-44F2-9478-CD9DE8F3D8AE}"/>
              </a:ext>
            </a:extLst>
          </p:cNvPr>
          <p:cNvSpPr txBox="1"/>
          <p:nvPr/>
        </p:nvSpPr>
        <p:spPr>
          <a:xfrm>
            <a:off x="5142981" y="1453481"/>
            <a:ext cx="363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8BFA8C3-0CEC-414D-B149-04E3524DA463}"/>
              </a:ext>
            </a:extLst>
          </p:cNvPr>
          <p:cNvSpPr/>
          <p:nvPr/>
        </p:nvSpPr>
        <p:spPr>
          <a:xfrm>
            <a:off x="3386684" y="4934467"/>
            <a:ext cx="1612415" cy="167523"/>
          </a:xfrm>
          <a:prstGeom prst="rect">
            <a:avLst/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PLK4i treatment</a:t>
            </a:r>
          </a:p>
        </p:txBody>
      </p:sp>
    </p:spTree>
    <p:extLst>
      <p:ext uri="{BB962C8B-B14F-4D97-AF65-F5344CB8AC3E}">
        <p14:creationId xmlns:p14="http://schemas.microsoft.com/office/powerpoint/2010/main" val="13499457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38B31328-C750-4254-A908-5054CD6F042B}"/>
              </a:ext>
            </a:extLst>
          </p:cNvPr>
          <p:cNvSpPr/>
          <p:nvPr/>
        </p:nvSpPr>
        <p:spPr>
          <a:xfrm>
            <a:off x="1767222" y="1112717"/>
            <a:ext cx="2373722" cy="125571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Effect of PLK4i in AML cell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DDFF3D4-47EE-4CA5-831A-0E48CCF6E44A}"/>
              </a:ext>
            </a:extLst>
          </p:cNvPr>
          <p:cNvSpPr/>
          <p:nvPr/>
        </p:nvSpPr>
        <p:spPr>
          <a:xfrm>
            <a:off x="848310" y="2712551"/>
            <a:ext cx="1881110" cy="9959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Tp53 dependent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253DF1A-1645-4001-93DC-3BB2935146CA}"/>
              </a:ext>
            </a:extLst>
          </p:cNvPr>
          <p:cNvSpPr/>
          <p:nvPr/>
        </p:nvSpPr>
        <p:spPr>
          <a:xfrm>
            <a:off x="3225939" y="2732833"/>
            <a:ext cx="1881110" cy="9959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Tp53 independent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A2F3F22-D306-4605-88C6-474B15499B95}"/>
              </a:ext>
            </a:extLst>
          </p:cNvPr>
          <p:cNvSpPr/>
          <p:nvPr/>
        </p:nvSpPr>
        <p:spPr>
          <a:xfrm>
            <a:off x="858941" y="4345552"/>
            <a:ext cx="1670736" cy="9959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Apoptosis/ Cell Death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C6AEC55-9E02-4FCC-8387-816D9DD6359D}"/>
              </a:ext>
            </a:extLst>
          </p:cNvPr>
          <p:cNvSpPr/>
          <p:nvPr/>
        </p:nvSpPr>
        <p:spPr>
          <a:xfrm>
            <a:off x="3243258" y="4355307"/>
            <a:ext cx="2019609" cy="9959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Polyploidy accumulation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38D85FC-B541-4D3B-8635-B72CDF5B86D1}"/>
              </a:ext>
            </a:extLst>
          </p:cNvPr>
          <p:cNvSpPr/>
          <p:nvPr/>
        </p:nvSpPr>
        <p:spPr>
          <a:xfrm>
            <a:off x="3458178" y="5837711"/>
            <a:ext cx="1670736" cy="99595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 Cell Death</a:t>
            </a:r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B89FDD71-C8A6-4AA2-9C72-73F487AA4143}"/>
              </a:ext>
            </a:extLst>
          </p:cNvPr>
          <p:cNvSpPr/>
          <p:nvPr/>
        </p:nvSpPr>
        <p:spPr>
          <a:xfrm rot="2839890">
            <a:off x="1976934" y="2237215"/>
            <a:ext cx="198311" cy="55116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33814FAD-30E2-4375-8E28-8F230B61FF76}"/>
              </a:ext>
            </a:extLst>
          </p:cNvPr>
          <p:cNvSpPr/>
          <p:nvPr/>
        </p:nvSpPr>
        <p:spPr>
          <a:xfrm rot="18917786">
            <a:off x="3701747" y="2277060"/>
            <a:ext cx="196187" cy="523299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00C213AA-95CE-43DC-A934-120690B7F2CD}"/>
              </a:ext>
            </a:extLst>
          </p:cNvPr>
          <p:cNvSpPr/>
          <p:nvPr/>
        </p:nvSpPr>
        <p:spPr>
          <a:xfrm>
            <a:off x="1571035" y="3783360"/>
            <a:ext cx="196187" cy="523299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DCEBF099-DCB2-43AA-AA7C-F8DC54FA2361}"/>
              </a:ext>
            </a:extLst>
          </p:cNvPr>
          <p:cNvSpPr/>
          <p:nvPr/>
        </p:nvSpPr>
        <p:spPr>
          <a:xfrm>
            <a:off x="4097359" y="3796923"/>
            <a:ext cx="196187" cy="523299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42D04850-1901-4FD8-867E-39040911DCE3}"/>
              </a:ext>
            </a:extLst>
          </p:cNvPr>
          <p:cNvSpPr/>
          <p:nvPr/>
        </p:nvSpPr>
        <p:spPr>
          <a:xfrm>
            <a:off x="4146197" y="5386351"/>
            <a:ext cx="177521" cy="462851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287F76-DDDE-4633-8F02-119070202D7C}"/>
              </a:ext>
            </a:extLst>
          </p:cNvPr>
          <p:cNvSpPr txBox="1"/>
          <p:nvPr/>
        </p:nvSpPr>
        <p:spPr>
          <a:xfrm>
            <a:off x="2455375" y="5270135"/>
            <a:ext cx="1211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Mitotic Catastrophic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88A41EF-E6F5-43FE-9A13-1EFA57958021}"/>
              </a:ext>
            </a:extLst>
          </p:cNvPr>
          <p:cNvSpPr/>
          <p:nvPr/>
        </p:nvSpPr>
        <p:spPr>
          <a:xfrm>
            <a:off x="6270616" y="3655143"/>
            <a:ext cx="2724628" cy="125197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Transcriptomic studies –  tp53 dependent/independent </a:t>
            </a:r>
            <a:r>
              <a:rPr lang="en-US" sz="1600" dirty="0" err="1"/>
              <a:t>pathway@gene</a:t>
            </a:r>
            <a:r>
              <a:rPr lang="en-US" sz="1600" dirty="0"/>
              <a:t> upregulated/downregulated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7D4872B-590A-4498-AF3A-6FAAFEC5C261}"/>
              </a:ext>
            </a:extLst>
          </p:cNvPr>
          <p:cNvSpPr txBox="1"/>
          <p:nvPr/>
        </p:nvSpPr>
        <p:spPr>
          <a:xfrm>
            <a:off x="4234958" y="3750925"/>
            <a:ext cx="1670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Cytokinesis Failure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3DFE44B-1035-4817-A9B7-3C9A2DE0856A}"/>
              </a:ext>
            </a:extLst>
          </p:cNvPr>
          <p:cNvSpPr/>
          <p:nvPr/>
        </p:nvSpPr>
        <p:spPr>
          <a:xfrm>
            <a:off x="6270615" y="5034446"/>
            <a:ext cx="2724628" cy="125197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Synergistic partners with PLK4i in treating AML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5078B23-8508-4822-AA40-6A9003C84D1A}"/>
              </a:ext>
            </a:extLst>
          </p:cNvPr>
          <p:cNvSpPr/>
          <p:nvPr/>
        </p:nvSpPr>
        <p:spPr>
          <a:xfrm>
            <a:off x="6302480" y="2220181"/>
            <a:ext cx="2724628" cy="125197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In vivo effect of PLK4i in treating AML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98BA058-EAEA-4C86-B592-596CB99EACAD}"/>
              </a:ext>
            </a:extLst>
          </p:cNvPr>
          <p:cNvSpPr txBox="1"/>
          <p:nvPr/>
        </p:nvSpPr>
        <p:spPr>
          <a:xfrm>
            <a:off x="0" y="2220181"/>
            <a:ext cx="1460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Short term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B3D9795-248C-4EAD-9A45-1AF2E17E9636}"/>
              </a:ext>
            </a:extLst>
          </p:cNvPr>
          <p:cNvSpPr txBox="1"/>
          <p:nvPr/>
        </p:nvSpPr>
        <p:spPr>
          <a:xfrm>
            <a:off x="4810126" y="2250785"/>
            <a:ext cx="1460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Long term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92E34F1-C67A-42BB-AE9A-EBA41FB56651}"/>
              </a:ext>
            </a:extLst>
          </p:cNvPr>
          <p:cNvSpPr txBox="1"/>
          <p:nvPr/>
        </p:nvSpPr>
        <p:spPr>
          <a:xfrm>
            <a:off x="0" y="233767"/>
            <a:ext cx="9143999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Future direction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656945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6E1C6-5B87-44B3-B0D9-40D1FE095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31011"/>
            <a:ext cx="9144000" cy="619123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Acknowledgements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AAAEEC-012C-4B36-8C55-77FD3A6380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879" y="1609698"/>
            <a:ext cx="7886700" cy="4034745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en-US" b="1" i="0" dirty="0">
                <a:effectLst/>
                <a:latin typeface="Open Sans"/>
              </a:rPr>
              <a:t>Professor </a:t>
            </a:r>
            <a:r>
              <a:rPr lang="en-US" b="1" i="0" dirty="0" err="1">
                <a:effectLst/>
                <a:latin typeface="Open Sans"/>
              </a:rPr>
              <a:t>Anskar</a:t>
            </a:r>
            <a:r>
              <a:rPr lang="en-US" b="1" i="0" dirty="0">
                <a:effectLst/>
                <a:latin typeface="Open Sans"/>
              </a:rPr>
              <a:t> Leung Yu Hung </a:t>
            </a:r>
          </a:p>
          <a:p>
            <a:pPr marL="0" indent="0" algn="just">
              <a:buNone/>
            </a:pPr>
            <a:endParaRPr lang="en-US" b="0" i="1" dirty="0">
              <a:solidFill>
                <a:srgbClr val="58595B"/>
              </a:solidFill>
              <a:effectLst/>
              <a:latin typeface="Open Sans"/>
            </a:endParaRPr>
          </a:p>
          <a:p>
            <a:pPr marL="0" indent="0" algn="just">
              <a:buNone/>
            </a:pPr>
            <a:r>
              <a:rPr lang="en-US" b="1" dirty="0">
                <a:latin typeface="Open Sans"/>
              </a:rPr>
              <a:t>Professor </a:t>
            </a:r>
            <a:r>
              <a:rPr lang="en-US" b="1" dirty="0" err="1">
                <a:latin typeface="Open Sans"/>
              </a:rPr>
              <a:t>Tak</a:t>
            </a:r>
            <a:r>
              <a:rPr lang="en-US" b="1" dirty="0">
                <a:latin typeface="Open Sans"/>
              </a:rPr>
              <a:t> Wah </a:t>
            </a:r>
            <a:r>
              <a:rPr lang="en-US" b="1" dirty="0" err="1">
                <a:latin typeface="Open Sans"/>
              </a:rPr>
              <a:t>Mak</a:t>
            </a:r>
            <a:endParaRPr lang="en-US" b="1" dirty="0">
              <a:latin typeface="Open Sans"/>
            </a:endParaRPr>
          </a:p>
          <a:p>
            <a:pPr marL="0" indent="0" algn="just">
              <a:buNone/>
            </a:pPr>
            <a:endParaRPr lang="en-US" b="1" dirty="0">
              <a:latin typeface="Open Sans"/>
            </a:endParaRPr>
          </a:p>
          <a:p>
            <a:pPr marL="0" indent="0" algn="just">
              <a:buNone/>
            </a:pPr>
            <a:r>
              <a:rPr lang="en-US" b="1" dirty="0">
                <a:latin typeface="Open Sans"/>
              </a:rPr>
              <a:t>Professor Leung Suet Yi</a:t>
            </a:r>
          </a:p>
          <a:p>
            <a:pPr marL="0" indent="0" algn="just">
              <a:buNone/>
            </a:pPr>
            <a:endParaRPr lang="en-US" sz="2250" dirty="0"/>
          </a:p>
          <a:p>
            <a:pPr marL="0" indent="0" algn="just">
              <a:buNone/>
            </a:pPr>
            <a:endParaRPr lang="en-US" sz="500" dirty="0"/>
          </a:p>
          <a:p>
            <a:pPr marL="0" indent="0" algn="just">
              <a:buNone/>
            </a:pPr>
            <a:r>
              <a:rPr lang="en-US" b="1" dirty="0">
                <a:latin typeface="Open Sans"/>
              </a:rPr>
              <a:t>Dr Cheuk Man Him</a:t>
            </a:r>
          </a:p>
          <a:p>
            <a:pPr marL="0" indent="0" algn="just">
              <a:buNone/>
            </a:pPr>
            <a:endParaRPr lang="en-US" sz="600" b="1" dirty="0">
              <a:latin typeface="Open Sans"/>
            </a:endParaRPr>
          </a:p>
          <a:p>
            <a:pPr marL="0" indent="0" algn="just">
              <a:buNone/>
            </a:pPr>
            <a:r>
              <a:rPr lang="en-US" b="1" dirty="0">
                <a:latin typeface="Open Sans"/>
              </a:rPr>
              <a:t>Dr Nelson Ng Ka Lam</a:t>
            </a:r>
          </a:p>
          <a:p>
            <a:pPr marL="0" indent="0" algn="just">
              <a:buNone/>
            </a:pPr>
            <a:endParaRPr lang="en-US" sz="675" b="1" dirty="0">
              <a:latin typeface="Open Sans"/>
            </a:endParaRPr>
          </a:p>
          <a:p>
            <a:pPr marL="0" indent="0" algn="just">
              <a:buNone/>
            </a:pPr>
            <a:r>
              <a:rPr lang="en-US" b="1" dirty="0">
                <a:latin typeface="Open Sans"/>
              </a:rPr>
              <a:t>Dr Nick Yang Ning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61EF95-C8D9-48C7-ABA7-6F40753CD700}"/>
              </a:ext>
            </a:extLst>
          </p:cNvPr>
          <p:cNvSpPr txBox="1"/>
          <p:nvPr/>
        </p:nvSpPr>
        <p:spPr>
          <a:xfrm>
            <a:off x="395357" y="6194398"/>
            <a:ext cx="790222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Grants: </a:t>
            </a:r>
            <a:r>
              <a:rPr lang="en-HK" dirty="0" err="1"/>
              <a:t>Health@InnoHK</a:t>
            </a:r>
            <a:r>
              <a:rPr lang="en-HK" dirty="0"/>
              <a:t>, Innovation and Technology Commission of the HKSAR</a:t>
            </a:r>
            <a:r>
              <a:rPr lang="en-US" sz="2000" b="1" dirty="0"/>
              <a:t>, </a:t>
            </a:r>
            <a:r>
              <a:rPr lang="en-HK" dirty="0"/>
              <a:t>Theme-based Research Scheme (T12-702/20-N)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581072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034" name="Rectangle 2">
            <a:extLst>
              <a:ext uri="{FF2B5EF4-FFF2-40B4-BE49-F238E27FC236}">
                <a16:creationId xmlns:a16="http://schemas.microsoft.com/office/drawing/2014/main" id="{D9A7FF6C-674A-4AC5-8258-1BC7DA23EA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6432" y="497879"/>
            <a:ext cx="4121237" cy="1956841"/>
          </a:xfrm>
        </p:spPr>
        <p:txBody>
          <a:bodyPr anchor="b">
            <a:normAutofit/>
          </a:bodyPr>
          <a:lstStyle/>
          <a:p>
            <a:pPr eaLnBrk="1" hangingPunct="1">
              <a:defRPr/>
            </a:pPr>
            <a:r>
              <a:rPr lang="en-US" sz="5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pperplate Gothic Bold" pitchFamily="34" charset="0"/>
              </a:rPr>
              <a:t>Thank You</a:t>
            </a:r>
          </a:p>
        </p:txBody>
      </p:sp>
      <p:sp>
        <p:nvSpPr>
          <p:cNvPr id="139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060" y="2586994"/>
            <a:ext cx="2606040" cy="18288"/>
          </a:xfrm>
          <a:custGeom>
            <a:avLst/>
            <a:gdLst>
              <a:gd name="connsiteX0" fmla="*/ 0 w 2606040"/>
              <a:gd name="connsiteY0" fmla="*/ 0 h 18288"/>
              <a:gd name="connsiteX1" fmla="*/ 625450 w 2606040"/>
              <a:gd name="connsiteY1" fmla="*/ 0 h 18288"/>
              <a:gd name="connsiteX2" fmla="*/ 1224839 w 2606040"/>
              <a:gd name="connsiteY2" fmla="*/ 0 h 18288"/>
              <a:gd name="connsiteX3" fmla="*/ 1824228 w 2606040"/>
              <a:gd name="connsiteY3" fmla="*/ 0 h 18288"/>
              <a:gd name="connsiteX4" fmla="*/ 2606040 w 2606040"/>
              <a:gd name="connsiteY4" fmla="*/ 0 h 18288"/>
              <a:gd name="connsiteX5" fmla="*/ 2606040 w 2606040"/>
              <a:gd name="connsiteY5" fmla="*/ 18288 h 18288"/>
              <a:gd name="connsiteX6" fmla="*/ 1902409 w 2606040"/>
              <a:gd name="connsiteY6" fmla="*/ 18288 h 18288"/>
              <a:gd name="connsiteX7" fmla="*/ 1276960 w 2606040"/>
              <a:gd name="connsiteY7" fmla="*/ 18288 h 18288"/>
              <a:gd name="connsiteX8" fmla="*/ 677570 w 2606040"/>
              <a:gd name="connsiteY8" fmla="*/ 18288 h 18288"/>
              <a:gd name="connsiteX9" fmla="*/ 0 w 2606040"/>
              <a:gd name="connsiteY9" fmla="*/ 18288 h 18288"/>
              <a:gd name="connsiteX10" fmla="*/ 0 w 2606040"/>
              <a:gd name="connsiteY10" fmla="*/ 0 h 18288"/>
              <a:gd name="connsiteX0" fmla="*/ 0 w 2606040"/>
              <a:gd name="connsiteY0" fmla="*/ 0 h 18288"/>
              <a:gd name="connsiteX1" fmla="*/ 599389 w 2606040"/>
              <a:gd name="connsiteY1" fmla="*/ 0 h 18288"/>
              <a:gd name="connsiteX2" fmla="*/ 1303020 w 2606040"/>
              <a:gd name="connsiteY2" fmla="*/ 0 h 18288"/>
              <a:gd name="connsiteX3" fmla="*/ 1876349 w 2606040"/>
              <a:gd name="connsiteY3" fmla="*/ 0 h 18288"/>
              <a:gd name="connsiteX4" fmla="*/ 2606040 w 2606040"/>
              <a:gd name="connsiteY4" fmla="*/ 0 h 18288"/>
              <a:gd name="connsiteX5" fmla="*/ 2606040 w 2606040"/>
              <a:gd name="connsiteY5" fmla="*/ 18288 h 18288"/>
              <a:gd name="connsiteX6" fmla="*/ 1980590 w 2606040"/>
              <a:gd name="connsiteY6" fmla="*/ 18288 h 18288"/>
              <a:gd name="connsiteX7" fmla="*/ 1276960 w 2606040"/>
              <a:gd name="connsiteY7" fmla="*/ 18288 h 18288"/>
              <a:gd name="connsiteX8" fmla="*/ 651510 w 2606040"/>
              <a:gd name="connsiteY8" fmla="*/ 18288 h 18288"/>
              <a:gd name="connsiteX9" fmla="*/ 0 w 2606040"/>
              <a:gd name="connsiteY9" fmla="*/ 18288 h 18288"/>
              <a:gd name="connsiteX10" fmla="*/ 0 w 2606040"/>
              <a:gd name="connsiteY10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06040" h="18288" fill="none" extrusionOk="0">
                <a:moveTo>
                  <a:pt x="0" y="0"/>
                </a:moveTo>
                <a:cubicBezTo>
                  <a:pt x="211079" y="-22080"/>
                  <a:pt x="479378" y="-26537"/>
                  <a:pt x="625450" y="0"/>
                </a:cubicBezTo>
                <a:cubicBezTo>
                  <a:pt x="925937" y="-4758"/>
                  <a:pt x="973176" y="15739"/>
                  <a:pt x="1224839" y="0"/>
                </a:cubicBezTo>
                <a:cubicBezTo>
                  <a:pt x="1479663" y="-11328"/>
                  <a:pt x="1566636" y="18697"/>
                  <a:pt x="1824228" y="0"/>
                </a:cubicBezTo>
                <a:cubicBezTo>
                  <a:pt x="2086799" y="-72665"/>
                  <a:pt x="2306223" y="-891"/>
                  <a:pt x="2606040" y="0"/>
                </a:cubicBezTo>
                <a:cubicBezTo>
                  <a:pt x="2606645" y="4461"/>
                  <a:pt x="2607031" y="13181"/>
                  <a:pt x="2606040" y="18288"/>
                </a:cubicBezTo>
                <a:cubicBezTo>
                  <a:pt x="2260204" y="29342"/>
                  <a:pt x="2175708" y="5614"/>
                  <a:pt x="1902409" y="18288"/>
                </a:cubicBezTo>
                <a:cubicBezTo>
                  <a:pt x="1638502" y="41064"/>
                  <a:pt x="1460923" y="-16269"/>
                  <a:pt x="1276960" y="18288"/>
                </a:cubicBezTo>
                <a:cubicBezTo>
                  <a:pt x="1057717" y="14361"/>
                  <a:pt x="867956" y="2320"/>
                  <a:pt x="677570" y="18288"/>
                </a:cubicBezTo>
                <a:cubicBezTo>
                  <a:pt x="457951" y="33373"/>
                  <a:pt x="189752" y="55388"/>
                  <a:pt x="0" y="18288"/>
                </a:cubicBezTo>
                <a:cubicBezTo>
                  <a:pt x="1586" y="13022"/>
                  <a:pt x="-95" y="4569"/>
                  <a:pt x="0" y="0"/>
                </a:cubicBezTo>
                <a:close/>
              </a:path>
              <a:path w="2606040" h="18288" stroke="0" extrusionOk="0">
                <a:moveTo>
                  <a:pt x="0" y="0"/>
                </a:moveTo>
                <a:cubicBezTo>
                  <a:pt x="172759" y="3236"/>
                  <a:pt x="361166" y="-13413"/>
                  <a:pt x="599389" y="0"/>
                </a:cubicBezTo>
                <a:cubicBezTo>
                  <a:pt x="841226" y="37042"/>
                  <a:pt x="968991" y="14587"/>
                  <a:pt x="1303020" y="0"/>
                </a:cubicBezTo>
                <a:cubicBezTo>
                  <a:pt x="1643101" y="-7120"/>
                  <a:pt x="1717813" y="7213"/>
                  <a:pt x="1876349" y="0"/>
                </a:cubicBezTo>
                <a:cubicBezTo>
                  <a:pt x="2036762" y="-14138"/>
                  <a:pt x="2426397" y="-4451"/>
                  <a:pt x="2606040" y="0"/>
                </a:cubicBezTo>
                <a:cubicBezTo>
                  <a:pt x="2606314" y="8448"/>
                  <a:pt x="2606550" y="14527"/>
                  <a:pt x="2606040" y="18288"/>
                </a:cubicBezTo>
                <a:cubicBezTo>
                  <a:pt x="2344840" y="2643"/>
                  <a:pt x="2192043" y="7399"/>
                  <a:pt x="1980590" y="18288"/>
                </a:cubicBezTo>
                <a:cubicBezTo>
                  <a:pt x="1783984" y="-9745"/>
                  <a:pt x="1487673" y="45908"/>
                  <a:pt x="1276960" y="18288"/>
                </a:cubicBezTo>
                <a:cubicBezTo>
                  <a:pt x="1088134" y="-41257"/>
                  <a:pt x="877974" y="49968"/>
                  <a:pt x="651510" y="18288"/>
                </a:cubicBezTo>
                <a:cubicBezTo>
                  <a:pt x="430798" y="-27764"/>
                  <a:pt x="132889" y="-33467"/>
                  <a:pt x="0" y="18288"/>
                </a:cubicBezTo>
                <a:cubicBezTo>
                  <a:pt x="212" y="10845"/>
                  <a:pt x="-833" y="6193"/>
                  <a:pt x="0" y="0"/>
                </a:cubicBezTo>
                <a:close/>
              </a:path>
              <a:path w="2606040" h="18288" fill="none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27712" y="6878"/>
                  <a:pt x="971143" y="7084"/>
                  <a:pt x="1224839" y="0"/>
                </a:cubicBezTo>
                <a:cubicBezTo>
                  <a:pt x="1477775" y="-16815"/>
                  <a:pt x="1569904" y="19146"/>
                  <a:pt x="1824228" y="0"/>
                </a:cubicBezTo>
                <a:cubicBezTo>
                  <a:pt x="2055206" y="24867"/>
                  <a:pt x="2317192" y="-62872"/>
                  <a:pt x="2606040" y="0"/>
                </a:cubicBezTo>
                <a:cubicBezTo>
                  <a:pt x="2606166" y="3680"/>
                  <a:pt x="2606905" y="11461"/>
                  <a:pt x="2606040" y="18288"/>
                </a:cubicBezTo>
                <a:cubicBezTo>
                  <a:pt x="2234648" y="26976"/>
                  <a:pt x="2180202" y="-10361"/>
                  <a:pt x="1902409" y="18288"/>
                </a:cubicBezTo>
                <a:cubicBezTo>
                  <a:pt x="1635562" y="47194"/>
                  <a:pt x="1477339" y="4794"/>
                  <a:pt x="1276960" y="18288"/>
                </a:cubicBezTo>
                <a:cubicBezTo>
                  <a:pt x="1058094" y="66922"/>
                  <a:pt x="904206" y="-20636"/>
                  <a:pt x="677570" y="18288"/>
                </a:cubicBezTo>
                <a:cubicBezTo>
                  <a:pt x="485746" y="14713"/>
                  <a:pt x="195925" y="33005"/>
                  <a:pt x="0" y="18288"/>
                </a:cubicBezTo>
                <a:cubicBezTo>
                  <a:pt x="1168" y="12774"/>
                  <a:pt x="-229" y="374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custGeom>
                    <a:avLst/>
                    <a:gdLst>
                      <a:gd name="connsiteX0" fmla="*/ 0 w 2606040"/>
                      <a:gd name="connsiteY0" fmla="*/ 0 h 18288"/>
                      <a:gd name="connsiteX1" fmla="*/ 625450 w 2606040"/>
                      <a:gd name="connsiteY1" fmla="*/ 0 h 18288"/>
                      <a:gd name="connsiteX2" fmla="*/ 1224839 w 2606040"/>
                      <a:gd name="connsiteY2" fmla="*/ 0 h 18288"/>
                      <a:gd name="connsiteX3" fmla="*/ 1824228 w 2606040"/>
                      <a:gd name="connsiteY3" fmla="*/ 0 h 18288"/>
                      <a:gd name="connsiteX4" fmla="*/ 2606040 w 2606040"/>
                      <a:gd name="connsiteY4" fmla="*/ 0 h 18288"/>
                      <a:gd name="connsiteX5" fmla="*/ 2606040 w 2606040"/>
                      <a:gd name="connsiteY5" fmla="*/ 18288 h 18288"/>
                      <a:gd name="connsiteX6" fmla="*/ 1902409 w 2606040"/>
                      <a:gd name="connsiteY6" fmla="*/ 18288 h 18288"/>
                      <a:gd name="connsiteX7" fmla="*/ 1276960 w 2606040"/>
                      <a:gd name="connsiteY7" fmla="*/ 18288 h 18288"/>
                      <a:gd name="connsiteX8" fmla="*/ 677570 w 2606040"/>
                      <a:gd name="connsiteY8" fmla="*/ 18288 h 18288"/>
                      <a:gd name="connsiteX9" fmla="*/ 0 w 2606040"/>
                      <a:gd name="connsiteY9" fmla="*/ 18288 h 18288"/>
                      <a:gd name="connsiteX10" fmla="*/ 0 w 2606040"/>
                      <a:gd name="connsiteY10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06040" h="18288" fill="none" extrusionOk="0">
                        <a:moveTo>
                          <a:pt x="0" y="0"/>
                        </a:moveTo>
                        <a:cubicBezTo>
                          <a:pt x="266776" y="-600"/>
                          <a:pt x="322756" y="3201"/>
                          <a:pt x="625450" y="0"/>
                        </a:cubicBezTo>
                        <a:cubicBezTo>
                          <a:pt x="928144" y="-3201"/>
                          <a:pt x="968141" y="9269"/>
                          <a:pt x="1224839" y="0"/>
                        </a:cubicBezTo>
                        <a:cubicBezTo>
                          <a:pt x="1481537" y="-9269"/>
                          <a:pt x="1569059" y="21947"/>
                          <a:pt x="1824228" y="0"/>
                        </a:cubicBezTo>
                        <a:cubicBezTo>
                          <a:pt x="2079397" y="-21947"/>
                          <a:pt x="2326053" y="-10194"/>
                          <a:pt x="2606040" y="0"/>
                        </a:cubicBezTo>
                        <a:cubicBezTo>
                          <a:pt x="2605462" y="4771"/>
                          <a:pt x="2606793" y="12323"/>
                          <a:pt x="2606040" y="18288"/>
                        </a:cubicBezTo>
                        <a:cubicBezTo>
                          <a:pt x="2256758" y="31410"/>
                          <a:pt x="2173673" y="-12878"/>
                          <a:pt x="1902409" y="18288"/>
                        </a:cubicBezTo>
                        <a:cubicBezTo>
                          <a:pt x="1631145" y="49454"/>
                          <a:pt x="1461378" y="5466"/>
                          <a:pt x="1276960" y="18288"/>
                        </a:cubicBezTo>
                        <a:cubicBezTo>
                          <a:pt x="1092542" y="31110"/>
                          <a:pt x="890442" y="13213"/>
                          <a:pt x="677570" y="18288"/>
                        </a:cubicBezTo>
                        <a:cubicBezTo>
                          <a:pt x="464698" y="23364"/>
                          <a:pt x="187648" y="35837"/>
                          <a:pt x="0" y="18288"/>
                        </a:cubicBezTo>
                        <a:cubicBezTo>
                          <a:pt x="841" y="12879"/>
                          <a:pt x="-726" y="3977"/>
                          <a:pt x="0" y="0"/>
                        </a:cubicBezTo>
                        <a:close/>
                      </a:path>
                      <a:path w="2606040" h="18288" stroke="0" extrusionOk="0">
                        <a:moveTo>
                          <a:pt x="0" y="0"/>
                        </a:moveTo>
                        <a:cubicBezTo>
                          <a:pt x="197231" y="3803"/>
                          <a:pt x="358914" y="-9291"/>
                          <a:pt x="599389" y="0"/>
                        </a:cubicBezTo>
                        <a:cubicBezTo>
                          <a:pt x="839864" y="9291"/>
                          <a:pt x="979371" y="8509"/>
                          <a:pt x="1303020" y="0"/>
                        </a:cubicBezTo>
                        <a:cubicBezTo>
                          <a:pt x="1626669" y="-8509"/>
                          <a:pt x="1726300" y="7440"/>
                          <a:pt x="1876349" y="0"/>
                        </a:cubicBezTo>
                        <a:cubicBezTo>
                          <a:pt x="2026398" y="-7440"/>
                          <a:pt x="2430712" y="17957"/>
                          <a:pt x="2606040" y="0"/>
                        </a:cubicBezTo>
                        <a:cubicBezTo>
                          <a:pt x="2605426" y="8857"/>
                          <a:pt x="2606544" y="13619"/>
                          <a:pt x="2606040" y="18288"/>
                        </a:cubicBezTo>
                        <a:cubicBezTo>
                          <a:pt x="2393024" y="2241"/>
                          <a:pt x="2191161" y="39259"/>
                          <a:pt x="1980590" y="18288"/>
                        </a:cubicBezTo>
                        <a:cubicBezTo>
                          <a:pt x="1770019" y="-2683"/>
                          <a:pt x="1476440" y="36114"/>
                          <a:pt x="1276960" y="18288"/>
                        </a:cubicBezTo>
                        <a:cubicBezTo>
                          <a:pt x="1077480" y="463"/>
                          <a:pt x="880988" y="42125"/>
                          <a:pt x="651510" y="18288"/>
                        </a:cubicBezTo>
                        <a:cubicBezTo>
                          <a:pt x="422032" y="-5549"/>
                          <a:pt x="130744" y="-1947"/>
                          <a:pt x="0" y="18288"/>
                        </a:cubicBezTo>
                        <a:cubicBezTo>
                          <a:pt x="-487" y="10816"/>
                          <a:pt x="-839" y="605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916" name="Rectangle 3">
            <a:extLst>
              <a:ext uri="{FF2B5EF4-FFF2-40B4-BE49-F238E27FC236}">
                <a16:creationId xmlns:a16="http://schemas.microsoft.com/office/drawing/2014/main" id="{A78E1F2A-795D-419B-8AFD-EFA5C2712D5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80060" y="2221389"/>
            <a:ext cx="3182691" cy="3320668"/>
          </a:xfrm>
        </p:spPr>
        <p:txBody>
          <a:bodyPr>
            <a:normAutofit/>
          </a:bodyPr>
          <a:lstStyle/>
          <a:p>
            <a:pPr algn="ctr" eaLnBrk="1" hangingPunct="1"/>
            <a:endParaRPr lang="en-US" altLang="en-US" sz="3600" dirty="0"/>
          </a:p>
          <a:p>
            <a:pPr algn="ctr" eaLnBrk="1" hangingPunct="1">
              <a:buFontTx/>
              <a:buNone/>
            </a:pPr>
            <a:r>
              <a:rPr lang="en-US" altLang="en-US" sz="3600" dirty="0">
                <a:latin typeface="Copperplate Gothic Bold" panose="020E0705020206020404" pitchFamily="34" charset="0"/>
              </a:rPr>
              <a:t>For Your </a:t>
            </a:r>
          </a:p>
          <a:p>
            <a:pPr algn="ctr" eaLnBrk="1" hangingPunct="1">
              <a:buFontTx/>
              <a:buNone/>
            </a:pPr>
            <a:r>
              <a:rPr lang="en-US" altLang="en-US" sz="3600" dirty="0">
                <a:latin typeface="Copperplate Gothic Bold" panose="020E0705020206020404" pitchFamily="34" charset="0"/>
              </a:rPr>
              <a:t>Attention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7CCE13-A6CD-4B26-BA5B-AD8407E58F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504" r="457"/>
          <a:stretch/>
        </p:blipFill>
        <p:spPr>
          <a:xfrm>
            <a:off x="3983776" y="10"/>
            <a:ext cx="5159081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81098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6E1C6-5B87-44B3-B0D9-40D1FE095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7891" y="358487"/>
            <a:ext cx="2977242" cy="612220"/>
          </a:xfrm>
        </p:spPr>
        <p:txBody>
          <a:bodyPr anchor="b">
            <a:normAutofit fontScale="90000"/>
          </a:bodyPr>
          <a:lstStyle/>
          <a:p>
            <a:r>
              <a:rPr lang="en-US" b="1" dirty="0"/>
              <a:t>Introduction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D100C1-0CB7-4492-98EC-6D76F22B95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043" r="28331"/>
          <a:stretch/>
        </p:blipFill>
        <p:spPr>
          <a:xfrm>
            <a:off x="537471" y="2261568"/>
            <a:ext cx="1786919" cy="23048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5032" y="1180517"/>
            <a:ext cx="6296891" cy="452004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9DD657B-0525-4940-B85E-AC57868DAC6F}"/>
              </a:ext>
            </a:extLst>
          </p:cNvPr>
          <p:cNvSpPr txBox="1"/>
          <p:nvPr/>
        </p:nvSpPr>
        <p:spPr>
          <a:xfrm>
            <a:off x="774628" y="1793900"/>
            <a:ext cx="1312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Myeloblasts</a:t>
            </a:r>
          </a:p>
        </p:txBody>
      </p:sp>
    </p:spTree>
    <p:extLst>
      <p:ext uri="{BB962C8B-B14F-4D97-AF65-F5344CB8AC3E}">
        <p14:creationId xmlns:p14="http://schemas.microsoft.com/office/powerpoint/2010/main" val="1984373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/>
          <a:srcRect t="17960" r="20768"/>
          <a:stretch/>
        </p:blipFill>
        <p:spPr>
          <a:xfrm>
            <a:off x="1" y="2236075"/>
            <a:ext cx="3475460" cy="213945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75554" y="2169785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N=1099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99787"/>
            <a:ext cx="4052019" cy="2415742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4149761" y="5757047"/>
            <a:ext cx="49552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References:  Leung GM et al. AJH 2019; Cher CY et al., BCJ 2016; </a:t>
            </a:r>
            <a:r>
              <a:rPr lang="en-US" sz="1050" dirty="0" err="1"/>
              <a:t>Tsui</a:t>
            </a:r>
            <a:r>
              <a:rPr lang="en-US" sz="1050" dirty="0"/>
              <a:t> SP et al., BCJ 2020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13596" y="137124"/>
            <a:ext cx="8916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AML is extremely heterogeneous and the </a:t>
            </a:r>
          </a:p>
          <a:p>
            <a:pPr algn="ctr"/>
            <a:r>
              <a:rPr lang="en-US" sz="3200" b="1" dirty="0"/>
              <a:t>“one-size fits all” approach has not been successful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334674" y="2929451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350" dirty="0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5"/>
          <a:srcRect r="41103" b="42325"/>
          <a:stretch/>
        </p:blipFill>
        <p:spPr>
          <a:xfrm rot="5400000">
            <a:off x="4523582" y="750347"/>
            <a:ext cx="3744864" cy="573813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423972" y="1783949"/>
            <a:ext cx="617860" cy="476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Rectangle 34"/>
          <p:cNvSpPr/>
          <p:nvPr/>
        </p:nvSpPr>
        <p:spPr>
          <a:xfrm>
            <a:off x="3473913" y="5167437"/>
            <a:ext cx="617860" cy="476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1010" y="1877793"/>
            <a:ext cx="4772990" cy="316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25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926EAA-2EE6-49C6-9B9B-213D6FE249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01" y="836145"/>
            <a:ext cx="8722597" cy="61049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0701" y="164751"/>
            <a:ext cx="872259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Polo-like kinase 4 (PLK4) is a mitotic kinase that regulates centriole duplication</a:t>
            </a:r>
          </a:p>
          <a:p>
            <a:pPr algn="ctr"/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546857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6E1C6-5B87-44B3-B0D9-40D1FE095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964"/>
            <a:ext cx="9144000" cy="885942"/>
          </a:xfrm>
          <a:noFill/>
        </p:spPr>
        <p:txBody>
          <a:bodyPr>
            <a:noAutofit/>
          </a:bodyPr>
          <a:lstStyle/>
          <a:p>
            <a:pPr algn="just"/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Hypothesis:  Polo-like kinase 4 (PLK4) as a target of therapeutic intervention in acute myeloid leukaemia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AAAEEC-012C-4B36-8C55-77FD3A6380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184" y="2152640"/>
            <a:ext cx="8633631" cy="361830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000" dirty="0"/>
              <a:t>Deregulation of PLK4 disrupts centrosome integrity, thereby promoting genomic instability, which is characteristics of many cancer types, including AML.</a:t>
            </a:r>
          </a:p>
          <a:p>
            <a:pPr marL="0" indent="0" algn="just">
              <a:buNone/>
            </a:pPr>
            <a:endParaRPr lang="en-US" sz="3000" dirty="0"/>
          </a:p>
          <a:p>
            <a:pPr marL="0" indent="0" algn="just">
              <a:buNone/>
            </a:pPr>
            <a:r>
              <a:rPr lang="en-US" sz="3000" dirty="0"/>
              <a:t>Therefore, inhibition of PLK4 may present a target for therapeutic intervention.</a:t>
            </a:r>
          </a:p>
        </p:txBody>
      </p:sp>
    </p:spTree>
    <p:extLst>
      <p:ext uri="{BB962C8B-B14F-4D97-AF65-F5344CB8AC3E}">
        <p14:creationId xmlns:p14="http://schemas.microsoft.com/office/powerpoint/2010/main" val="1191457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-55828" y="201973"/>
            <a:ext cx="92556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Short-term treatment (72 hours) of AML cell lines with PLK4 inhibitor suppressed leukemia growth, the effects were dependent on intact TP53 signaling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9F441D-AF9A-47DD-BD25-855C71835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30522"/>
            <a:ext cx="4848667" cy="2898899"/>
          </a:xfrm>
          <a:prstGeom prst="rect">
            <a:avLst/>
          </a:prstGeom>
        </p:spPr>
      </p:pic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FC7C9054-0298-40AF-A7F3-F05DF5D4D3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794485"/>
              </p:ext>
            </p:extLst>
          </p:nvPr>
        </p:nvGraphicFramePr>
        <p:xfrm>
          <a:off x="5415832" y="2028928"/>
          <a:ext cx="2735405" cy="2816089"/>
        </p:xfrm>
        <a:graphic>
          <a:graphicData uri="http://schemas.openxmlformats.org/drawingml/2006/table">
            <a:tbl>
              <a:tblPr/>
              <a:tblGrid>
                <a:gridCol w="779095">
                  <a:extLst>
                    <a:ext uri="{9D8B030D-6E8A-4147-A177-3AD203B41FA5}">
                      <a16:colId xmlns:a16="http://schemas.microsoft.com/office/drawing/2014/main" val="2498510391"/>
                    </a:ext>
                  </a:extLst>
                </a:gridCol>
                <a:gridCol w="978155">
                  <a:extLst>
                    <a:ext uri="{9D8B030D-6E8A-4147-A177-3AD203B41FA5}">
                      <a16:colId xmlns:a16="http://schemas.microsoft.com/office/drawing/2014/main" val="3185292576"/>
                    </a:ext>
                  </a:extLst>
                </a:gridCol>
                <a:gridCol w="978155">
                  <a:extLst>
                    <a:ext uri="{9D8B030D-6E8A-4147-A177-3AD203B41FA5}">
                      <a16:colId xmlns:a16="http://schemas.microsoft.com/office/drawing/2014/main" val="1460336125"/>
                    </a:ext>
                  </a:extLst>
                </a:gridCol>
              </a:tblGrid>
              <a:tr h="365848">
                <a:tc>
                  <a:txBody>
                    <a:bodyPr/>
                    <a:lstStyle/>
                    <a:p>
                      <a:pPr algn="ctr" fontAlgn="b"/>
                      <a:endParaRPr lang="en-US" sz="2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AUC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9446352"/>
                  </a:ext>
                </a:extLst>
              </a:tr>
              <a:tr h="25992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Cell line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CFI-400945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TP53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052285"/>
                  </a:ext>
                </a:extLst>
              </a:tr>
              <a:tr h="331326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THP-1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8799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p.R174fs*3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114086"/>
                  </a:ext>
                </a:extLst>
              </a:tr>
              <a:tr h="28007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K-562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7679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p.Q136fs*13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6055770"/>
                  </a:ext>
                </a:extLst>
              </a:tr>
              <a:tr h="2631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KG-1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4327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c.672+1G&gt;A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090996"/>
                  </a:ext>
                </a:extLst>
              </a:tr>
              <a:tr h="2631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NOMO-1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4460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p.C242fs*5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0616621"/>
                  </a:ext>
                </a:extLst>
              </a:tr>
              <a:tr h="2631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OCI-AML3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3353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Wildtype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2965434"/>
                  </a:ext>
                </a:extLst>
              </a:tr>
              <a:tr h="2631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MV4-11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2885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Wildtype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4684211"/>
                  </a:ext>
                </a:extLst>
              </a:tr>
              <a:tr h="2631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MOLM-13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2379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Wildtype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0053211"/>
                  </a:ext>
                </a:extLst>
              </a:tr>
              <a:tr h="26315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ML-2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696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Wildtype</a:t>
                      </a:r>
                    </a:p>
                  </a:txBody>
                  <a:tcPr marL="5715" marR="5715" marT="571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766885"/>
                  </a:ext>
                </a:extLst>
              </a:tr>
            </a:tbl>
          </a:graphicData>
        </a:graphic>
      </p:graphicFrame>
      <p:grpSp>
        <p:nvGrpSpPr>
          <p:cNvPr id="20" name="Group 19">
            <a:extLst>
              <a:ext uri="{FF2B5EF4-FFF2-40B4-BE49-F238E27FC236}">
                <a16:creationId xmlns:a16="http://schemas.microsoft.com/office/drawing/2014/main" id="{A01D1CA7-493A-4020-B5BC-F9B7536F2D98}"/>
              </a:ext>
            </a:extLst>
          </p:cNvPr>
          <p:cNvGrpSpPr/>
          <p:nvPr/>
        </p:nvGrpSpPr>
        <p:grpSpPr>
          <a:xfrm>
            <a:off x="4699261" y="2112936"/>
            <a:ext cx="4444739" cy="3174041"/>
            <a:chOff x="6265679" y="1732012"/>
            <a:chExt cx="5926317" cy="423205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C1EDCA7-F7F6-4BE3-98FC-57256DB4B6F9}"/>
                </a:ext>
              </a:extLst>
            </p:cNvPr>
            <p:cNvGrpSpPr/>
            <p:nvPr/>
          </p:nvGrpSpPr>
          <p:grpSpPr>
            <a:xfrm>
              <a:off x="6265679" y="2098868"/>
              <a:ext cx="5926317" cy="3865199"/>
              <a:chOff x="6192943" y="2191348"/>
              <a:chExt cx="5926317" cy="3865199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3A114E35-EF7E-4194-AABB-AF89BA0732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92943" y="2191348"/>
                <a:ext cx="5194242" cy="3865199"/>
              </a:xfrm>
              <a:prstGeom prst="rect">
                <a:avLst/>
              </a:prstGeom>
            </p:spPr>
          </p:pic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49868988-BC50-48CE-8F5D-1979FFF54223}"/>
                  </a:ext>
                </a:extLst>
              </p:cNvPr>
              <p:cNvSpPr/>
              <p:nvPr/>
            </p:nvSpPr>
            <p:spPr>
              <a:xfrm>
                <a:off x="10433672" y="2272247"/>
                <a:ext cx="187037" cy="176646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BC0F9061-1188-438F-80BA-BC4DE543D6EA}"/>
                  </a:ext>
                </a:extLst>
              </p:cNvPr>
              <p:cNvSpPr/>
              <p:nvPr/>
            </p:nvSpPr>
            <p:spPr>
              <a:xfrm>
                <a:off x="10430208" y="2549339"/>
                <a:ext cx="187037" cy="17664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5A3D93A-5A30-4370-8A25-57B40ACE4BC4}"/>
                  </a:ext>
                </a:extLst>
              </p:cNvPr>
              <p:cNvSpPr txBox="1"/>
              <p:nvPr/>
            </p:nvSpPr>
            <p:spPr>
              <a:xfrm>
                <a:off x="10671928" y="2476603"/>
                <a:ext cx="14473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Tp53 wildtype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79D8301-A289-48B2-8633-EA5987C92AFE}"/>
                  </a:ext>
                </a:extLst>
              </p:cNvPr>
              <p:cNvSpPr txBox="1"/>
              <p:nvPr/>
            </p:nvSpPr>
            <p:spPr>
              <a:xfrm>
                <a:off x="10671929" y="2191348"/>
                <a:ext cx="13687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Tp53 mutant</a:t>
                </a:r>
              </a:p>
            </p:txBody>
          </p:sp>
        </p:grpSp>
        <p:sp>
          <p:nvSpPr>
            <p:cNvPr id="18" name="Right Brace 17">
              <a:extLst>
                <a:ext uri="{FF2B5EF4-FFF2-40B4-BE49-F238E27FC236}">
                  <a16:creationId xmlns:a16="http://schemas.microsoft.com/office/drawing/2014/main" id="{612835E2-5FC5-4BC9-A989-190D11545F1D}"/>
                </a:ext>
              </a:extLst>
            </p:cNvPr>
            <p:cNvSpPr/>
            <p:nvPr/>
          </p:nvSpPr>
          <p:spPr>
            <a:xfrm rot="16200000">
              <a:off x="9172609" y="1150939"/>
              <a:ext cx="180008" cy="2230940"/>
            </a:xfrm>
            <a:prstGeom prst="rightBrac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4C40BFB-6DDD-4CCE-9458-40A8C4FDC79B}"/>
                </a:ext>
              </a:extLst>
            </p:cNvPr>
            <p:cNvSpPr txBox="1"/>
            <p:nvPr/>
          </p:nvSpPr>
          <p:spPr>
            <a:xfrm>
              <a:off x="8839198" y="1732012"/>
              <a:ext cx="119709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p=0.02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970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8838B37-F69A-41A9-AEEC-7C66C3623B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031" y="3727851"/>
            <a:ext cx="5439785" cy="31301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686C865-8496-4FDD-8EE8-FF3F22B328C4}"/>
              </a:ext>
            </a:extLst>
          </p:cNvPr>
          <p:cNvSpPr txBox="1"/>
          <p:nvPr/>
        </p:nvSpPr>
        <p:spPr>
          <a:xfrm>
            <a:off x="139628" y="300802"/>
            <a:ext cx="86764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Knock-in of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TP53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mutation in ML-2 cells (TP53 wildtype) </a:t>
            </a:r>
            <a:r>
              <a:rPr lang="en-US" sz="2000" b="1" dirty="0">
                <a:solidFill>
                  <a:prstClr val="black"/>
                </a:solidFill>
                <a:latin typeface="Calibri" panose="020F0502020204030204"/>
              </a:rPr>
              <a:t>conferred resistance to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short-term anti-leukemic effect of PLK4i (CFI-400945)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077EE31-297D-46E6-B129-F2AD425A0A6D}"/>
              </a:ext>
            </a:extLst>
          </p:cNvPr>
          <p:cNvSpPr/>
          <p:nvPr/>
        </p:nvSpPr>
        <p:spPr>
          <a:xfrm>
            <a:off x="5912427" y="1364738"/>
            <a:ext cx="581891" cy="162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C53B4F-51F5-4EC1-9827-6BDF7A608B34}"/>
              </a:ext>
            </a:extLst>
          </p:cNvPr>
          <p:cNvSpPr txBox="1"/>
          <p:nvPr/>
        </p:nvSpPr>
        <p:spPr>
          <a:xfrm>
            <a:off x="1219201" y="1489615"/>
            <a:ext cx="433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33C295-A420-4B17-BB76-1C008BF5B60F}"/>
              </a:ext>
            </a:extLst>
          </p:cNvPr>
          <p:cNvSpPr txBox="1"/>
          <p:nvPr/>
        </p:nvSpPr>
        <p:spPr>
          <a:xfrm>
            <a:off x="1137138" y="3927175"/>
            <a:ext cx="433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DDEFF25-E3A0-496E-AAD1-07B411B2516A}"/>
              </a:ext>
            </a:extLst>
          </p:cNvPr>
          <p:cNvGrpSpPr/>
          <p:nvPr/>
        </p:nvGrpSpPr>
        <p:grpSpPr>
          <a:xfrm>
            <a:off x="2554866" y="1219813"/>
            <a:ext cx="3845934" cy="2563842"/>
            <a:chOff x="2554866" y="1219813"/>
            <a:chExt cx="3845934" cy="256384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2E26C7F-A98F-49F6-A979-5FD49E506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54866" y="1363333"/>
              <a:ext cx="3845934" cy="2420322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E3F2F70-42EE-476B-862A-42C762C6413E}"/>
                </a:ext>
              </a:extLst>
            </p:cNvPr>
            <p:cNvSpPr/>
            <p:nvPr/>
          </p:nvSpPr>
          <p:spPr>
            <a:xfrm>
              <a:off x="4290646" y="1219813"/>
              <a:ext cx="636765" cy="3076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1441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B88D6FF-06F4-4AD6-AFBD-8197EC5F06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725"/>
          <a:stretch/>
        </p:blipFill>
        <p:spPr>
          <a:xfrm>
            <a:off x="256061" y="4119870"/>
            <a:ext cx="2404082" cy="2272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C69986E-91EA-4B23-AFE3-5F672117AA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3150"/>
          <a:stretch/>
        </p:blipFill>
        <p:spPr>
          <a:xfrm>
            <a:off x="2511604" y="1907673"/>
            <a:ext cx="2363241" cy="222500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34CBA5-0566-4941-B36F-3C0329DF80E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3555"/>
          <a:stretch/>
        </p:blipFill>
        <p:spPr>
          <a:xfrm>
            <a:off x="2526231" y="4123884"/>
            <a:ext cx="2363241" cy="22146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92CEF0-B017-450C-88D1-D9AF6F233D58}"/>
              </a:ext>
            </a:extLst>
          </p:cNvPr>
          <p:cNvSpPr txBox="1"/>
          <p:nvPr/>
        </p:nvSpPr>
        <p:spPr>
          <a:xfrm>
            <a:off x="3666552" y="1934012"/>
            <a:ext cx="612938" cy="161583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50" b="1" dirty="0"/>
              <a:t>10nM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5A5C64-7C6C-4814-83E8-7DE6AA267F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877"/>
          <a:stretch/>
        </p:blipFill>
        <p:spPr>
          <a:xfrm>
            <a:off x="250206" y="1916769"/>
            <a:ext cx="2391244" cy="22564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F92CEF0-B017-450C-88D1-D9AF6F233D58}"/>
              </a:ext>
            </a:extLst>
          </p:cNvPr>
          <p:cNvSpPr txBox="1"/>
          <p:nvPr/>
        </p:nvSpPr>
        <p:spPr>
          <a:xfrm>
            <a:off x="1410621" y="4179987"/>
            <a:ext cx="686776" cy="161583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50" b="1" dirty="0"/>
              <a:t>DMSO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92CEF0-B017-450C-88D1-D9AF6F233D58}"/>
              </a:ext>
            </a:extLst>
          </p:cNvPr>
          <p:cNvSpPr txBox="1"/>
          <p:nvPr/>
        </p:nvSpPr>
        <p:spPr>
          <a:xfrm>
            <a:off x="1410621" y="1934013"/>
            <a:ext cx="686776" cy="161583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50" b="1" dirty="0"/>
              <a:t>DMSO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92CEF0-B017-450C-88D1-D9AF6F233D58}"/>
              </a:ext>
            </a:extLst>
          </p:cNvPr>
          <p:cNvSpPr txBox="1"/>
          <p:nvPr/>
        </p:nvSpPr>
        <p:spPr>
          <a:xfrm>
            <a:off x="3633769" y="4179987"/>
            <a:ext cx="686776" cy="161583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50" b="1" dirty="0"/>
              <a:t>10 </a:t>
            </a:r>
            <a:r>
              <a:rPr lang="en-US" sz="1050" b="1" dirty="0" err="1"/>
              <a:t>nM</a:t>
            </a:r>
            <a:endParaRPr lang="en-US" sz="1050" b="1" dirty="0"/>
          </a:p>
        </p:txBody>
      </p:sp>
      <p:cxnSp>
        <p:nvCxnSpPr>
          <p:cNvPr id="10" name="Straight Arrow Connector 9"/>
          <p:cNvCxnSpPr>
            <a:cxnSpLocks/>
          </p:cNvCxnSpPr>
          <p:nvPr/>
        </p:nvCxnSpPr>
        <p:spPr>
          <a:xfrm flipV="1">
            <a:off x="434220" y="5635371"/>
            <a:ext cx="0" cy="867986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cxnSpLocks/>
          </p:cNvCxnSpPr>
          <p:nvPr/>
        </p:nvCxnSpPr>
        <p:spPr>
          <a:xfrm flipV="1">
            <a:off x="434220" y="6491304"/>
            <a:ext cx="584105" cy="12055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 rot="16200000">
            <a:off x="-200302" y="5928200"/>
            <a:ext cx="89377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 err="1"/>
              <a:t>Annexin</a:t>
            </a:r>
            <a:r>
              <a:rPr lang="en-US" sz="1350" dirty="0"/>
              <a:t> V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0746" y="6557918"/>
            <a:ext cx="57740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7AAD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1710" y="266754"/>
            <a:ext cx="89509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The early anti-</a:t>
            </a:r>
            <a:r>
              <a:rPr lang="en-US" sz="2800" b="1" dirty="0" err="1"/>
              <a:t>leukaemia</a:t>
            </a:r>
            <a:r>
              <a:rPr lang="en-US" sz="2800" b="1" dirty="0"/>
              <a:t> effects of </a:t>
            </a:r>
            <a:r>
              <a:rPr lang="en-US" sz="2800" b="1" dirty="0">
                <a:solidFill>
                  <a:prstClr val="black"/>
                </a:solidFill>
              </a:rPr>
              <a:t>PLK4i (CFI-400945) </a:t>
            </a:r>
            <a:r>
              <a:rPr lang="en-US" sz="2800" b="1" dirty="0"/>
              <a:t>were mediated by apoptosis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A676F38-6894-49ED-BD19-B6CB13FA0E09}"/>
              </a:ext>
            </a:extLst>
          </p:cNvPr>
          <p:cNvGrpSpPr/>
          <p:nvPr/>
        </p:nvGrpSpPr>
        <p:grpSpPr>
          <a:xfrm>
            <a:off x="4823457" y="1644999"/>
            <a:ext cx="4430343" cy="3568001"/>
            <a:chOff x="4900185" y="1780162"/>
            <a:chExt cx="4326942" cy="356800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A51F789-7D0A-4718-BFF7-D7F92982FA5C}"/>
                </a:ext>
              </a:extLst>
            </p:cNvPr>
            <p:cNvGrpSpPr/>
            <p:nvPr/>
          </p:nvGrpSpPr>
          <p:grpSpPr>
            <a:xfrm>
              <a:off x="4900185" y="1780162"/>
              <a:ext cx="4326942" cy="3568001"/>
              <a:chOff x="4831928" y="2692289"/>
              <a:chExt cx="2325313" cy="1922714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8A572210-90E1-4063-82EC-59A37FDD0BA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9846" t="11673" r="42023" b="24399"/>
              <a:stretch/>
            </p:blipFill>
            <p:spPr>
              <a:xfrm>
                <a:off x="6035313" y="3184137"/>
                <a:ext cx="1003045" cy="1241536"/>
              </a:xfrm>
              <a:prstGeom prst="rect">
                <a:avLst/>
              </a:prstGeom>
            </p:spPr>
          </p:pic>
          <p:sp>
            <p:nvSpPr>
              <p:cNvPr id="16" name="TextBox 15"/>
              <p:cNvSpPr txBox="1"/>
              <p:nvPr/>
            </p:nvSpPr>
            <p:spPr>
              <a:xfrm rot="16200000">
                <a:off x="4176916" y="3347301"/>
                <a:ext cx="1493486" cy="1834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50" dirty="0"/>
                  <a:t>Apoptotic cells (%)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5422364" y="3146179"/>
                <a:ext cx="545342" cy="1617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50" b="1" dirty="0"/>
                  <a:t>ML-2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402547" y="3131638"/>
                <a:ext cx="607859" cy="1617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50" b="1" dirty="0"/>
                  <a:t>THP-1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179024" y="4387642"/>
                <a:ext cx="872355" cy="136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b="1" dirty="0"/>
                  <a:t>0     5   10  20   50  100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6206845" y="4383106"/>
                <a:ext cx="872355" cy="136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b="1" dirty="0"/>
                  <a:t>0     5   10  20   50  100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6706477" y="4478173"/>
                <a:ext cx="450764" cy="136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50" b="1" dirty="0"/>
                  <a:t>(</a:t>
                </a:r>
                <a:r>
                  <a:rPr lang="en-US" sz="1050" b="1" dirty="0" err="1"/>
                  <a:t>nM</a:t>
                </a:r>
                <a:r>
                  <a:rPr lang="en-US" sz="1050" b="1" dirty="0"/>
                  <a:t>)</a:t>
                </a:r>
              </a:p>
            </p:txBody>
          </p:sp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F9AD76E3-D36E-4854-8FFC-B17FE420BD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9825" t="12476" r="45343" b="24637"/>
            <a:stretch/>
          </p:blipFill>
          <p:spPr>
            <a:xfrm>
              <a:off x="5205392" y="2745507"/>
              <a:ext cx="1808248" cy="2244289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54D011CC-B334-488A-8265-CCAB7F3E4B00}"/>
              </a:ext>
            </a:extLst>
          </p:cNvPr>
          <p:cNvSpPr txBox="1"/>
          <p:nvPr/>
        </p:nvSpPr>
        <p:spPr>
          <a:xfrm>
            <a:off x="26479" y="1934013"/>
            <a:ext cx="1014772" cy="300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/>
              <a:t>ML-2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4CA4C8B-0932-4086-9EBF-10B2FA45E16E}"/>
              </a:ext>
            </a:extLst>
          </p:cNvPr>
          <p:cNvSpPr txBox="1"/>
          <p:nvPr/>
        </p:nvSpPr>
        <p:spPr>
          <a:xfrm>
            <a:off x="29778" y="4129331"/>
            <a:ext cx="1131104" cy="300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/>
              <a:t>THP-1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B526DE2-DB76-40AD-BB27-5ADEFEC52A7D}"/>
              </a:ext>
            </a:extLst>
          </p:cNvPr>
          <p:cNvSpPr txBox="1"/>
          <p:nvPr/>
        </p:nvSpPr>
        <p:spPr>
          <a:xfrm>
            <a:off x="61710" y="1460333"/>
            <a:ext cx="433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D84084F-7FCB-435B-99A6-A67988D988E4}"/>
              </a:ext>
            </a:extLst>
          </p:cNvPr>
          <p:cNvSpPr txBox="1"/>
          <p:nvPr/>
        </p:nvSpPr>
        <p:spPr>
          <a:xfrm>
            <a:off x="4984175" y="1476597"/>
            <a:ext cx="433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F24055A-D8C0-B547-8DCE-9843E940F823}"/>
              </a:ext>
            </a:extLst>
          </p:cNvPr>
          <p:cNvSpPr/>
          <p:nvPr/>
        </p:nvSpPr>
        <p:spPr>
          <a:xfrm>
            <a:off x="2980524" y="2181251"/>
            <a:ext cx="998162" cy="11939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CD17170-85DE-754E-B2D9-4BB837C01159}"/>
              </a:ext>
            </a:extLst>
          </p:cNvPr>
          <p:cNvSpPr/>
          <p:nvPr/>
        </p:nvSpPr>
        <p:spPr>
          <a:xfrm>
            <a:off x="2979362" y="4416477"/>
            <a:ext cx="998162" cy="8212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8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1" y="196279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Inhibition of PLK4 for 48 hours induced centriole duplication in AML cell lines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396A1FF-4955-4161-87A3-1E25A346FCC1}"/>
              </a:ext>
            </a:extLst>
          </p:cNvPr>
          <p:cNvGrpSpPr/>
          <p:nvPr/>
        </p:nvGrpSpPr>
        <p:grpSpPr>
          <a:xfrm>
            <a:off x="805331" y="1150386"/>
            <a:ext cx="5974162" cy="1832584"/>
            <a:chOff x="396513" y="1382573"/>
            <a:chExt cx="5974162" cy="183258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ED8B3E7B-6F9E-4234-B21B-76B957E1D2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426" t="10929" r="75493" b="28483"/>
            <a:stretch/>
          </p:blipFill>
          <p:spPr>
            <a:xfrm>
              <a:off x="396513" y="1382650"/>
              <a:ext cx="2038023" cy="1832507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75105E7-9277-4C93-838F-E33A04B4A3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7173" r="38135" b="21122"/>
            <a:stretch/>
          </p:blipFill>
          <p:spPr>
            <a:xfrm>
              <a:off x="2434536" y="1382573"/>
              <a:ext cx="2025870" cy="1832505"/>
            </a:xfrm>
            <a:prstGeom prst="rect">
              <a:avLst/>
            </a:prstGeom>
          </p:spPr>
        </p:pic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A2D7F4D-E121-4AB3-B476-DD6DE61536E7}"/>
                </a:ext>
              </a:extLst>
            </p:cNvPr>
            <p:cNvGrpSpPr/>
            <p:nvPr/>
          </p:nvGrpSpPr>
          <p:grpSpPr>
            <a:xfrm>
              <a:off x="4460406" y="1383899"/>
              <a:ext cx="1910269" cy="1831179"/>
              <a:chOff x="4460406" y="1383899"/>
              <a:chExt cx="1910269" cy="1831179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6C4D5012-D64F-442E-88B6-DA5EBF3580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76372" t="10500" r="8749" b="30044"/>
              <a:stretch/>
            </p:blipFill>
            <p:spPr>
              <a:xfrm>
                <a:off x="4460406" y="1383899"/>
                <a:ext cx="1910269" cy="1831179"/>
              </a:xfrm>
              <a:prstGeom prst="rect">
                <a:avLst/>
              </a:prstGeom>
            </p:spPr>
          </p:pic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C48524B3-838F-4EA3-B6E8-E8B7EBF209CC}"/>
                  </a:ext>
                </a:extLst>
              </p:cNvPr>
              <p:cNvSpPr/>
              <p:nvPr/>
            </p:nvSpPr>
            <p:spPr>
              <a:xfrm>
                <a:off x="5205845" y="1462137"/>
                <a:ext cx="1049482" cy="709563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1FFCFF9C-DA5D-4E90-975E-B30776529168}"/>
                  </a:ext>
                </a:extLst>
              </p:cNvPr>
              <p:cNvSpPr/>
              <p:nvPr/>
            </p:nvSpPr>
            <p:spPr>
              <a:xfrm>
                <a:off x="5205845" y="2338607"/>
                <a:ext cx="1049482" cy="709563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78BBDFD-C7E6-4371-90DB-AE2D86B46EA7}"/>
                </a:ext>
              </a:extLst>
            </p:cNvPr>
            <p:cNvSpPr txBox="1"/>
            <p:nvPr/>
          </p:nvSpPr>
          <p:spPr>
            <a:xfrm>
              <a:off x="4806989" y="2838861"/>
              <a:ext cx="1269147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1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Pericentrin</a:t>
              </a:r>
              <a:r>
                <a:rPr kumimoji="0" lang="en-US" sz="1801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2852E37-ED57-4535-982D-D186CADE00BE}"/>
                </a:ext>
              </a:extLst>
            </p:cNvPr>
            <p:cNvSpPr txBox="1"/>
            <p:nvPr/>
          </p:nvSpPr>
          <p:spPr>
            <a:xfrm>
              <a:off x="2947849" y="2838861"/>
              <a:ext cx="1138517" cy="36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l-GR" sz="1801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α</a:t>
              </a:r>
              <a:r>
                <a:rPr kumimoji="0" lang="en-US" sz="1801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-tubulin</a:t>
              </a: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BA25D8DB-27BD-4492-BD22-D05E6D7714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368" t="78011" r="78287" b="5781"/>
            <a:stretch/>
          </p:blipFill>
          <p:spPr>
            <a:xfrm>
              <a:off x="465889" y="2853394"/>
              <a:ext cx="1576988" cy="354927"/>
            </a:xfrm>
            <a:prstGeom prst="rect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73C61113-C85E-45E2-B18C-79E607C6348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713" t="16714" r="75134" b="15454"/>
          <a:stretch/>
        </p:blipFill>
        <p:spPr>
          <a:xfrm>
            <a:off x="791161" y="3014245"/>
            <a:ext cx="2038023" cy="184550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2969EB5-DF4B-4200-BD45-7CEA1C03842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167" t="14658" r="43306" b="12948"/>
          <a:stretch/>
        </p:blipFill>
        <p:spPr>
          <a:xfrm>
            <a:off x="2829184" y="3014325"/>
            <a:ext cx="1986495" cy="184395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B8918FE-D1A5-4EB2-A554-4E16A977A46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9526" t="9527" r="8760" b="15800"/>
          <a:stretch/>
        </p:blipFill>
        <p:spPr>
          <a:xfrm>
            <a:off x="4815679" y="3014246"/>
            <a:ext cx="1963814" cy="1848191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7DCEC166-C42C-4B5B-A637-19F2E585F490}"/>
              </a:ext>
            </a:extLst>
          </p:cNvPr>
          <p:cNvSpPr txBox="1"/>
          <p:nvPr/>
        </p:nvSpPr>
        <p:spPr>
          <a:xfrm>
            <a:off x="5206622" y="4492977"/>
            <a:ext cx="1269147" cy="3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1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Pericentrin</a:t>
            </a:r>
            <a:r>
              <a:rPr kumimoji="0" lang="en-US" sz="1801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02EA2BD-CF58-4C7A-87F6-96598781E361}"/>
              </a:ext>
            </a:extLst>
          </p:cNvPr>
          <p:cNvSpPr txBox="1"/>
          <p:nvPr/>
        </p:nvSpPr>
        <p:spPr>
          <a:xfrm>
            <a:off x="3331933" y="4492977"/>
            <a:ext cx="1113170" cy="3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801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α</a:t>
            </a:r>
            <a:r>
              <a:rPr kumimoji="0" lang="en-US" sz="1801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-tubulin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FDDC7A2C-0C42-4110-B762-2910546D72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98" t="78012" r="74859" b="6024"/>
          <a:stretch/>
        </p:blipFill>
        <p:spPr>
          <a:xfrm>
            <a:off x="1090840" y="4492977"/>
            <a:ext cx="1660843" cy="35000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E4F350F-A973-446C-ACDF-DAAF8CD150A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084" t="19236" r="73457" b="16608"/>
          <a:stretch/>
        </p:blipFill>
        <p:spPr>
          <a:xfrm>
            <a:off x="791161" y="4897851"/>
            <a:ext cx="1986495" cy="176387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84E8127B-DE12-4701-ABF3-88BD7F5D880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188" t="19863" r="41239" b="11682"/>
          <a:stretch/>
        </p:blipFill>
        <p:spPr>
          <a:xfrm>
            <a:off x="2777656" y="4897851"/>
            <a:ext cx="1874354" cy="176386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79C4CC68-17BA-4A2B-8738-32C42CE4E70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4114" t="23713" r="4175" b="7981"/>
          <a:stretch/>
        </p:blipFill>
        <p:spPr>
          <a:xfrm>
            <a:off x="4652011" y="4893058"/>
            <a:ext cx="2127482" cy="1769690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7E4228E2-8FC0-4A8D-B37C-905003531E2B}"/>
              </a:ext>
            </a:extLst>
          </p:cNvPr>
          <p:cNvSpPr txBox="1"/>
          <p:nvPr/>
        </p:nvSpPr>
        <p:spPr>
          <a:xfrm>
            <a:off x="5206622" y="6301986"/>
            <a:ext cx="1269147" cy="3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1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Pericentrin</a:t>
            </a:r>
            <a:r>
              <a:rPr kumimoji="0" lang="en-US" sz="1801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D3FAB43-D252-4A16-BD2C-46B95C6ABFCB}"/>
              </a:ext>
            </a:extLst>
          </p:cNvPr>
          <p:cNvSpPr txBox="1"/>
          <p:nvPr/>
        </p:nvSpPr>
        <p:spPr>
          <a:xfrm>
            <a:off x="3331933" y="6301986"/>
            <a:ext cx="1113170" cy="3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801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α</a:t>
            </a:r>
            <a:r>
              <a:rPr kumimoji="0" lang="en-US" sz="1801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-tubulin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FF5C9AB9-F5A5-426C-89B9-925DD86867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98" t="78012" r="74859" b="6024"/>
          <a:stretch/>
        </p:blipFill>
        <p:spPr>
          <a:xfrm>
            <a:off x="1090840" y="6301986"/>
            <a:ext cx="1660843" cy="350009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482120F6-B9AF-44F4-815A-2C6BA4192DCD}"/>
              </a:ext>
            </a:extLst>
          </p:cNvPr>
          <p:cNvSpPr txBox="1"/>
          <p:nvPr/>
        </p:nvSpPr>
        <p:spPr>
          <a:xfrm rot="10800000">
            <a:off x="243967" y="5093483"/>
            <a:ext cx="492443" cy="13754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100nM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C3BA759-8012-4BCE-9561-0BF397B59D4D}"/>
              </a:ext>
            </a:extLst>
          </p:cNvPr>
          <p:cNvSpPr txBox="1"/>
          <p:nvPr/>
        </p:nvSpPr>
        <p:spPr>
          <a:xfrm rot="10800000">
            <a:off x="228829" y="3163780"/>
            <a:ext cx="492443" cy="16221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10nM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062D882-07F7-49AC-90AA-58F4B1DE6122}"/>
              </a:ext>
            </a:extLst>
          </p:cNvPr>
          <p:cNvSpPr txBox="1"/>
          <p:nvPr/>
        </p:nvSpPr>
        <p:spPr>
          <a:xfrm rot="10800000">
            <a:off x="259901" y="1462247"/>
            <a:ext cx="492443" cy="14539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Vehicle</a:t>
            </a:r>
          </a:p>
        </p:txBody>
      </p:sp>
      <p:pic>
        <p:nvPicPr>
          <p:cNvPr id="47" name="Picture 46" descr="A picture containing light, object, indoor, sitting&#10;&#10;Description automatically generated">
            <a:extLst>
              <a:ext uri="{FF2B5EF4-FFF2-40B4-BE49-F238E27FC236}">
                <a16:creationId xmlns:a16="http://schemas.microsoft.com/office/drawing/2014/main" id="{DA26111D-2711-4BC9-9BC0-C4BC3A4590F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2" t="32740" r="74444" b="61333"/>
          <a:stretch/>
        </p:blipFill>
        <p:spPr>
          <a:xfrm>
            <a:off x="5898970" y="1154822"/>
            <a:ext cx="866627" cy="448109"/>
          </a:xfrm>
          <a:prstGeom prst="rect">
            <a:avLst/>
          </a:prstGeom>
        </p:spPr>
      </p:pic>
      <p:pic>
        <p:nvPicPr>
          <p:cNvPr id="48" name="Picture 47" descr="A picture containing light, object, indoor, sitting&#10;&#10;Description automatically generated">
            <a:extLst>
              <a:ext uri="{FF2B5EF4-FFF2-40B4-BE49-F238E27FC236}">
                <a16:creationId xmlns:a16="http://schemas.microsoft.com/office/drawing/2014/main" id="{121E575E-A2D6-4B30-976A-92C594BF74D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2" t="32740" r="74444" b="61333"/>
          <a:stretch/>
        </p:blipFill>
        <p:spPr>
          <a:xfrm>
            <a:off x="5889203" y="3061129"/>
            <a:ext cx="866627" cy="448109"/>
          </a:xfrm>
          <a:prstGeom prst="rect">
            <a:avLst/>
          </a:prstGeom>
        </p:spPr>
      </p:pic>
      <p:pic>
        <p:nvPicPr>
          <p:cNvPr id="49" name="Picture 48" descr="A picture containing light, object, indoor, sitting&#10;&#10;Description automatically generated">
            <a:extLst>
              <a:ext uri="{FF2B5EF4-FFF2-40B4-BE49-F238E27FC236}">
                <a16:creationId xmlns:a16="http://schemas.microsoft.com/office/drawing/2014/main" id="{6837620E-996D-4308-8CD6-902BD1156FD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2" t="32740" r="74444" b="61333"/>
          <a:stretch/>
        </p:blipFill>
        <p:spPr>
          <a:xfrm>
            <a:off x="5883603" y="4893058"/>
            <a:ext cx="866627" cy="448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435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</TotalTime>
  <Words>597</Words>
  <Application>Microsoft Office PowerPoint</Application>
  <PresentationFormat>On-screen Show (4:3)</PresentationFormat>
  <Paragraphs>183</Paragraphs>
  <Slides>17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Open Sans</vt:lpstr>
      <vt:lpstr>Arial</vt:lpstr>
      <vt:lpstr>Calibri</vt:lpstr>
      <vt:lpstr>Calibri Light</vt:lpstr>
      <vt:lpstr>Copperplate Gothic Bold</vt:lpstr>
      <vt:lpstr>Times New Roman</vt:lpstr>
      <vt:lpstr>Office Theme</vt:lpstr>
      <vt:lpstr>PowerPoint Presentation</vt:lpstr>
      <vt:lpstr>Introduction</vt:lpstr>
      <vt:lpstr>PowerPoint Presentation</vt:lpstr>
      <vt:lpstr>PowerPoint Presentation</vt:lpstr>
      <vt:lpstr>Hypothesis:  Polo-like kinase 4 (PLK4) as a target of therapeutic intervention in acute myeloid leukaemia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Acknowledgements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Kenny Dang</dc:creator>
  <cp:lastModifiedBy>Kenny Dang</cp:lastModifiedBy>
  <cp:revision>50</cp:revision>
  <cp:lastPrinted>2021-01-14T05:38:31Z</cp:lastPrinted>
  <dcterms:created xsi:type="dcterms:W3CDTF">2021-01-13T19:17:59Z</dcterms:created>
  <dcterms:modified xsi:type="dcterms:W3CDTF">2021-01-15T03:08:20Z</dcterms:modified>
</cp:coreProperties>
</file>