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2"/>
    <p:sldId id="410" r:id="rId3"/>
    <p:sldId id="422" r:id="rId4"/>
    <p:sldId id="427" r:id="rId5"/>
    <p:sldId id="413" r:id="rId6"/>
    <p:sldId id="426" r:id="rId7"/>
    <p:sldId id="411" r:id="rId8"/>
    <p:sldId id="423" r:id="rId9"/>
    <p:sldId id="428" r:id="rId10"/>
    <p:sldId id="414" r:id="rId11"/>
    <p:sldId id="412" r:id="rId12"/>
    <p:sldId id="424" r:id="rId13"/>
    <p:sldId id="429" r:id="rId14"/>
    <p:sldId id="415" r:id="rId15"/>
    <p:sldId id="416" r:id="rId16"/>
    <p:sldId id="418" r:id="rId17"/>
    <p:sldId id="425" r:id="rId18"/>
    <p:sldId id="417" r:id="rId19"/>
    <p:sldId id="419" r:id="rId20"/>
    <p:sldId id="420" r:id="rId21"/>
    <p:sldId id="42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55" autoAdjust="0"/>
    <p:restoredTop sz="94660"/>
  </p:normalViewPr>
  <p:slideViewPr>
    <p:cSldViewPr snapToGrid="0">
      <p:cViewPr varScale="1">
        <p:scale>
          <a:sx n="112" d="100"/>
          <a:sy n="112" d="100"/>
        </p:scale>
        <p:origin x="138" y="18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4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2020/8/4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2020/8/4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2020/8/4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2020/8/4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2020/8/4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Microsoft YaHei"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Microsoft YaHei"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Microsoft YaHei"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Microsoft YaHei"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2020/8/4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Microsoft YaHe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Microsoft YaHei"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2020/8/4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2020/8/4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2020/8/4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Microsoft YaHei"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Microsoft YaHei"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Microsoft YaHei"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Microsoft YaHei"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Microsoft YaHei"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2020/8/4</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2020/8/4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760FBDFE-C587-4B4C-A407-44438C67B59E}" type="datetimeFigureOut">
              <a:rPr lang="zh-CN" altLang="en-US" smtClean="0"/>
              <a:t>2020/8/4</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Microsoft YaHei"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tiff"/><Relationship Id="rId3" Type="http://schemas.openxmlformats.org/officeDocument/2006/relationships/slideLayout" Target="../slideLayouts/slideLayout1.xml"/><Relationship Id="rId7" Type="http://schemas.openxmlformats.org/officeDocument/2006/relationships/image" Target="../media/image3.tiff"/><Relationship Id="rId2" Type="http://schemas.openxmlformats.org/officeDocument/2006/relationships/tags" Target="../tags/tag63.xml"/><Relationship Id="rId1" Type="http://schemas.openxmlformats.org/officeDocument/2006/relationships/vmlDrawing" Target="../drawings/vmlDrawing1.vml"/><Relationship Id="rId6" Type="http://schemas.openxmlformats.org/officeDocument/2006/relationships/image" Target="../media/image2.tiff"/><Relationship Id="rId5" Type="http://schemas.openxmlformats.org/officeDocument/2006/relationships/image" Target="../media/image1.emf"/><Relationship Id="rId10" Type="http://schemas.openxmlformats.org/officeDocument/2006/relationships/image" Target="../media/image6.tiff"/><Relationship Id="rId4" Type="http://schemas.openxmlformats.org/officeDocument/2006/relationships/oleObject" Target="../embeddings/oleObject1.bin"/><Relationship Id="rId9" Type="http://schemas.openxmlformats.org/officeDocument/2006/relationships/image" Target="../media/image5.tiff"/></Relationships>
</file>

<file path=ppt/slides/_rels/slide10.xml.rels><?xml version="1.0" encoding="UTF-8" standalone="yes"?>
<Relationships xmlns="http://schemas.openxmlformats.org/package/2006/relationships"><Relationship Id="rId8" Type="http://schemas.openxmlformats.org/officeDocument/2006/relationships/image" Target="../media/image37.tiff"/><Relationship Id="rId3" Type="http://schemas.openxmlformats.org/officeDocument/2006/relationships/slideLayout" Target="../slideLayouts/slideLayout1.xml"/><Relationship Id="rId7" Type="http://schemas.openxmlformats.org/officeDocument/2006/relationships/image" Target="../media/image36.tiff"/><Relationship Id="rId2" Type="http://schemas.openxmlformats.org/officeDocument/2006/relationships/tags" Target="../tags/tag72.xml"/><Relationship Id="rId1" Type="http://schemas.openxmlformats.org/officeDocument/2006/relationships/vmlDrawing" Target="../drawings/vmlDrawing10.vml"/><Relationship Id="rId6" Type="http://schemas.openxmlformats.org/officeDocument/2006/relationships/image" Target="../media/image35.tiff"/><Relationship Id="rId5" Type="http://schemas.openxmlformats.org/officeDocument/2006/relationships/image" Target="../media/image34.emf"/><Relationship Id="rId10" Type="http://schemas.openxmlformats.org/officeDocument/2006/relationships/image" Target="../media/image39.tiff"/><Relationship Id="rId4" Type="http://schemas.openxmlformats.org/officeDocument/2006/relationships/oleObject" Target="../embeddings/oleObject12.bin"/><Relationship Id="rId9" Type="http://schemas.openxmlformats.org/officeDocument/2006/relationships/image" Target="../media/image38.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vmlDrawing" Target="../drawings/vmlDrawing11.vml"/><Relationship Id="rId6" Type="http://schemas.openxmlformats.org/officeDocument/2006/relationships/image" Target="../media/image40.emf"/><Relationship Id="rId5" Type="http://schemas.openxmlformats.org/officeDocument/2006/relationships/oleObject" Target="../embeddings/oleObject13.bin"/><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2.wmf"/><Relationship Id="rId2" Type="http://schemas.openxmlformats.org/officeDocument/2006/relationships/tags" Target="../tags/tag74.xml"/><Relationship Id="rId1" Type="http://schemas.openxmlformats.org/officeDocument/2006/relationships/vmlDrawing" Target="../drawings/vmlDrawing12.vml"/><Relationship Id="rId6" Type="http://schemas.openxmlformats.org/officeDocument/2006/relationships/oleObject" Target="../embeddings/oleObject15.bin"/><Relationship Id="rId5" Type="http://schemas.openxmlformats.org/officeDocument/2006/relationships/image" Target="../media/image34.emf"/><Relationship Id="rId4" Type="http://schemas.openxmlformats.org/officeDocument/2006/relationships/oleObject" Target="../embeddings/oleObject14.bin"/></Relationships>
</file>

<file path=ppt/slides/_rels/slide13.xml.rels><?xml version="1.0" encoding="UTF-8" standalone="yes"?>
<Relationships xmlns="http://schemas.openxmlformats.org/package/2006/relationships"><Relationship Id="rId8" Type="http://schemas.openxmlformats.org/officeDocument/2006/relationships/image" Target="../media/image45.tiff"/><Relationship Id="rId3" Type="http://schemas.openxmlformats.org/officeDocument/2006/relationships/slideLayout" Target="../slideLayouts/slideLayout1.xml"/><Relationship Id="rId7" Type="http://schemas.openxmlformats.org/officeDocument/2006/relationships/image" Target="../media/image44.tiff"/><Relationship Id="rId2" Type="http://schemas.openxmlformats.org/officeDocument/2006/relationships/tags" Target="../tags/tag75.xml"/><Relationship Id="rId1" Type="http://schemas.openxmlformats.org/officeDocument/2006/relationships/vmlDrawing" Target="../drawings/vmlDrawing13.vml"/><Relationship Id="rId6" Type="http://schemas.openxmlformats.org/officeDocument/2006/relationships/image" Target="../media/image43.tiff"/><Relationship Id="rId11" Type="http://schemas.openxmlformats.org/officeDocument/2006/relationships/image" Target="../media/image48.tiff"/><Relationship Id="rId5" Type="http://schemas.openxmlformats.org/officeDocument/2006/relationships/image" Target="../media/image34.emf"/><Relationship Id="rId10" Type="http://schemas.openxmlformats.org/officeDocument/2006/relationships/image" Target="../media/image47.tiff"/><Relationship Id="rId4" Type="http://schemas.openxmlformats.org/officeDocument/2006/relationships/oleObject" Target="../embeddings/oleObject16.bin"/><Relationship Id="rId9" Type="http://schemas.openxmlformats.org/officeDocument/2006/relationships/image" Target="../media/image46.tif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slideLayout" Target="../slideLayouts/slideLayout1.xml"/><Relationship Id="rId7" Type="http://schemas.openxmlformats.org/officeDocument/2006/relationships/oleObject" Target="../embeddings/oleObject17.bin"/><Relationship Id="rId2" Type="http://schemas.openxmlformats.org/officeDocument/2006/relationships/tags" Target="../tags/tag77.xml"/><Relationship Id="rId1" Type="http://schemas.openxmlformats.org/officeDocument/2006/relationships/vmlDrawing" Target="../drawings/vmlDrawing14.vml"/><Relationship Id="rId6" Type="http://schemas.openxmlformats.org/officeDocument/2006/relationships/image" Target="../media/image52.tiff"/><Relationship Id="rId5" Type="http://schemas.openxmlformats.org/officeDocument/2006/relationships/image" Target="../media/image51.tiff"/><Relationship Id="rId10" Type="http://schemas.openxmlformats.org/officeDocument/2006/relationships/image" Target="../media/image54.tiff"/><Relationship Id="rId4" Type="http://schemas.openxmlformats.org/officeDocument/2006/relationships/image" Target="../media/image50.tiff"/><Relationship Id="rId9" Type="http://schemas.openxmlformats.org/officeDocument/2006/relationships/image" Target="../media/image53.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vmlDrawing" Target="../drawings/vmlDrawing15.vml"/><Relationship Id="rId6" Type="http://schemas.openxmlformats.org/officeDocument/2006/relationships/image" Target="../media/image55.emf"/><Relationship Id="rId5" Type="http://schemas.openxmlformats.org/officeDocument/2006/relationships/oleObject" Target="../embeddings/oleObject18.bin"/><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7.wmf"/><Relationship Id="rId2" Type="http://schemas.openxmlformats.org/officeDocument/2006/relationships/tags" Target="../tags/tag79.xml"/><Relationship Id="rId1" Type="http://schemas.openxmlformats.org/officeDocument/2006/relationships/vmlDrawing" Target="../drawings/vmlDrawing16.vml"/><Relationship Id="rId6" Type="http://schemas.openxmlformats.org/officeDocument/2006/relationships/oleObject" Target="../embeddings/oleObject20.bin"/><Relationship Id="rId5" Type="http://schemas.openxmlformats.org/officeDocument/2006/relationships/image" Target="../media/image49.emf"/><Relationship Id="rId4" Type="http://schemas.openxmlformats.org/officeDocument/2006/relationships/oleObject" Target="../embeddings/oleObject19.bin"/></Relationships>
</file>

<file path=ppt/slides/_rels/slide18.xml.rels><?xml version="1.0" encoding="UTF-8" standalone="yes"?>
<Relationships xmlns="http://schemas.openxmlformats.org/package/2006/relationships"><Relationship Id="rId8" Type="http://schemas.openxmlformats.org/officeDocument/2006/relationships/image" Target="../media/image61.tiff"/><Relationship Id="rId3" Type="http://schemas.openxmlformats.org/officeDocument/2006/relationships/slideLayout" Target="../slideLayouts/slideLayout1.xml"/><Relationship Id="rId7" Type="http://schemas.openxmlformats.org/officeDocument/2006/relationships/image" Target="../media/image60.tiff"/><Relationship Id="rId2" Type="http://schemas.openxmlformats.org/officeDocument/2006/relationships/tags" Target="../tags/tag80.xml"/><Relationship Id="rId1" Type="http://schemas.openxmlformats.org/officeDocument/2006/relationships/vmlDrawing" Target="../drawings/vmlDrawing17.vml"/><Relationship Id="rId6" Type="http://schemas.openxmlformats.org/officeDocument/2006/relationships/image" Target="../media/image58.emf"/><Relationship Id="rId5" Type="http://schemas.openxmlformats.org/officeDocument/2006/relationships/oleObject" Target="../embeddings/oleObject21.bin"/><Relationship Id="rId4" Type="http://schemas.openxmlformats.org/officeDocument/2006/relationships/image" Target="../media/image59.tiff"/></Relationships>
</file>

<file path=ppt/slides/_rels/slide19.xml.rels><?xml version="1.0" encoding="UTF-8" standalone="yes"?>
<Relationships xmlns="http://schemas.openxmlformats.org/package/2006/relationships"><Relationship Id="rId8" Type="http://schemas.openxmlformats.org/officeDocument/2006/relationships/image" Target="../media/image65.tiff"/><Relationship Id="rId3" Type="http://schemas.openxmlformats.org/officeDocument/2006/relationships/slideLayout" Target="../slideLayouts/slideLayout1.xml"/><Relationship Id="rId7" Type="http://schemas.openxmlformats.org/officeDocument/2006/relationships/image" Target="../media/image64.tiff"/><Relationship Id="rId2" Type="http://schemas.openxmlformats.org/officeDocument/2006/relationships/tags" Target="../tags/tag81.xml"/><Relationship Id="rId1" Type="http://schemas.openxmlformats.org/officeDocument/2006/relationships/vmlDrawing" Target="../drawings/vmlDrawing18.vml"/><Relationship Id="rId6" Type="http://schemas.openxmlformats.org/officeDocument/2006/relationships/image" Target="../media/image62.emf"/><Relationship Id="rId5" Type="http://schemas.openxmlformats.org/officeDocument/2006/relationships/oleObject" Target="../embeddings/oleObject22.bin"/><Relationship Id="rId4" Type="http://schemas.openxmlformats.org/officeDocument/2006/relationships/image" Target="../media/image63.tif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69.tiff"/><Relationship Id="rId3" Type="http://schemas.openxmlformats.org/officeDocument/2006/relationships/slideLayout" Target="../slideLayouts/slideLayout1.xml"/><Relationship Id="rId7" Type="http://schemas.openxmlformats.org/officeDocument/2006/relationships/image" Target="../media/image66.emf"/><Relationship Id="rId2" Type="http://schemas.openxmlformats.org/officeDocument/2006/relationships/tags" Target="../tags/tag82.xml"/><Relationship Id="rId1" Type="http://schemas.openxmlformats.org/officeDocument/2006/relationships/vmlDrawing" Target="../drawings/vmlDrawing19.vml"/><Relationship Id="rId6" Type="http://schemas.openxmlformats.org/officeDocument/2006/relationships/oleObject" Target="../embeddings/oleObject23.bin"/><Relationship Id="rId5" Type="http://schemas.openxmlformats.org/officeDocument/2006/relationships/image" Target="../media/image68.tiff"/><Relationship Id="rId4" Type="http://schemas.openxmlformats.org/officeDocument/2006/relationships/image" Target="../media/image67.tiff"/></Relationships>
</file>

<file path=ppt/slides/_rels/slide21.xml.rels><?xml version="1.0" encoding="UTF-8" standalone="yes"?>
<Relationships xmlns="http://schemas.openxmlformats.org/package/2006/relationships"><Relationship Id="rId8" Type="http://schemas.openxmlformats.org/officeDocument/2006/relationships/image" Target="../media/image72.tiff"/><Relationship Id="rId3" Type="http://schemas.openxmlformats.org/officeDocument/2006/relationships/slideLayout" Target="../slideLayouts/slideLayout1.xml"/><Relationship Id="rId7" Type="http://schemas.openxmlformats.org/officeDocument/2006/relationships/image" Target="../media/image67.tiff"/><Relationship Id="rId2" Type="http://schemas.openxmlformats.org/officeDocument/2006/relationships/tags" Target="../tags/tag83.xml"/><Relationship Id="rId1" Type="http://schemas.openxmlformats.org/officeDocument/2006/relationships/vmlDrawing" Target="../drawings/vmlDrawing20.vml"/><Relationship Id="rId6" Type="http://schemas.openxmlformats.org/officeDocument/2006/relationships/image" Target="../media/image70.emf"/><Relationship Id="rId5" Type="http://schemas.openxmlformats.org/officeDocument/2006/relationships/oleObject" Target="../embeddings/oleObject24.bin"/><Relationship Id="rId4" Type="http://schemas.openxmlformats.org/officeDocument/2006/relationships/image" Target="../media/image71.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emf"/><Relationship Id="rId2" Type="http://schemas.openxmlformats.org/officeDocument/2006/relationships/tags" Target="../tags/tag65.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9.w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8" Type="http://schemas.openxmlformats.org/officeDocument/2006/relationships/image" Target="../media/image12.tiff"/><Relationship Id="rId3" Type="http://schemas.openxmlformats.org/officeDocument/2006/relationships/slideLayout" Target="../slideLayouts/slideLayout1.xml"/><Relationship Id="rId7" Type="http://schemas.openxmlformats.org/officeDocument/2006/relationships/image" Target="../media/image11.tiff"/><Relationship Id="rId2" Type="http://schemas.openxmlformats.org/officeDocument/2006/relationships/tags" Target="../tags/tag66.xml"/><Relationship Id="rId1" Type="http://schemas.openxmlformats.org/officeDocument/2006/relationships/vmlDrawing" Target="../drawings/vmlDrawing4.vml"/><Relationship Id="rId6" Type="http://schemas.openxmlformats.org/officeDocument/2006/relationships/image" Target="../media/image10.tiff"/><Relationship Id="rId11" Type="http://schemas.openxmlformats.org/officeDocument/2006/relationships/image" Target="../media/image15.tiff"/><Relationship Id="rId5" Type="http://schemas.openxmlformats.org/officeDocument/2006/relationships/image" Target="../media/image1.emf"/><Relationship Id="rId10" Type="http://schemas.openxmlformats.org/officeDocument/2006/relationships/image" Target="../media/image14.tiff"/><Relationship Id="rId4" Type="http://schemas.openxmlformats.org/officeDocument/2006/relationships/oleObject" Target="../embeddings/oleObject5.bin"/><Relationship Id="rId9" Type="http://schemas.openxmlformats.org/officeDocument/2006/relationships/image" Target="../media/image13.tiff"/></Relationships>
</file>

<file path=ppt/slides/_rels/slide5.xml.rels><?xml version="1.0" encoding="UTF-8" standalone="yes"?>
<Relationships xmlns="http://schemas.openxmlformats.org/package/2006/relationships"><Relationship Id="rId8" Type="http://schemas.openxmlformats.org/officeDocument/2006/relationships/image" Target="../media/image19.tiff"/><Relationship Id="rId3" Type="http://schemas.openxmlformats.org/officeDocument/2006/relationships/slideLayout" Target="../slideLayouts/slideLayout1.xml"/><Relationship Id="rId7" Type="http://schemas.openxmlformats.org/officeDocument/2006/relationships/image" Target="../media/image18.tiff"/><Relationship Id="rId2" Type="http://schemas.openxmlformats.org/officeDocument/2006/relationships/tags" Target="../tags/tag67.xml"/><Relationship Id="rId1" Type="http://schemas.openxmlformats.org/officeDocument/2006/relationships/vmlDrawing" Target="../drawings/vmlDrawing5.vml"/><Relationship Id="rId6" Type="http://schemas.openxmlformats.org/officeDocument/2006/relationships/image" Target="../media/image17.tiff"/><Relationship Id="rId5" Type="http://schemas.openxmlformats.org/officeDocument/2006/relationships/image" Target="../media/image16.emf"/><Relationship Id="rId10" Type="http://schemas.openxmlformats.org/officeDocument/2006/relationships/image" Target="../media/image21.tiff"/><Relationship Id="rId4" Type="http://schemas.openxmlformats.org/officeDocument/2006/relationships/oleObject" Target="../embeddings/oleObject6.bin"/><Relationship Id="rId9" Type="http://schemas.openxmlformats.org/officeDocument/2006/relationships/image" Target="../media/image20.tiff"/></Relationships>
</file>

<file path=ppt/slides/_rels/slide6.xml.rels><?xml version="1.0" encoding="UTF-8" standalone="yes"?>
<Relationships xmlns="http://schemas.openxmlformats.org/package/2006/relationships"><Relationship Id="rId8" Type="http://schemas.openxmlformats.org/officeDocument/2006/relationships/image" Target="../media/image24.tiff"/><Relationship Id="rId3" Type="http://schemas.openxmlformats.org/officeDocument/2006/relationships/slideLayout" Target="../slideLayouts/slideLayout1.xml"/><Relationship Id="rId7" Type="http://schemas.openxmlformats.org/officeDocument/2006/relationships/image" Target="../media/image23.tiff"/><Relationship Id="rId2" Type="http://schemas.openxmlformats.org/officeDocument/2006/relationships/tags" Target="../tags/tag68.xml"/><Relationship Id="rId1" Type="http://schemas.openxmlformats.org/officeDocument/2006/relationships/vmlDrawing" Target="../drawings/vmlDrawing6.vml"/><Relationship Id="rId6" Type="http://schemas.openxmlformats.org/officeDocument/2006/relationships/image" Target="../media/image22.tiff"/><Relationship Id="rId5" Type="http://schemas.openxmlformats.org/officeDocument/2006/relationships/image" Target="../media/image16.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vmlDrawing" Target="../drawings/vmlDrawing7.vml"/><Relationship Id="rId6" Type="http://schemas.openxmlformats.org/officeDocument/2006/relationships/image" Target="../media/image25.emf"/><Relationship Id="rId5" Type="http://schemas.openxmlformats.org/officeDocument/2006/relationships/oleObject" Target="../embeddings/oleObject8.bin"/><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7.wmf"/><Relationship Id="rId2" Type="http://schemas.openxmlformats.org/officeDocument/2006/relationships/tags" Target="../tags/tag70.xml"/><Relationship Id="rId1" Type="http://schemas.openxmlformats.org/officeDocument/2006/relationships/vmlDrawing" Target="../drawings/vmlDrawing8.vml"/><Relationship Id="rId6" Type="http://schemas.openxmlformats.org/officeDocument/2006/relationships/oleObject" Target="../embeddings/oleObject10.bin"/><Relationship Id="rId5" Type="http://schemas.openxmlformats.org/officeDocument/2006/relationships/image" Target="../media/image16.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slideLayout" Target="../slideLayouts/slideLayout1.xml"/><Relationship Id="rId7" Type="http://schemas.openxmlformats.org/officeDocument/2006/relationships/image" Target="../media/image29.tiff"/><Relationship Id="rId2" Type="http://schemas.openxmlformats.org/officeDocument/2006/relationships/tags" Target="../tags/tag71.xml"/><Relationship Id="rId1" Type="http://schemas.openxmlformats.org/officeDocument/2006/relationships/vmlDrawing" Target="../drawings/vmlDrawing9.vml"/><Relationship Id="rId6" Type="http://schemas.openxmlformats.org/officeDocument/2006/relationships/image" Target="../media/image28.tiff"/><Relationship Id="rId11" Type="http://schemas.openxmlformats.org/officeDocument/2006/relationships/image" Target="../media/image33.tiff"/><Relationship Id="rId5" Type="http://schemas.openxmlformats.org/officeDocument/2006/relationships/image" Target="../media/image16.emf"/><Relationship Id="rId10" Type="http://schemas.openxmlformats.org/officeDocument/2006/relationships/image" Target="../media/image32.tiff"/><Relationship Id="rId4" Type="http://schemas.openxmlformats.org/officeDocument/2006/relationships/oleObject" Target="../embeddings/oleObject11.bin"/><Relationship Id="rId9" Type="http://schemas.openxmlformats.org/officeDocument/2006/relationships/image" Target="../media/image3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060246986"/>
              </p:ext>
            </p:extLst>
          </p:nvPr>
        </p:nvGraphicFramePr>
        <p:xfrm>
          <a:off x="227013" y="139700"/>
          <a:ext cx="2397125" cy="2765425"/>
        </p:xfrm>
        <a:graphic>
          <a:graphicData uri="http://schemas.openxmlformats.org/presentationml/2006/ole">
            <mc:AlternateContent xmlns:mc="http://schemas.openxmlformats.org/markup-compatibility/2006">
              <mc:Choice xmlns:v="urn:schemas-microsoft-com:vml" Requires="v">
                <p:oleObj spid="_x0000_s1067" name="CS ChemDraw Drawing" r:id="rId4" imgW="2396890" imgH="2765628" progId="ChemDraw.Document.6.0">
                  <p:embed/>
                </p:oleObj>
              </mc:Choice>
              <mc:Fallback>
                <p:oleObj name="CS ChemDraw Drawing" r:id="rId4" imgW="2396890" imgH="2765628" progId="ChemDraw.Document.6.0">
                  <p:embed/>
                  <p:pic>
                    <p:nvPicPr>
                      <p:cNvPr id="0" name=""/>
                      <p:cNvPicPr/>
                      <p:nvPr/>
                    </p:nvPicPr>
                    <p:blipFill>
                      <a:blip r:embed="rId5"/>
                      <a:stretch>
                        <a:fillRect/>
                      </a:stretch>
                    </p:blipFill>
                    <p:spPr>
                      <a:xfrm>
                        <a:off x="227013" y="139700"/>
                        <a:ext cx="2397125" cy="2765425"/>
                      </a:xfrm>
                      <a:prstGeom prst="rect">
                        <a:avLst/>
                      </a:prstGeom>
                    </p:spPr>
                  </p:pic>
                </p:oleObj>
              </mc:Fallback>
            </mc:AlternateContent>
          </a:graphicData>
        </a:graphic>
      </p:graphicFrame>
      <p:sp>
        <p:nvSpPr>
          <p:cNvPr id="7" name="TextBox 6"/>
          <p:cNvSpPr txBox="1"/>
          <p:nvPr/>
        </p:nvSpPr>
        <p:spPr>
          <a:xfrm>
            <a:off x="6637020" y="2440543"/>
            <a:ext cx="1146468" cy="369332"/>
          </a:xfrm>
          <a:prstGeom prst="rect">
            <a:avLst/>
          </a:prstGeom>
          <a:noFill/>
        </p:spPr>
        <p:txBody>
          <a:bodyPr wrap="none" rtlCol="0">
            <a:spAutoFit/>
          </a:bodyPr>
          <a:lstStyle/>
          <a:p>
            <a:r>
              <a:rPr lang="en-US" dirty="0" smtClean="0"/>
              <a:t>geometry</a:t>
            </a:r>
            <a:endParaRPr lang="de-DE" dirty="0"/>
          </a:p>
        </p:txBody>
      </p:sp>
      <p:sp>
        <p:nvSpPr>
          <p:cNvPr id="10" name="TextBox 9"/>
          <p:cNvSpPr txBox="1"/>
          <p:nvPr/>
        </p:nvSpPr>
        <p:spPr>
          <a:xfrm>
            <a:off x="1425575" y="6442591"/>
            <a:ext cx="1903085" cy="369332"/>
          </a:xfrm>
          <a:prstGeom prst="rect">
            <a:avLst/>
          </a:prstGeom>
          <a:noFill/>
        </p:spPr>
        <p:txBody>
          <a:bodyPr wrap="none" rtlCol="0">
            <a:spAutoFit/>
          </a:bodyPr>
          <a:lstStyle/>
          <a:p>
            <a:r>
              <a:rPr lang="en-US" dirty="0" smtClean="0"/>
              <a:t>HOMO: -4.37 eV</a:t>
            </a:r>
            <a:endParaRPr lang="de-DE" dirty="0"/>
          </a:p>
        </p:txBody>
      </p:sp>
      <p:sp>
        <p:nvSpPr>
          <p:cNvPr id="11" name="TextBox 10"/>
          <p:cNvSpPr txBox="1"/>
          <p:nvPr/>
        </p:nvSpPr>
        <p:spPr>
          <a:xfrm>
            <a:off x="7783488" y="6475761"/>
            <a:ext cx="1851789" cy="369332"/>
          </a:xfrm>
          <a:prstGeom prst="rect">
            <a:avLst/>
          </a:prstGeom>
          <a:noFill/>
        </p:spPr>
        <p:txBody>
          <a:bodyPr wrap="none" rtlCol="0">
            <a:spAutoFit/>
          </a:bodyPr>
          <a:lstStyle/>
          <a:p>
            <a:r>
              <a:rPr lang="en-US" dirty="0" smtClean="0"/>
              <a:t>LUMO: -1.96 eV</a:t>
            </a:r>
            <a:endParaRPr lang="de-DE" dirty="0"/>
          </a:p>
        </p:txBody>
      </p:sp>
      <p:sp>
        <p:nvSpPr>
          <p:cNvPr id="12" name="TextBox 11"/>
          <p:cNvSpPr txBox="1"/>
          <p:nvPr/>
        </p:nvSpPr>
        <p:spPr>
          <a:xfrm>
            <a:off x="4754923" y="5092530"/>
            <a:ext cx="1492716" cy="369332"/>
          </a:xfrm>
          <a:prstGeom prst="rect">
            <a:avLst/>
          </a:prstGeom>
          <a:noFill/>
        </p:spPr>
        <p:txBody>
          <a:bodyPr wrap="none" rtlCol="0">
            <a:spAutoFit/>
          </a:bodyPr>
          <a:lstStyle/>
          <a:p>
            <a:r>
              <a:rPr lang="en-US" dirty="0" smtClean="0"/>
              <a:t>gap: 2.41 eV</a:t>
            </a:r>
            <a:endParaRPr lang="de-DE" dirty="0"/>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25375" t="3459" r="26125" b="1696"/>
          <a:stretch/>
        </p:blipFill>
        <p:spPr>
          <a:xfrm>
            <a:off x="2845389" y="310515"/>
            <a:ext cx="2572286" cy="2499360"/>
          </a:xfrm>
          <a:prstGeom prst="rect">
            <a:avLst/>
          </a:prstGeom>
        </p:spPr>
      </p:pic>
      <p:pic>
        <p:nvPicPr>
          <p:cNvPr id="13" name="Picture 12"/>
          <p:cNvPicPr>
            <a:picLocks noChangeAspect="1"/>
          </p:cNvPicPr>
          <p:nvPr/>
        </p:nvPicPr>
        <p:blipFill rotWithShape="1">
          <a:blip r:embed="rId7" cstate="print">
            <a:extLst>
              <a:ext uri="{28A0092B-C50C-407E-A947-70E740481C1C}">
                <a14:useLocalDpi xmlns:a14="http://schemas.microsoft.com/office/drawing/2010/main" val="0"/>
              </a:ext>
            </a:extLst>
          </a:blip>
          <a:srcRect l="27751" t="24968" r="24687" b="26980"/>
          <a:stretch/>
        </p:blipFill>
        <p:spPr>
          <a:xfrm>
            <a:off x="8803449" y="405882"/>
            <a:ext cx="3304790" cy="1658909"/>
          </a:xfrm>
          <a:prstGeom prst="rect">
            <a:avLst/>
          </a:prstGeom>
        </p:spPr>
      </p:pic>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25313" t="24716" r="25562" b="24465"/>
          <a:stretch/>
        </p:blipFill>
        <p:spPr>
          <a:xfrm>
            <a:off x="5501281" y="537355"/>
            <a:ext cx="3177540" cy="1633239"/>
          </a:xfrm>
          <a:prstGeom prst="rect">
            <a:avLst/>
          </a:prstGeom>
        </p:spPr>
      </p:pic>
      <p:pic>
        <p:nvPicPr>
          <p:cNvPr id="3" name="Picture 2"/>
          <p:cNvPicPr>
            <a:picLocks noChangeAspect="1"/>
          </p:cNvPicPr>
          <p:nvPr/>
        </p:nvPicPr>
        <p:blipFill rotWithShape="1">
          <a:blip r:embed="rId9" cstate="print">
            <a:extLst>
              <a:ext uri="{28A0092B-C50C-407E-A947-70E740481C1C}">
                <a14:useLocalDpi xmlns:a14="http://schemas.microsoft.com/office/drawing/2010/main" val="0"/>
              </a:ext>
            </a:extLst>
          </a:blip>
          <a:srcRect l="25697" t="695" r="25922" b="2054"/>
          <a:stretch/>
        </p:blipFill>
        <p:spPr>
          <a:xfrm>
            <a:off x="753760" y="3140600"/>
            <a:ext cx="3324546" cy="3320321"/>
          </a:xfrm>
          <a:prstGeom prst="rect">
            <a:avLst/>
          </a:prstGeom>
        </p:spPr>
      </p:pic>
      <p:pic>
        <p:nvPicPr>
          <p:cNvPr id="4" name="Picture 3"/>
          <p:cNvPicPr>
            <a:picLocks noChangeAspect="1"/>
          </p:cNvPicPr>
          <p:nvPr/>
        </p:nvPicPr>
        <p:blipFill rotWithShape="1">
          <a:blip r:embed="rId10" cstate="print">
            <a:extLst>
              <a:ext uri="{28A0092B-C50C-407E-A947-70E740481C1C}">
                <a14:useLocalDpi xmlns:a14="http://schemas.microsoft.com/office/drawing/2010/main" val="0"/>
              </a:ext>
            </a:extLst>
          </a:blip>
          <a:srcRect l="25574" t="1066" r="26107" b="2552"/>
          <a:stretch/>
        </p:blipFill>
        <p:spPr>
          <a:xfrm>
            <a:off x="6924256" y="3088148"/>
            <a:ext cx="3418054" cy="3387613"/>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08000015"/>
              </p:ext>
            </p:extLst>
          </p:nvPr>
        </p:nvGraphicFramePr>
        <p:xfrm>
          <a:off x="297416" y="104658"/>
          <a:ext cx="2417763" cy="3370263"/>
        </p:xfrm>
        <a:graphic>
          <a:graphicData uri="http://schemas.openxmlformats.org/presentationml/2006/ole">
            <mc:AlternateContent xmlns:mc="http://schemas.openxmlformats.org/markup-compatibility/2006">
              <mc:Choice xmlns:v="urn:schemas-microsoft-com:vml" Requires="v">
                <p:oleObj spid="_x0000_s6183" name="CS ChemDraw Drawing" r:id="rId4" imgW="2418230" imgH="3370904" progId="ChemDraw.Document.6.0">
                  <p:embed/>
                </p:oleObj>
              </mc:Choice>
              <mc:Fallback>
                <p:oleObj name="CS ChemDraw Drawing" r:id="rId4" imgW="2418230" imgH="3370904" progId="ChemDraw.Document.6.0">
                  <p:embed/>
                  <p:pic>
                    <p:nvPicPr>
                      <p:cNvPr id="0" name=""/>
                      <p:cNvPicPr/>
                      <p:nvPr/>
                    </p:nvPicPr>
                    <p:blipFill>
                      <a:blip r:embed="rId5"/>
                      <a:stretch>
                        <a:fillRect/>
                      </a:stretch>
                    </p:blipFill>
                    <p:spPr>
                      <a:xfrm>
                        <a:off x="297416" y="104658"/>
                        <a:ext cx="2417763" cy="3370263"/>
                      </a:xfrm>
                      <a:prstGeom prst="rect">
                        <a:avLst/>
                      </a:prstGeom>
                    </p:spPr>
                  </p:pic>
                </p:oleObj>
              </mc:Fallback>
            </mc:AlternateContent>
          </a:graphicData>
        </a:graphic>
      </p:graphicFrame>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30000" r="29875"/>
          <a:stretch/>
        </p:blipFill>
        <p:spPr>
          <a:xfrm>
            <a:off x="2910840" y="-1204"/>
            <a:ext cx="2809086" cy="3478450"/>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25937" t="32640" r="25250" b="33271"/>
          <a:stretch/>
        </p:blipFill>
        <p:spPr>
          <a:xfrm>
            <a:off x="5719926" y="1436132"/>
            <a:ext cx="3172203" cy="1100726"/>
          </a:xfrm>
          <a:prstGeom prst="rect">
            <a:avLst/>
          </a:prstGeom>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l="29250" t="32011" r="29250" b="33019"/>
          <a:stretch/>
        </p:blipFill>
        <p:spPr>
          <a:xfrm>
            <a:off x="8968740" y="1259424"/>
            <a:ext cx="3086100" cy="1292072"/>
          </a:xfrm>
          <a:prstGeom prst="rect">
            <a:avLst/>
          </a:prstGeom>
        </p:spPr>
      </p:pic>
      <p:sp>
        <p:nvSpPr>
          <p:cNvPr id="8" name="TextBox 7"/>
          <p:cNvSpPr txBox="1"/>
          <p:nvPr/>
        </p:nvSpPr>
        <p:spPr>
          <a:xfrm>
            <a:off x="85994" y="4989974"/>
            <a:ext cx="1903085" cy="369332"/>
          </a:xfrm>
          <a:prstGeom prst="rect">
            <a:avLst/>
          </a:prstGeom>
          <a:noFill/>
        </p:spPr>
        <p:txBody>
          <a:bodyPr wrap="none" rtlCol="0">
            <a:spAutoFit/>
          </a:bodyPr>
          <a:lstStyle/>
          <a:p>
            <a:r>
              <a:rPr lang="en-US" dirty="0" smtClean="0"/>
              <a:t>HOMO: -4.29 eV</a:t>
            </a:r>
            <a:endParaRPr lang="de-DE" dirty="0"/>
          </a:p>
        </p:txBody>
      </p:sp>
      <p:sp>
        <p:nvSpPr>
          <p:cNvPr id="9" name="TextBox 8"/>
          <p:cNvSpPr txBox="1"/>
          <p:nvPr/>
        </p:nvSpPr>
        <p:spPr>
          <a:xfrm>
            <a:off x="9734486" y="4984941"/>
            <a:ext cx="1851789" cy="369332"/>
          </a:xfrm>
          <a:prstGeom prst="rect">
            <a:avLst/>
          </a:prstGeom>
          <a:noFill/>
        </p:spPr>
        <p:txBody>
          <a:bodyPr wrap="none" rtlCol="0">
            <a:spAutoFit/>
          </a:bodyPr>
          <a:lstStyle/>
          <a:p>
            <a:r>
              <a:rPr lang="en-US" dirty="0" smtClean="0"/>
              <a:t>LUMO: -2.57 eV</a:t>
            </a:r>
            <a:endParaRPr lang="de-DE" dirty="0"/>
          </a:p>
        </p:txBody>
      </p:sp>
      <p:sp>
        <p:nvSpPr>
          <p:cNvPr id="10" name="TextBox 9"/>
          <p:cNvSpPr txBox="1"/>
          <p:nvPr/>
        </p:nvSpPr>
        <p:spPr>
          <a:xfrm>
            <a:off x="5018295" y="5054430"/>
            <a:ext cx="1492716" cy="369332"/>
          </a:xfrm>
          <a:prstGeom prst="rect">
            <a:avLst/>
          </a:prstGeom>
          <a:noFill/>
        </p:spPr>
        <p:txBody>
          <a:bodyPr wrap="none" rtlCol="0">
            <a:spAutoFit/>
          </a:bodyPr>
          <a:lstStyle/>
          <a:p>
            <a:r>
              <a:rPr lang="en-US" dirty="0" smtClean="0"/>
              <a:t>gap: 1.72 eV</a:t>
            </a:r>
            <a:endParaRPr lang="de-DE" dirty="0"/>
          </a:p>
        </p:txBody>
      </p:sp>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30492" t="1314" r="30225" b="4035"/>
          <a:stretch/>
        </p:blipFill>
        <p:spPr>
          <a:xfrm>
            <a:off x="2148267" y="3474921"/>
            <a:ext cx="2710839" cy="3245371"/>
          </a:xfrm>
          <a:prstGeom prst="rect">
            <a:avLst/>
          </a:prstGeom>
        </p:spPr>
      </p:pic>
      <p:pic>
        <p:nvPicPr>
          <p:cNvPr id="12" name="Picture 11"/>
          <p:cNvPicPr>
            <a:picLocks noChangeAspect="1"/>
          </p:cNvPicPr>
          <p:nvPr/>
        </p:nvPicPr>
        <p:blipFill rotWithShape="1">
          <a:blip r:embed="rId10" cstate="print">
            <a:extLst>
              <a:ext uri="{28A0092B-C50C-407E-A947-70E740481C1C}">
                <a14:useLocalDpi xmlns:a14="http://schemas.microsoft.com/office/drawing/2010/main" val="0"/>
              </a:ext>
            </a:extLst>
          </a:blip>
          <a:srcRect l="30062" t="1189" r="30348" b="4531"/>
          <a:stretch/>
        </p:blipFill>
        <p:spPr>
          <a:xfrm>
            <a:off x="6670200" y="3543174"/>
            <a:ext cx="2749142" cy="3252866"/>
          </a:xfrm>
          <a:prstGeom prst="rect">
            <a:avLst/>
          </a:prstGeom>
        </p:spPr>
      </p:pic>
    </p:spTree>
    <p:custDataLst>
      <p:tags r:id="rId2"/>
    </p:custDataLst>
    <p:extLst>
      <p:ext uri="{BB962C8B-B14F-4D97-AF65-F5344CB8AC3E}">
        <p14:creationId xmlns:p14="http://schemas.microsoft.com/office/powerpoint/2010/main" val="2631403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1827" t="2666" r="2094" b="1555"/>
          <a:stretch/>
        </p:blipFill>
        <p:spPr>
          <a:xfrm>
            <a:off x="6065520" y="182880"/>
            <a:ext cx="5486400" cy="6568440"/>
          </a:xfrm>
          <a:prstGeom prst="rect">
            <a:avLst/>
          </a:prstGeom>
        </p:spPr>
      </p:pic>
      <p:cxnSp>
        <p:nvCxnSpPr>
          <p:cNvPr id="4" name="连接符: 曲线 44">
            <a:extLst>
              <a:ext uri="{FF2B5EF4-FFF2-40B4-BE49-F238E27FC236}">
                <a16:creationId xmlns:a16="http://schemas.microsoft.com/office/drawing/2014/main" id="{557BF0A1-DE1C-4DB7-BE2F-4D785046B776}"/>
              </a:ext>
            </a:extLst>
          </p:cNvPr>
          <p:cNvCxnSpPr>
            <a:cxnSpLocks/>
          </p:cNvCxnSpPr>
          <p:nvPr/>
        </p:nvCxnSpPr>
        <p:spPr>
          <a:xfrm flipV="1">
            <a:off x="7038825" y="185402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7488379" y="182224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7552051" y="230304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7119538" y="235651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8348196" y="1455418"/>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8430629" y="2018054"/>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连接符: 曲线 44">
            <a:extLst>
              <a:ext uri="{FF2B5EF4-FFF2-40B4-BE49-F238E27FC236}">
                <a16:creationId xmlns:a16="http://schemas.microsoft.com/office/drawing/2014/main" id="{557BF0A1-DE1C-4DB7-BE2F-4D785046B776}"/>
              </a:ext>
            </a:extLst>
          </p:cNvPr>
          <p:cNvCxnSpPr>
            <a:cxnSpLocks/>
          </p:cNvCxnSpPr>
          <p:nvPr/>
        </p:nvCxnSpPr>
        <p:spPr>
          <a:xfrm rot="5280000" flipV="1">
            <a:off x="8879858" y="2010868"/>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连接符: 曲线 44">
            <a:extLst>
              <a:ext uri="{FF2B5EF4-FFF2-40B4-BE49-F238E27FC236}">
                <a16:creationId xmlns:a16="http://schemas.microsoft.com/office/drawing/2014/main" id="{557BF0A1-DE1C-4DB7-BE2F-4D785046B776}"/>
              </a:ext>
            </a:extLst>
          </p:cNvPr>
          <p:cNvCxnSpPr>
            <a:cxnSpLocks/>
          </p:cNvCxnSpPr>
          <p:nvPr/>
        </p:nvCxnSpPr>
        <p:spPr>
          <a:xfrm rot="15300000" flipV="1">
            <a:off x="8894356" y="140974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连接符: 曲线 44">
            <a:extLst>
              <a:ext uri="{FF2B5EF4-FFF2-40B4-BE49-F238E27FC236}">
                <a16:creationId xmlns:a16="http://schemas.microsoft.com/office/drawing/2014/main" id="{557BF0A1-DE1C-4DB7-BE2F-4D785046B776}"/>
              </a:ext>
            </a:extLst>
          </p:cNvPr>
          <p:cNvCxnSpPr>
            <a:cxnSpLocks/>
          </p:cNvCxnSpPr>
          <p:nvPr/>
        </p:nvCxnSpPr>
        <p:spPr>
          <a:xfrm rot="14940000" flipV="1">
            <a:off x="9364926" y="1639784"/>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曲线 44">
            <a:extLst>
              <a:ext uri="{FF2B5EF4-FFF2-40B4-BE49-F238E27FC236}">
                <a16:creationId xmlns:a16="http://schemas.microsoft.com/office/drawing/2014/main" id="{557BF0A1-DE1C-4DB7-BE2F-4D785046B776}"/>
              </a:ext>
            </a:extLst>
          </p:cNvPr>
          <p:cNvCxnSpPr>
            <a:cxnSpLocks/>
          </p:cNvCxnSpPr>
          <p:nvPr/>
        </p:nvCxnSpPr>
        <p:spPr>
          <a:xfrm rot="19020000" flipV="1">
            <a:off x="9621374" y="2010867"/>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连接符: 曲线 44">
            <a:extLst>
              <a:ext uri="{FF2B5EF4-FFF2-40B4-BE49-F238E27FC236}">
                <a16:creationId xmlns:a16="http://schemas.microsoft.com/office/drawing/2014/main" id="{557BF0A1-DE1C-4DB7-BE2F-4D785046B776}"/>
              </a:ext>
            </a:extLst>
          </p:cNvPr>
          <p:cNvCxnSpPr>
            <a:cxnSpLocks/>
          </p:cNvCxnSpPr>
          <p:nvPr/>
        </p:nvCxnSpPr>
        <p:spPr>
          <a:xfrm rot="12720000" flipV="1">
            <a:off x="7895941" y="1686571"/>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7728395" y="210736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8087964" y="2322602"/>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连接符: 曲线 44">
            <a:extLst>
              <a:ext uri="{FF2B5EF4-FFF2-40B4-BE49-F238E27FC236}">
                <a16:creationId xmlns:a16="http://schemas.microsoft.com/office/drawing/2014/main" id="{557BF0A1-DE1C-4DB7-BE2F-4D785046B776}"/>
              </a:ext>
            </a:extLst>
          </p:cNvPr>
          <p:cNvCxnSpPr>
            <a:cxnSpLocks/>
          </p:cNvCxnSpPr>
          <p:nvPr/>
        </p:nvCxnSpPr>
        <p:spPr>
          <a:xfrm rot="2880000" flipV="1">
            <a:off x="9333994" y="234446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连接符: 曲线 44">
            <a:extLst>
              <a:ext uri="{FF2B5EF4-FFF2-40B4-BE49-F238E27FC236}">
                <a16:creationId xmlns:a16="http://schemas.microsoft.com/office/drawing/2014/main" id="{557BF0A1-DE1C-4DB7-BE2F-4D785046B776}"/>
              </a:ext>
            </a:extLst>
          </p:cNvPr>
          <p:cNvCxnSpPr>
            <a:cxnSpLocks/>
          </p:cNvCxnSpPr>
          <p:nvPr/>
        </p:nvCxnSpPr>
        <p:spPr>
          <a:xfrm rot="-480000" flipV="1">
            <a:off x="9819791" y="189863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10256831" y="185402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10292454" y="230565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9854772" y="234446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连接符: 曲线 44">
            <a:extLst>
              <a:ext uri="{FF2B5EF4-FFF2-40B4-BE49-F238E27FC236}">
                <a16:creationId xmlns:a16="http://schemas.microsoft.com/office/drawing/2014/main" id="{557BF0A1-DE1C-4DB7-BE2F-4D785046B776}"/>
              </a:ext>
            </a:extLst>
          </p:cNvPr>
          <p:cNvCxnSpPr>
            <a:cxnSpLocks/>
          </p:cNvCxnSpPr>
          <p:nvPr/>
        </p:nvCxnSpPr>
        <p:spPr>
          <a:xfrm rot="-540000" flipV="1">
            <a:off x="8010861" y="256630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8377696" y="223011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连接符: 曲线 44">
            <a:extLst>
              <a:ext uri="{FF2B5EF4-FFF2-40B4-BE49-F238E27FC236}">
                <a16:creationId xmlns:a16="http://schemas.microsoft.com/office/drawing/2014/main" id="{557BF0A1-DE1C-4DB7-BE2F-4D785046B776}"/>
              </a:ext>
            </a:extLst>
          </p:cNvPr>
          <p:cNvCxnSpPr>
            <a:cxnSpLocks/>
          </p:cNvCxnSpPr>
          <p:nvPr/>
        </p:nvCxnSpPr>
        <p:spPr>
          <a:xfrm rot="11760000" flipV="1">
            <a:off x="9188376" y="291668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连接符: 曲线 44">
            <a:extLst>
              <a:ext uri="{FF2B5EF4-FFF2-40B4-BE49-F238E27FC236}">
                <a16:creationId xmlns:a16="http://schemas.microsoft.com/office/drawing/2014/main" id="{557BF0A1-DE1C-4DB7-BE2F-4D785046B776}"/>
              </a:ext>
            </a:extLst>
          </p:cNvPr>
          <p:cNvCxnSpPr>
            <a:cxnSpLocks/>
          </p:cNvCxnSpPr>
          <p:nvPr/>
        </p:nvCxnSpPr>
        <p:spPr>
          <a:xfrm rot="15720000" flipV="1">
            <a:off x="8088400" y="292103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连接符: 曲线 44">
            <a:extLst>
              <a:ext uri="{FF2B5EF4-FFF2-40B4-BE49-F238E27FC236}">
                <a16:creationId xmlns:a16="http://schemas.microsoft.com/office/drawing/2014/main" id="{557BF0A1-DE1C-4DB7-BE2F-4D785046B776}"/>
              </a:ext>
            </a:extLst>
          </p:cNvPr>
          <p:cNvCxnSpPr>
            <a:cxnSpLocks/>
          </p:cNvCxnSpPr>
          <p:nvPr/>
        </p:nvCxnSpPr>
        <p:spPr>
          <a:xfrm rot="13680000" flipV="1">
            <a:off x="8615237" y="2958665"/>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连接符: 曲线 44">
            <a:extLst>
              <a:ext uri="{FF2B5EF4-FFF2-40B4-BE49-F238E27FC236}">
                <a16:creationId xmlns:a16="http://schemas.microsoft.com/office/drawing/2014/main" id="{557BF0A1-DE1C-4DB7-BE2F-4D785046B776}"/>
              </a:ext>
            </a:extLst>
          </p:cNvPr>
          <p:cNvCxnSpPr>
            <a:cxnSpLocks/>
          </p:cNvCxnSpPr>
          <p:nvPr/>
        </p:nvCxnSpPr>
        <p:spPr>
          <a:xfrm rot="6060000" flipV="1">
            <a:off x="9272413" y="257340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连接符: 曲线 44">
            <a:extLst>
              <a:ext uri="{FF2B5EF4-FFF2-40B4-BE49-F238E27FC236}">
                <a16:creationId xmlns:a16="http://schemas.microsoft.com/office/drawing/2014/main" id="{557BF0A1-DE1C-4DB7-BE2F-4D785046B776}"/>
              </a:ext>
            </a:extLst>
          </p:cNvPr>
          <p:cNvCxnSpPr>
            <a:cxnSpLocks/>
          </p:cNvCxnSpPr>
          <p:nvPr/>
        </p:nvCxnSpPr>
        <p:spPr>
          <a:xfrm rot="6120000" flipV="1">
            <a:off x="8953090" y="223011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连接符: 曲线 44">
            <a:extLst>
              <a:ext uri="{FF2B5EF4-FFF2-40B4-BE49-F238E27FC236}">
                <a16:creationId xmlns:a16="http://schemas.microsoft.com/office/drawing/2014/main" id="{557BF0A1-DE1C-4DB7-BE2F-4D785046B776}"/>
              </a:ext>
            </a:extLst>
          </p:cNvPr>
          <p:cNvCxnSpPr>
            <a:cxnSpLocks/>
          </p:cNvCxnSpPr>
          <p:nvPr/>
        </p:nvCxnSpPr>
        <p:spPr>
          <a:xfrm flipV="1">
            <a:off x="8678470" y="2116430"/>
            <a:ext cx="330761" cy="22908"/>
          </a:xfrm>
          <a:prstGeom prst="curvedConnector3">
            <a:avLst>
              <a:gd name="adj1" fmla="val 35863"/>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连接符: 曲线 44">
            <a:extLst>
              <a:ext uri="{FF2B5EF4-FFF2-40B4-BE49-F238E27FC236}">
                <a16:creationId xmlns:a16="http://schemas.microsoft.com/office/drawing/2014/main" id="{557BF0A1-DE1C-4DB7-BE2F-4D785046B776}"/>
              </a:ext>
            </a:extLst>
          </p:cNvPr>
          <p:cNvCxnSpPr>
            <a:cxnSpLocks/>
          </p:cNvCxnSpPr>
          <p:nvPr/>
        </p:nvCxnSpPr>
        <p:spPr>
          <a:xfrm rot="-2940000" flipV="1">
            <a:off x="8989255" y="329214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连接符: 曲线 44">
            <a:extLst>
              <a:ext uri="{FF2B5EF4-FFF2-40B4-BE49-F238E27FC236}">
                <a16:creationId xmlns:a16="http://schemas.microsoft.com/office/drawing/2014/main" id="{557BF0A1-DE1C-4DB7-BE2F-4D785046B776}"/>
              </a:ext>
            </a:extLst>
          </p:cNvPr>
          <p:cNvCxnSpPr>
            <a:cxnSpLocks/>
          </p:cNvCxnSpPr>
          <p:nvPr/>
        </p:nvCxnSpPr>
        <p:spPr>
          <a:xfrm rot="13620000" flipV="1">
            <a:off x="8612266" y="3057982"/>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8328762" y="3354314"/>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8752312" y="3504602"/>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连接符: 曲线 44">
            <a:extLst>
              <a:ext uri="{FF2B5EF4-FFF2-40B4-BE49-F238E27FC236}">
                <a16:creationId xmlns:a16="http://schemas.microsoft.com/office/drawing/2014/main" id="{557BF0A1-DE1C-4DB7-BE2F-4D785046B776}"/>
              </a:ext>
            </a:extLst>
          </p:cNvPr>
          <p:cNvCxnSpPr>
            <a:cxnSpLocks/>
          </p:cNvCxnSpPr>
          <p:nvPr/>
        </p:nvCxnSpPr>
        <p:spPr>
          <a:xfrm flipV="1">
            <a:off x="7006217" y="423016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7455771" y="419838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7519443" y="467918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7086930" y="473265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连接符: 曲线 44">
            <a:extLst>
              <a:ext uri="{FF2B5EF4-FFF2-40B4-BE49-F238E27FC236}">
                <a16:creationId xmlns:a16="http://schemas.microsoft.com/office/drawing/2014/main" id="{557BF0A1-DE1C-4DB7-BE2F-4D785046B776}"/>
              </a:ext>
            </a:extLst>
          </p:cNvPr>
          <p:cNvCxnSpPr>
            <a:cxnSpLocks/>
          </p:cNvCxnSpPr>
          <p:nvPr/>
        </p:nvCxnSpPr>
        <p:spPr>
          <a:xfrm rot="-480000" flipV="1">
            <a:off x="9775727" y="427216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10212767" y="422755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10248390" y="467918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9810708" y="471799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flipV="1">
            <a:off x="7742701" y="4216263"/>
            <a:ext cx="2203677" cy="1258019"/>
            <a:chOff x="4918406" y="2891054"/>
            <a:chExt cx="2203677" cy="1258019"/>
          </a:xfrm>
        </p:grpSpPr>
        <p:cxnSp>
          <p:nvCxnSpPr>
            <p:cNvPr id="79"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5525601" y="294933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5608034" y="3511969"/>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连接符: 曲线 44">
              <a:extLst>
                <a:ext uri="{FF2B5EF4-FFF2-40B4-BE49-F238E27FC236}">
                  <a16:creationId xmlns:a16="http://schemas.microsoft.com/office/drawing/2014/main" id="{557BF0A1-DE1C-4DB7-BE2F-4D785046B776}"/>
                </a:ext>
              </a:extLst>
            </p:cNvPr>
            <p:cNvCxnSpPr>
              <a:cxnSpLocks/>
            </p:cNvCxnSpPr>
            <p:nvPr/>
          </p:nvCxnSpPr>
          <p:spPr>
            <a:xfrm rot="5280000" flipV="1">
              <a:off x="6057263" y="350478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连接符: 曲线 44">
              <a:extLst>
                <a:ext uri="{FF2B5EF4-FFF2-40B4-BE49-F238E27FC236}">
                  <a16:creationId xmlns:a16="http://schemas.microsoft.com/office/drawing/2014/main" id="{557BF0A1-DE1C-4DB7-BE2F-4D785046B776}"/>
                </a:ext>
              </a:extLst>
            </p:cNvPr>
            <p:cNvCxnSpPr>
              <a:cxnSpLocks/>
            </p:cNvCxnSpPr>
            <p:nvPr/>
          </p:nvCxnSpPr>
          <p:spPr>
            <a:xfrm rot="15300000" flipV="1">
              <a:off x="6071761" y="290366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连接符: 曲线 44">
              <a:extLst>
                <a:ext uri="{FF2B5EF4-FFF2-40B4-BE49-F238E27FC236}">
                  <a16:creationId xmlns:a16="http://schemas.microsoft.com/office/drawing/2014/main" id="{557BF0A1-DE1C-4DB7-BE2F-4D785046B776}"/>
                </a:ext>
              </a:extLst>
            </p:cNvPr>
            <p:cNvCxnSpPr>
              <a:cxnSpLocks/>
            </p:cNvCxnSpPr>
            <p:nvPr/>
          </p:nvCxnSpPr>
          <p:spPr>
            <a:xfrm rot="14940000" flipV="1">
              <a:off x="6542331" y="3133699"/>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连接符: 曲线 44">
              <a:extLst>
                <a:ext uri="{FF2B5EF4-FFF2-40B4-BE49-F238E27FC236}">
                  <a16:creationId xmlns:a16="http://schemas.microsoft.com/office/drawing/2014/main" id="{557BF0A1-DE1C-4DB7-BE2F-4D785046B776}"/>
                </a:ext>
              </a:extLst>
            </p:cNvPr>
            <p:cNvCxnSpPr>
              <a:cxnSpLocks/>
            </p:cNvCxnSpPr>
            <p:nvPr/>
          </p:nvCxnSpPr>
          <p:spPr>
            <a:xfrm rot="19020000" flipV="1">
              <a:off x="6798779" y="3504782"/>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连接符: 曲线 44">
              <a:extLst>
                <a:ext uri="{FF2B5EF4-FFF2-40B4-BE49-F238E27FC236}">
                  <a16:creationId xmlns:a16="http://schemas.microsoft.com/office/drawing/2014/main" id="{557BF0A1-DE1C-4DB7-BE2F-4D785046B776}"/>
                </a:ext>
              </a:extLst>
            </p:cNvPr>
            <p:cNvCxnSpPr>
              <a:cxnSpLocks/>
            </p:cNvCxnSpPr>
            <p:nvPr/>
          </p:nvCxnSpPr>
          <p:spPr>
            <a:xfrm rot="12720000" flipV="1">
              <a:off x="5073346" y="3180486"/>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4905800" y="360127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5265369" y="3816517"/>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连接符: 曲线 44">
              <a:extLst>
                <a:ext uri="{FF2B5EF4-FFF2-40B4-BE49-F238E27FC236}">
                  <a16:creationId xmlns:a16="http://schemas.microsoft.com/office/drawing/2014/main" id="{557BF0A1-DE1C-4DB7-BE2F-4D785046B776}"/>
                </a:ext>
              </a:extLst>
            </p:cNvPr>
            <p:cNvCxnSpPr>
              <a:cxnSpLocks/>
            </p:cNvCxnSpPr>
            <p:nvPr/>
          </p:nvCxnSpPr>
          <p:spPr>
            <a:xfrm rot="2880000" flipV="1">
              <a:off x="6511399" y="383837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9" name="连接符: 曲线 44">
            <a:extLst>
              <a:ext uri="{FF2B5EF4-FFF2-40B4-BE49-F238E27FC236}">
                <a16:creationId xmlns:a16="http://schemas.microsoft.com/office/drawing/2014/main" id="{557BF0A1-DE1C-4DB7-BE2F-4D785046B776}"/>
              </a:ext>
            </a:extLst>
          </p:cNvPr>
          <p:cNvCxnSpPr>
            <a:cxnSpLocks/>
          </p:cNvCxnSpPr>
          <p:nvPr/>
        </p:nvCxnSpPr>
        <p:spPr>
          <a:xfrm rot="540000">
            <a:off x="8043452" y="393411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连接符: 曲线 44">
            <a:extLst>
              <a:ext uri="{FF2B5EF4-FFF2-40B4-BE49-F238E27FC236}">
                <a16:creationId xmlns:a16="http://schemas.microsoft.com/office/drawing/2014/main" id="{557BF0A1-DE1C-4DB7-BE2F-4D785046B776}"/>
              </a:ext>
            </a:extLst>
          </p:cNvPr>
          <p:cNvCxnSpPr>
            <a:cxnSpLocks/>
          </p:cNvCxnSpPr>
          <p:nvPr/>
        </p:nvCxnSpPr>
        <p:spPr>
          <a:xfrm rot="21540000">
            <a:off x="8415290" y="432479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连接符: 曲线 44">
            <a:extLst>
              <a:ext uri="{FF2B5EF4-FFF2-40B4-BE49-F238E27FC236}">
                <a16:creationId xmlns:a16="http://schemas.microsoft.com/office/drawing/2014/main" id="{557BF0A1-DE1C-4DB7-BE2F-4D785046B776}"/>
              </a:ext>
            </a:extLst>
          </p:cNvPr>
          <p:cNvCxnSpPr>
            <a:cxnSpLocks/>
          </p:cNvCxnSpPr>
          <p:nvPr/>
        </p:nvCxnSpPr>
        <p:spPr>
          <a:xfrm rot="9840000">
            <a:off x="9188581" y="366933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连接符: 曲线 44">
            <a:extLst>
              <a:ext uri="{FF2B5EF4-FFF2-40B4-BE49-F238E27FC236}">
                <a16:creationId xmlns:a16="http://schemas.microsoft.com/office/drawing/2014/main" id="{557BF0A1-DE1C-4DB7-BE2F-4D785046B776}"/>
              </a:ext>
            </a:extLst>
          </p:cNvPr>
          <p:cNvCxnSpPr>
            <a:cxnSpLocks/>
          </p:cNvCxnSpPr>
          <p:nvPr/>
        </p:nvCxnSpPr>
        <p:spPr>
          <a:xfrm rot="5880000">
            <a:off x="8088399" y="357932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连接符: 曲线 44">
            <a:extLst>
              <a:ext uri="{FF2B5EF4-FFF2-40B4-BE49-F238E27FC236}">
                <a16:creationId xmlns:a16="http://schemas.microsoft.com/office/drawing/2014/main" id="{557BF0A1-DE1C-4DB7-BE2F-4D785046B776}"/>
              </a:ext>
            </a:extLst>
          </p:cNvPr>
          <p:cNvCxnSpPr>
            <a:cxnSpLocks/>
          </p:cNvCxnSpPr>
          <p:nvPr/>
        </p:nvCxnSpPr>
        <p:spPr>
          <a:xfrm rot="7920000">
            <a:off x="8615442" y="362734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连接符: 曲线 44">
            <a:extLst>
              <a:ext uri="{FF2B5EF4-FFF2-40B4-BE49-F238E27FC236}">
                <a16:creationId xmlns:a16="http://schemas.microsoft.com/office/drawing/2014/main" id="{557BF0A1-DE1C-4DB7-BE2F-4D785046B776}"/>
              </a:ext>
            </a:extLst>
          </p:cNvPr>
          <p:cNvCxnSpPr>
            <a:cxnSpLocks/>
          </p:cNvCxnSpPr>
          <p:nvPr/>
        </p:nvCxnSpPr>
        <p:spPr>
          <a:xfrm rot="15540000">
            <a:off x="9261599" y="399416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连接符: 曲线 44">
            <a:extLst>
              <a:ext uri="{FF2B5EF4-FFF2-40B4-BE49-F238E27FC236}">
                <a16:creationId xmlns:a16="http://schemas.microsoft.com/office/drawing/2014/main" id="{557BF0A1-DE1C-4DB7-BE2F-4D785046B776}"/>
              </a:ext>
            </a:extLst>
          </p:cNvPr>
          <p:cNvCxnSpPr>
            <a:cxnSpLocks/>
          </p:cNvCxnSpPr>
          <p:nvPr/>
        </p:nvCxnSpPr>
        <p:spPr>
          <a:xfrm rot="15480000">
            <a:off x="8950114" y="430797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连接符: 曲线 44">
            <a:extLst>
              <a:ext uri="{FF2B5EF4-FFF2-40B4-BE49-F238E27FC236}">
                <a16:creationId xmlns:a16="http://schemas.microsoft.com/office/drawing/2014/main" id="{557BF0A1-DE1C-4DB7-BE2F-4D785046B776}"/>
              </a:ext>
            </a:extLst>
          </p:cNvPr>
          <p:cNvCxnSpPr>
            <a:cxnSpLocks/>
          </p:cNvCxnSpPr>
          <p:nvPr/>
        </p:nvCxnSpPr>
        <p:spPr>
          <a:xfrm>
            <a:off x="8678357" y="4675986"/>
            <a:ext cx="330761" cy="22908"/>
          </a:xfrm>
          <a:prstGeom prst="curvedConnector3">
            <a:avLst>
              <a:gd name="adj1" fmla="val 35863"/>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894251" y="5089267"/>
            <a:ext cx="736099" cy="369332"/>
          </a:xfrm>
          <a:prstGeom prst="rect">
            <a:avLst/>
          </a:prstGeom>
          <a:noFill/>
        </p:spPr>
        <p:txBody>
          <a:bodyPr wrap="none" rtlCol="0">
            <a:spAutoFit/>
          </a:bodyPr>
          <a:lstStyle/>
          <a:p>
            <a:r>
              <a:rPr lang="en-US" dirty="0" smtClean="0"/>
              <a:t>NICS</a:t>
            </a:r>
            <a:endParaRPr lang="de-DE" dirty="0"/>
          </a:p>
        </p:txBody>
      </p:sp>
      <p:sp>
        <p:nvSpPr>
          <p:cNvPr id="99" name="TextBox 98"/>
          <p:cNvSpPr txBox="1"/>
          <p:nvPr/>
        </p:nvSpPr>
        <p:spPr>
          <a:xfrm>
            <a:off x="8373121" y="6536802"/>
            <a:ext cx="736099" cy="369332"/>
          </a:xfrm>
          <a:prstGeom prst="rect">
            <a:avLst/>
          </a:prstGeom>
          <a:noFill/>
        </p:spPr>
        <p:txBody>
          <a:bodyPr wrap="none" rtlCol="0">
            <a:spAutoFit/>
          </a:bodyPr>
          <a:lstStyle/>
          <a:p>
            <a:r>
              <a:rPr lang="en-US" dirty="0" smtClean="0"/>
              <a:t>ACID</a:t>
            </a:r>
            <a:endParaRPr lang="de-DE" dirty="0"/>
          </a:p>
        </p:txBody>
      </p:sp>
      <p:graphicFrame>
        <p:nvGraphicFramePr>
          <p:cNvPr id="100" name="Object 99"/>
          <p:cNvGraphicFramePr>
            <a:graphicFrameLocks noChangeAspect="1"/>
          </p:cNvGraphicFramePr>
          <p:nvPr>
            <p:extLst>
              <p:ext uri="{D42A27DB-BD31-4B8C-83A1-F6EECF244321}">
                <p14:modId xmlns:p14="http://schemas.microsoft.com/office/powerpoint/2010/main" val="1647148114"/>
              </p:ext>
            </p:extLst>
          </p:nvPr>
        </p:nvGraphicFramePr>
        <p:xfrm>
          <a:off x="476279" y="202922"/>
          <a:ext cx="3323947" cy="4914988"/>
        </p:xfrm>
        <a:graphic>
          <a:graphicData uri="http://schemas.openxmlformats.org/presentationml/2006/ole">
            <mc:AlternateContent xmlns:mc="http://schemas.openxmlformats.org/markup-compatibility/2006">
              <mc:Choice xmlns:v="urn:schemas-microsoft-com:vml" Requires="v">
                <p:oleObj spid="_x0000_s4139" name="CS ChemDraw Drawing" r:id="rId5" imgW="2418230" imgH="3574915" progId="ChemDraw.Document.6.0">
                  <p:embed/>
                </p:oleObj>
              </mc:Choice>
              <mc:Fallback>
                <p:oleObj name="CS ChemDraw Drawing" r:id="rId5" imgW="2418230" imgH="3574915" progId="ChemDraw.Document.6.0">
                  <p:embed/>
                  <p:pic>
                    <p:nvPicPr>
                      <p:cNvPr id="0" name=""/>
                      <p:cNvPicPr/>
                      <p:nvPr/>
                    </p:nvPicPr>
                    <p:blipFill>
                      <a:blip r:embed="rId6"/>
                      <a:stretch>
                        <a:fillRect/>
                      </a:stretch>
                    </p:blipFill>
                    <p:spPr>
                      <a:xfrm>
                        <a:off x="476279" y="202922"/>
                        <a:ext cx="3323947" cy="4914988"/>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85035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4185943652"/>
              </p:ext>
            </p:extLst>
          </p:nvPr>
        </p:nvGraphicFramePr>
        <p:xfrm>
          <a:off x="964478" y="104658"/>
          <a:ext cx="2417763" cy="3370263"/>
        </p:xfrm>
        <a:graphic>
          <a:graphicData uri="http://schemas.openxmlformats.org/presentationml/2006/ole">
            <mc:AlternateContent xmlns:mc="http://schemas.openxmlformats.org/markup-compatibility/2006">
              <mc:Choice xmlns:v="urn:schemas-microsoft-com:vml" Requires="v">
                <p:oleObj spid="_x0000_s15394" name="CS ChemDraw Drawing" r:id="rId4" imgW="2418230" imgH="3370904" progId="ChemDraw.Document.6.0">
                  <p:embed/>
                </p:oleObj>
              </mc:Choice>
              <mc:Fallback>
                <p:oleObj name="CS ChemDraw Drawing" r:id="rId4" imgW="2418230" imgH="3370904" progId="ChemDraw.Document.6.0">
                  <p:embed/>
                  <p:pic>
                    <p:nvPicPr>
                      <p:cNvPr id="0" name=""/>
                      <p:cNvPicPr/>
                      <p:nvPr/>
                    </p:nvPicPr>
                    <p:blipFill>
                      <a:blip r:embed="rId5"/>
                      <a:stretch>
                        <a:fillRect/>
                      </a:stretch>
                    </p:blipFill>
                    <p:spPr>
                      <a:xfrm>
                        <a:off x="964478" y="104658"/>
                        <a:ext cx="2417763" cy="3370263"/>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970006386"/>
              </p:ext>
            </p:extLst>
          </p:nvPr>
        </p:nvGraphicFramePr>
        <p:xfrm>
          <a:off x="-172741" y="3474921"/>
          <a:ext cx="4996352" cy="3491334"/>
        </p:xfrm>
        <a:graphic>
          <a:graphicData uri="http://schemas.openxmlformats.org/presentationml/2006/ole">
            <mc:AlternateContent xmlns:mc="http://schemas.openxmlformats.org/markup-compatibility/2006">
              <mc:Choice xmlns:v="urn:schemas-microsoft-com:vml" Requires="v">
                <p:oleObj spid="_x0000_s15395" name="Graph" r:id="rId6" imgW="4153680" imgH="2901600" progId="Origin50.Graph">
                  <p:embed/>
                </p:oleObj>
              </mc:Choice>
              <mc:Fallback>
                <p:oleObj name="Graph" r:id="rId6" imgW="4153680" imgH="2901600" progId="Origin50.Graph">
                  <p:embed/>
                  <p:pic>
                    <p:nvPicPr>
                      <p:cNvPr id="0" name=""/>
                      <p:cNvPicPr/>
                      <p:nvPr/>
                    </p:nvPicPr>
                    <p:blipFill>
                      <a:blip r:embed="rId7"/>
                      <a:stretch>
                        <a:fillRect/>
                      </a:stretch>
                    </p:blipFill>
                    <p:spPr>
                      <a:xfrm>
                        <a:off x="-172741" y="3474921"/>
                        <a:ext cx="4996352" cy="3491334"/>
                      </a:xfrm>
                      <a:prstGeom prst="rect">
                        <a:avLst/>
                      </a:prstGeom>
                    </p:spPr>
                  </p:pic>
                </p:oleObj>
              </mc:Fallback>
            </mc:AlternateContent>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4657195"/>
              </p:ext>
            </p:extLst>
          </p:nvPr>
        </p:nvGraphicFramePr>
        <p:xfrm>
          <a:off x="5036820" y="272696"/>
          <a:ext cx="6964680" cy="6245244"/>
        </p:xfrm>
        <a:graphic>
          <a:graphicData uri="http://schemas.openxmlformats.org/drawingml/2006/table">
            <a:tbl>
              <a:tblPr firstRow="1" bandRow="1">
                <a:tableStyleId>{5C22544A-7EE6-4342-B048-85BDC9FD1C3A}</a:tableStyleId>
              </a:tblPr>
              <a:tblGrid>
                <a:gridCol w="980833">
                  <a:extLst>
                    <a:ext uri="{9D8B030D-6E8A-4147-A177-3AD203B41FA5}">
                      <a16:colId xmlns:a16="http://schemas.microsoft.com/office/drawing/2014/main" val="20000"/>
                    </a:ext>
                  </a:extLst>
                </a:gridCol>
                <a:gridCol w="1064471">
                  <a:extLst>
                    <a:ext uri="{9D8B030D-6E8A-4147-A177-3AD203B41FA5}">
                      <a16:colId xmlns:a16="http://schemas.microsoft.com/office/drawing/2014/main" val="20001"/>
                    </a:ext>
                  </a:extLst>
                </a:gridCol>
                <a:gridCol w="1475052">
                  <a:extLst>
                    <a:ext uri="{9D8B030D-6E8A-4147-A177-3AD203B41FA5}">
                      <a16:colId xmlns:a16="http://schemas.microsoft.com/office/drawing/2014/main" val="20002"/>
                    </a:ext>
                  </a:extLst>
                </a:gridCol>
                <a:gridCol w="1429432">
                  <a:extLst>
                    <a:ext uri="{9D8B030D-6E8A-4147-A177-3AD203B41FA5}">
                      <a16:colId xmlns:a16="http://schemas.microsoft.com/office/drawing/2014/main" val="20003"/>
                    </a:ext>
                  </a:extLst>
                </a:gridCol>
                <a:gridCol w="2014892">
                  <a:extLst>
                    <a:ext uri="{9D8B030D-6E8A-4147-A177-3AD203B41FA5}">
                      <a16:colId xmlns:a16="http://schemas.microsoft.com/office/drawing/2014/main" val="20004"/>
                    </a:ext>
                  </a:extLst>
                </a:gridCol>
              </a:tblGrid>
              <a:tr h="916324">
                <a:tc>
                  <a:txBody>
                    <a:bodyPr/>
                    <a:lstStyle/>
                    <a:p>
                      <a:pPr algn="ctr"/>
                      <a:r>
                        <a:rPr lang="de-DE" dirty="0" err="1" smtClean="0"/>
                        <a:t>excited</a:t>
                      </a:r>
                      <a:r>
                        <a:rPr lang="de-DE" dirty="0" smtClean="0"/>
                        <a:t> </a:t>
                      </a:r>
                      <a:r>
                        <a:rPr lang="de-DE" dirty="0" err="1" smtClean="0"/>
                        <a:t>state</a:t>
                      </a:r>
                      <a:endParaRPr lang="de-DE" dirty="0"/>
                    </a:p>
                  </a:txBody>
                  <a:tcPr/>
                </a:tc>
                <a:tc>
                  <a:txBody>
                    <a:bodyPr/>
                    <a:lstStyle/>
                    <a:p>
                      <a:pPr algn="ctr"/>
                      <a:r>
                        <a:rPr lang="de-DE" dirty="0" err="1" smtClean="0"/>
                        <a:t>energy</a:t>
                      </a:r>
                      <a:r>
                        <a:rPr lang="de-DE" dirty="0" smtClean="0"/>
                        <a:t>/eV</a:t>
                      </a:r>
                      <a:endParaRPr lang="de-DE" dirty="0"/>
                    </a:p>
                  </a:txBody>
                  <a:tcPr/>
                </a:tc>
                <a:tc>
                  <a:txBody>
                    <a:bodyPr/>
                    <a:lstStyle/>
                    <a:p>
                      <a:pPr algn="ctr"/>
                      <a:r>
                        <a:rPr lang="de-DE" dirty="0" err="1" smtClean="0"/>
                        <a:t>wavelength</a:t>
                      </a:r>
                      <a:r>
                        <a:rPr lang="de-DE" dirty="0" smtClean="0"/>
                        <a:t>/</a:t>
                      </a:r>
                      <a:r>
                        <a:rPr lang="de-DE" dirty="0" err="1" smtClean="0"/>
                        <a:t>nm</a:t>
                      </a:r>
                      <a:endParaRPr lang="de-DE" dirty="0"/>
                    </a:p>
                  </a:txBody>
                  <a:tcPr/>
                </a:tc>
                <a:tc>
                  <a:txBody>
                    <a:bodyPr/>
                    <a:lstStyle/>
                    <a:p>
                      <a:pPr algn="ctr"/>
                      <a:r>
                        <a:rPr lang="de-DE" dirty="0" err="1" smtClean="0"/>
                        <a:t>oscillator</a:t>
                      </a:r>
                      <a:r>
                        <a:rPr lang="de-DE" dirty="0" smtClean="0"/>
                        <a:t> </a:t>
                      </a:r>
                      <a:r>
                        <a:rPr lang="de-DE" dirty="0" err="1" smtClean="0"/>
                        <a:t>strength</a:t>
                      </a:r>
                      <a:endParaRPr lang="de-DE" dirty="0"/>
                    </a:p>
                  </a:txBody>
                  <a:tcPr/>
                </a:tc>
                <a:tc>
                  <a:txBody>
                    <a:bodyPr/>
                    <a:lstStyle/>
                    <a:p>
                      <a:pPr algn="ctr"/>
                      <a:r>
                        <a:rPr lang="de-DE" dirty="0" err="1" smtClean="0"/>
                        <a:t>configurations</a:t>
                      </a:r>
                      <a:endParaRPr lang="de-DE" dirty="0"/>
                    </a:p>
                  </a:txBody>
                  <a:tcPr/>
                </a:tc>
                <a:extLst>
                  <a:ext uri="{0D108BD9-81ED-4DB2-BD59-A6C34878D82A}">
                    <a16:rowId xmlns:a16="http://schemas.microsoft.com/office/drawing/2014/main" val="10000"/>
                  </a:ext>
                </a:extLst>
              </a:tr>
              <a:tr h="370840">
                <a:tc>
                  <a:txBody>
                    <a:bodyPr/>
                    <a:lstStyle/>
                    <a:p>
                      <a:pPr algn="ctr"/>
                      <a:r>
                        <a:rPr lang="it-IT" sz="1800" kern="1200" dirty="0" smtClean="0">
                          <a:solidFill>
                            <a:schemeClr val="dk1"/>
                          </a:solidFill>
                          <a:latin typeface="+mn-lt"/>
                          <a:ea typeface="+mn-ea"/>
                          <a:cs typeface="+mn-cs"/>
                        </a:rPr>
                        <a:t>1</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1.1911</a:t>
                      </a:r>
                      <a:r>
                        <a:rPr lang="nn-NO" sz="1800" kern="1200" dirty="0" smtClean="0">
                          <a:solidFill>
                            <a:schemeClr val="dk1"/>
                          </a:solidFill>
                          <a:latin typeface="+mn-lt"/>
                          <a:ea typeface="+mn-ea"/>
                          <a:cs typeface="+mn-cs"/>
                        </a:rPr>
                        <a:t> </a:t>
                      </a:r>
                      <a:endParaRPr lang="de-DE" dirty="0"/>
                    </a:p>
                  </a:txBody>
                  <a:tcPr/>
                </a:tc>
                <a:tc>
                  <a:txBody>
                    <a:bodyPr/>
                    <a:lstStyle/>
                    <a:p>
                      <a:pPr algn="ctr"/>
                      <a:r>
                        <a:rPr lang="it-IT" sz="1800" kern="1200" dirty="0" smtClean="0">
                          <a:solidFill>
                            <a:schemeClr val="dk1"/>
                          </a:solidFill>
                          <a:latin typeface="+mn-lt"/>
                          <a:ea typeface="+mn-ea"/>
                          <a:cs typeface="+mn-cs"/>
                        </a:rPr>
                        <a:t>1040.92 </a:t>
                      </a:r>
                      <a:r>
                        <a:rPr lang="pt-BR" dirty="0" smtClean="0"/>
                        <a:t> </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800" kern="1200" dirty="0" smtClean="0">
                          <a:solidFill>
                            <a:schemeClr val="dk1"/>
                          </a:solidFill>
                          <a:latin typeface="+mn-lt"/>
                          <a:ea typeface="+mn-ea"/>
                          <a:cs typeface="+mn-cs"/>
                        </a:rPr>
                        <a:t>0.0000</a:t>
                      </a:r>
                      <a:endParaRPr lang="de-DE" dirty="0" smtClean="0"/>
                    </a:p>
                  </a:txBody>
                  <a:tcPr/>
                </a:tc>
                <a:tc>
                  <a:txBody>
                    <a:bodyPr/>
                    <a:lstStyle/>
                    <a:p>
                      <a:pPr algn="ctr"/>
                      <a:r>
                        <a:rPr lang="en-US" sz="1800" kern="1200" dirty="0" smtClean="0">
                          <a:solidFill>
                            <a:schemeClr val="dk1"/>
                          </a:solidFill>
                          <a:latin typeface="+mn-lt"/>
                          <a:ea typeface="+mn-ea"/>
                          <a:cs typeface="+mn-cs"/>
                        </a:rPr>
                        <a:t>H -&gt; L 94.5%</a:t>
                      </a:r>
                    </a:p>
                  </a:txBody>
                  <a:tcPr/>
                </a:tc>
                <a:extLst>
                  <a:ext uri="{0D108BD9-81ED-4DB2-BD59-A6C34878D82A}">
                    <a16:rowId xmlns:a16="http://schemas.microsoft.com/office/drawing/2014/main" val="10001"/>
                  </a:ext>
                </a:extLst>
              </a:tr>
              <a:tr h="370840">
                <a:tc>
                  <a:txBody>
                    <a:bodyPr/>
                    <a:lstStyle/>
                    <a:p>
                      <a:pPr algn="ctr"/>
                      <a:r>
                        <a:rPr lang="it-IT" sz="1800" kern="1200" dirty="0" smtClean="0">
                          <a:solidFill>
                            <a:schemeClr val="dk1"/>
                          </a:solidFill>
                          <a:latin typeface="+mn-lt"/>
                          <a:ea typeface="+mn-ea"/>
                          <a:cs typeface="+mn-cs"/>
                        </a:rPr>
                        <a:t>2</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1.4172</a:t>
                      </a:r>
                      <a:endParaRPr lang="de-DE" dirty="0"/>
                    </a:p>
                  </a:txBody>
                  <a:tcPr/>
                </a:tc>
                <a:tc>
                  <a:txBody>
                    <a:bodyPr/>
                    <a:lstStyle/>
                    <a:p>
                      <a:pPr algn="ctr"/>
                      <a:r>
                        <a:rPr lang="it-IT" sz="1800" kern="1200" dirty="0" smtClean="0">
                          <a:solidFill>
                            <a:schemeClr val="dk1"/>
                          </a:solidFill>
                          <a:latin typeface="+mn-lt"/>
                          <a:ea typeface="+mn-ea"/>
                          <a:cs typeface="+mn-cs"/>
                        </a:rPr>
                        <a:t>874.85</a:t>
                      </a:r>
                      <a:endParaRPr lang="de-DE" dirty="0"/>
                    </a:p>
                  </a:txBody>
                  <a:tcPr/>
                </a:tc>
                <a:tc>
                  <a:txBody>
                    <a:bodyPr/>
                    <a:lstStyle/>
                    <a:p>
                      <a:pPr algn="ctr"/>
                      <a:r>
                        <a:rPr lang="it-IT" sz="1800" kern="1200" dirty="0" smtClean="0">
                          <a:solidFill>
                            <a:schemeClr val="dk1"/>
                          </a:solidFill>
                          <a:latin typeface="+mn-lt"/>
                          <a:ea typeface="+mn-ea"/>
                          <a:cs typeface="+mn-cs"/>
                        </a:rPr>
                        <a:t>0.0216</a:t>
                      </a:r>
                      <a:endParaRPr lang="de-DE" dirty="0"/>
                    </a:p>
                  </a:txBody>
                  <a:tcPr/>
                </a:tc>
                <a:tc>
                  <a:txBody>
                    <a:bodyPr/>
                    <a:lstStyle/>
                    <a:p>
                      <a:pPr algn="ctr"/>
                      <a:r>
                        <a:rPr lang="pt-BR" sz="1800" kern="1200" dirty="0" smtClean="0">
                          <a:solidFill>
                            <a:schemeClr val="dk1"/>
                          </a:solidFill>
                          <a:latin typeface="+mn-lt"/>
                          <a:ea typeface="+mn-ea"/>
                          <a:cs typeface="+mn-cs"/>
                        </a:rPr>
                        <a:t>H-1 -&gt; L 89.4%</a:t>
                      </a:r>
                    </a:p>
                    <a:p>
                      <a:pPr algn="ctr"/>
                      <a:r>
                        <a:rPr lang="pt-BR" sz="1800" kern="1200" dirty="0" smtClean="0">
                          <a:solidFill>
                            <a:schemeClr val="dk1"/>
                          </a:solidFill>
                          <a:latin typeface="+mn-lt"/>
                          <a:ea typeface="+mn-ea"/>
                          <a:cs typeface="+mn-cs"/>
                        </a:rPr>
                        <a:t>H -&gt; L+1 5.3%</a:t>
                      </a:r>
                    </a:p>
                  </a:txBody>
                  <a:tcPr/>
                </a:tc>
                <a:extLst>
                  <a:ext uri="{0D108BD9-81ED-4DB2-BD59-A6C34878D82A}">
                    <a16:rowId xmlns:a16="http://schemas.microsoft.com/office/drawing/2014/main" val="10002"/>
                  </a:ext>
                </a:extLst>
              </a:tr>
              <a:tr h="370840">
                <a:tc>
                  <a:txBody>
                    <a:bodyPr/>
                    <a:lstStyle/>
                    <a:p>
                      <a:pPr algn="ctr"/>
                      <a:r>
                        <a:rPr lang="it-IT" sz="1800" kern="1200" dirty="0" smtClean="0">
                          <a:solidFill>
                            <a:schemeClr val="dk1"/>
                          </a:solidFill>
                          <a:latin typeface="+mn-lt"/>
                          <a:ea typeface="+mn-ea"/>
                          <a:cs typeface="+mn-cs"/>
                        </a:rPr>
                        <a:t>3</a:t>
                      </a:r>
                    </a:p>
                  </a:txBody>
                  <a:tcPr/>
                </a:tc>
                <a:tc>
                  <a:txBody>
                    <a:bodyPr/>
                    <a:lstStyle/>
                    <a:p>
                      <a:pPr algn="ctr"/>
                      <a:r>
                        <a:rPr lang="it-IT" sz="1800" kern="1200" dirty="0" smtClean="0">
                          <a:solidFill>
                            <a:schemeClr val="dk1"/>
                          </a:solidFill>
                          <a:latin typeface="+mn-lt"/>
                          <a:ea typeface="+mn-ea"/>
                          <a:cs typeface="+mn-cs"/>
                        </a:rPr>
                        <a:t>2.0009</a:t>
                      </a:r>
                      <a:endParaRPr lang="de-DE" dirty="0"/>
                    </a:p>
                  </a:txBody>
                  <a:tcPr/>
                </a:tc>
                <a:tc>
                  <a:txBody>
                    <a:bodyPr/>
                    <a:lstStyle/>
                    <a:p>
                      <a:pPr algn="ctr"/>
                      <a:r>
                        <a:rPr lang="it-IT" sz="1800" kern="1200" dirty="0" smtClean="0">
                          <a:solidFill>
                            <a:schemeClr val="dk1"/>
                          </a:solidFill>
                          <a:latin typeface="+mn-lt"/>
                          <a:ea typeface="+mn-ea"/>
                          <a:cs typeface="+mn-cs"/>
                        </a:rPr>
                        <a:t>619.64</a:t>
                      </a:r>
                      <a:endParaRPr lang="de-DE" dirty="0"/>
                    </a:p>
                  </a:txBody>
                  <a:tcPr/>
                </a:tc>
                <a:tc>
                  <a:txBody>
                    <a:bodyPr/>
                    <a:lstStyle/>
                    <a:p>
                      <a:pPr algn="ctr"/>
                      <a:r>
                        <a:rPr lang="it-IT" sz="1800" kern="1200" dirty="0" smtClean="0">
                          <a:solidFill>
                            <a:schemeClr val="dk1"/>
                          </a:solidFill>
                          <a:latin typeface="+mn-lt"/>
                          <a:ea typeface="+mn-ea"/>
                          <a:cs typeface="+mn-cs"/>
                        </a:rPr>
                        <a:t>0.0000</a:t>
                      </a:r>
                      <a:endParaRPr lang="de-DE" dirty="0"/>
                    </a:p>
                  </a:txBody>
                  <a:tcPr/>
                </a:tc>
                <a:tc>
                  <a:txBody>
                    <a:bodyPr/>
                    <a:lstStyle/>
                    <a:p>
                      <a:pPr algn="ctr"/>
                      <a:r>
                        <a:rPr lang="en-US" sz="1800" kern="1200" dirty="0" smtClean="0">
                          <a:solidFill>
                            <a:schemeClr val="dk1"/>
                          </a:solidFill>
                          <a:latin typeface="+mn-lt"/>
                          <a:ea typeface="+mn-ea"/>
                          <a:cs typeface="+mn-cs"/>
                        </a:rPr>
                        <a:t>H -&gt; L+2 89.2%</a:t>
                      </a:r>
                      <a:endParaRPr lang="de-DE" dirty="0"/>
                    </a:p>
                  </a:txBody>
                  <a:tcPr/>
                </a:tc>
                <a:extLst>
                  <a:ext uri="{0D108BD9-81ED-4DB2-BD59-A6C34878D82A}">
                    <a16:rowId xmlns:a16="http://schemas.microsoft.com/office/drawing/2014/main" val="10003"/>
                  </a:ext>
                </a:extLst>
              </a:tr>
              <a:tr h="370840">
                <a:tc>
                  <a:txBody>
                    <a:bodyPr/>
                    <a:lstStyle/>
                    <a:p>
                      <a:pPr algn="ctr"/>
                      <a:r>
                        <a:rPr lang="it-IT" sz="1800" kern="1200" dirty="0" smtClean="0">
                          <a:solidFill>
                            <a:schemeClr val="dk1"/>
                          </a:solidFill>
                          <a:latin typeface="+mn-lt"/>
                          <a:ea typeface="+mn-ea"/>
                          <a:cs typeface="+mn-cs"/>
                        </a:rPr>
                        <a:t> 4</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2.0393 </a:t>
                      </a:r>
                      <a:endParaRPr lang="de-DE" dirty="0"/>
                    </a:p>
                  </a:txBody>
                  <a:tcPr/>
                </a:tc>
                <a:tc>
                  <a:txBody>
                    <a:bodyPr/>
                    <a:lstStyle/>
                    <a:p>
                      <a:pPr algn="ctr"/>
                      <a:r>
                        <a:rPr lang="it-IT" sz="1800" kern="1200" dirty="0" smtClean="0">
                          <a:solidFill>
                            <a:schemeClr val="dk1"/>
                          </a:solidFill>
                          <a:latin typeface="+mn-lt"/>
                          <a:ea typeface="+mn-ea"/>
                          <a:cs typeface="+mn-cs"/>
                        </a:rPr>
                        <a:t>607.97</a:t>
                      </a:r>
                      <a:endParaRPr lang="de-DE" dirty="0"/>
                    </a:p>
                  </a:txBody>
                  <a:tcPr/>
                </a:tc>
                <a:tc>
                  <a:txBody>
                    <a:bodyPr/>
                    <a:lstStyle/>
                    <a:p>
                      <a:pPr algn="ctr"/>
                      <a:r>
                        <a:rPr lang="it-IT" sz="1800" kern="1200" dirty="0" smtClean="0">
                          <a:solidFill>
                            <a:schemeClr val="dk1"/>
                          </a:solidFill>
                          <a:latin typeface="+mn-lt"/>
                          <a:ea typeface="+mn-ea"/>
                          <a:cs typeface="+mn-cs"/>
                        </a:rPr>
                        <a:t>0.5143</a:t>
                      </a:r>
                      <a:endParaRPr lang="de-DE" dirty="0"/>
                    </a:p>
                  </a:txBody>
                  <a:tcPr/>
                </a:tc>
                <a:tc>
                  <a:txBody>
                    <a:bodyPr/>
                    <a:lstStyle/>
                    <a:p>
                      <a:pPr algn="ctr"/>
                      <a:r>
                        <a:rPr lang="pt-BR" sz="1800" kern="1200" dirty="0" smtClean="0">
                          <a:solidFill>
                            <a:schemeClr val="dk1"/>
                          </a:solidFill>
                          <a:latin typeface="+mn-lt"/>
                          <a:ea typeface="+mn-ea"/>
                          <a:cs typeface="+mn-cs"/>
                        </a:rPr>
                        <a:t>H -&gt; L+1 85.1%</a:t>
                      </a:r>
                    </a:p>
                    <a:p>
                      <a:pPr algn="ctr"/>
                      <a:r>
                        <a:rPr lang="pt-BR" sz="1800" kern="1200" dirty="0" smtClean="0">
                          <a:solidFill>
                            <a:schemeClr val="dk1"/>
                          </a:solidFill>
                          <a:latin typeface="+mn-lt"/>
                          <a:ea typeface="+mn-ea"/>
                          <a:cs typeface="+mn-cs"/>
                        </a:rPr>
                        <a:t>H-1 -&gt; L 6.6%</a:t>
                      </a:r>
                    </a:p>
                    <a:p>
                      <a:pPr algn="ctr"/>
                      <a:r>
                        <a:rPr lang="pt-BR" sz="1800" kern="1200" dirty="0" smtClean="0">
                          <a:solidFill>
                            <a:schemeClr val="dk1"/>
                          </a:solidFill>
                          <a:latin typeface="+mn-lt"/>
                          <a:ea typeface="+mn-ea"/>
                          <a:cs typeface="+mn-cs"/>
                        </a:rPr>
                        <a:t>H -&gt; L+3 6.1%</a:t>
                      </a:r>
                    </a:p>
                  </a:txBody>
                  <a:tcPr/>
                </a:tc>
                <a:extLst>
                  <a:ext uri="{0D108BD9-81ED-4DB2-BD59-A6C34878D82A}">
                    <a16:rowId xmlns:a16="http://schemas.microsoft.com/office/drawing/2014/main" val="10004"/>
                  </a:ext>
                </a:extLst>
              </a:tr>
              <a:tr h="370840">
                <a:tc>
                  <a:txBody>
                    <a:bodyPr/>
                    <a:lstStyle/>
                    <a:p>
                      <a:pPr algn="ctr"/>
                      <a:r>
                        <a:rPr lang="it-IT" sz="1800" kern="1200" dirty="0" smtClean="0">
                          <a:solidFill>
                            <a:schemeClr val="dk1"/>
                          </a:solidFill>
                          <a:latin typeface="+mn-lt"/>
                          <a:ea typeface="+mn-ea"/>
                          <a:cs typeface="+mn-cs"/>
                        </a:rPr>
                        <a:t> 5</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2.2086</a:t>
                      </a:r>
                      <a:endParaRPr lang="de-DE" dirty="0"/>
                    </a:p>
                  </a:txBody>
                  <a:tcPr/>
                </a:tc>
                <a:tc>
                  <a:txBody>
                    <a:bodyPr/>
                    <a:lstStyle/>
                    <a:p>
                      <a:pPr algn="ctr"/>
                      <a:r>
                        <a:rPr lang="it-IT" sz="1800" kern="1200" dirty="0" smtClean="0">
                          <a:solidFill>
                            <a:schemeClr val="dk1"/>
                          </a:solidFill>
                          <a:latin typeface="+mn-lt"/>
                          <a:ea typeface="+mn-ea"/>
                          <a:cs typeface="+mn-cs"/>
                        </a:rPr>
                        <a:t>561.37</a:t>
                      </a:r>
                      <a:endParaRPr lang="de-DE" dirty="0"/>
                    </a:p>
                  </a:txBody>
                  <a:tcPr/>
                </a:tc>
                <a:tc>
                  <a:txBody>
                    <a:bodyPr/>
                    <a:lstStyle/>
                    <a:p>
                      <a:pPr algn="ctr"/>
                      <a:r>
                        <a:rPr lang="it-IT" sz="1800" kern="1200" dirty="0" smtClean="0">
                          <a:solidFill>
                            <a:schemeClr val="dk1"/>
                          </a:solidFill>
                          <a:latin typeface="+mn-lt"/>
                          <a:ea typeface="+mn-ea"/>
                          <a:cs typeface="+mn-cs"/>
                        </a:rPr>
                        <a:t>0.2480</a:t>
                      </a:r>
                      <a:endParaRPr lang="de-DE" dirty="0"/>
                    </a:p>
                  </a:txBody>
                  <a:tcPr/>
                </a:tc>
                <a:tc>
                  <a:txBody>
                    <a:bodyPr/>
                    <a:lstStyle/>
                    <a:p>
                      <a:pPr algn="ctr"/>
                      <a:r>
                        <a:rPr lang="pt-BR" sz="1800" kern="1200" dirty="0" smtClean="0">
                          <a:solidFill>
                            <a:schemeClr val="dk1"/>
                          </a:solidFill>
                          <a:latin typeface="+mn-lt"/>
                          <a:ea typeface="+mn-ea"/>
                          <a:cs typeface="+mn-cs"/>
                        </a:rPr>
                        <a:t>H-1 -&gt; L+2 82.7%</a:t>
                      </a:r>
                    </a:p>
                    <a:p>
                      <a:pPr algn="ctr"/>
                      <a:r>
                        <a:rPr lang="pt-BR" sz="1800" kern="1200" dirty="0" smtClean="0">
                          <a:solidFill>
                            <a:schemeClr val="dk1"/>
                          </a:solidFill>
                          <a:latin typeface="+mn-lt"/>
                          <a:ea typeface="+mn-ea"/>
                          <a:cs typeface="+mn-cs"/>
                        </a:rPr>
                        <a:t>H -&gt; L+3 9.7%</a:t>
                      </a:r>
                    </a:p>
                  </a:txBody>
                  <a:tcPr/>
                </a:tc>
                <a:extLst>
                  <a:ext uri="{0D108BD9-81ED-4DB2-BD59-A6C34878D82A}">
                    <a16:rowId xmlns:a16="http://schemas.microsoft.com/office/drawing/2014/main" val="10005"/>
                  </a:ext>
                </a:extLst>
              </a:tr>
              <a:tr h="370840">
                <a:tc>
                  <a:txBody>
                    <a:bodyPr/>
                    <a:lstStyle/>
                    <a:p>
                      <a:pPr algn="ctr"/>
                      <a:r>
                        <a:rPr lang="it-IT" sz="1800" kern="1200" dirty="0" smtClean="0">
                          <a:solidFill>
                            <a:schemeClr val="dk1"/>
                          </a:solidFill>
                          <a:latin typeface="+mn-lt"/>
                          <a:ea typeface="+mn-ea"/>
                          <a:cs typeface="+mn-cs"/>
                        </a:rPr>
                        <a:t>6</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2.2205 </a:t>
                      </a:r>
                      <a:endParaRPr lang="de-DE" dirty="0"/>
                    </a:p>
                  </a:txBody>
                  <a:tcPr/>
                </a:tc>
                <a:tc>
                  <a:txBody>
                    <a:bodyPr/>
                    <a:lstStyle/>
                    <a:p>
                      <a:pPr algn="ctr"/>
                      <a:r>
                        <a:rPr lang="it-IT" sz="1800" kern="1200" dirty="0" smtClean="0">
                          <a:solidFill>
                            <a:schemeClr val="dk1"/>
                          </a:solidFill>
                          <a:latin typeface="+mn-lt"/>
                          <a:ea typeface="+mn-ea"/>
                          <a:cs typeface="+mn-cs"/>
                        </a:rPr>
                        <a:t>558.36 </a:t>
                      </a:r>
                      <a:endParaRPr lang="de-DE" dirty="0"/>
                    </a:p>
                  </a:txBody>
                  <a:tcPr/>
                </a:tc>
                <a:tc>
                  <a:txBody>
                    <a:bodyPr/>
                    <a:lstStyle/>
                    <a:p>
                      <a:pPr algn="ctr"/>
                      <a:r>
                        <a:rPr lang="it-IT" sz="1800" kern="1200" dirty="0" smtClean="0">
                          <a:solidFill>
                            <a:schemeClr val="dk1"/>
                          </a:solidFill>
                          <a:latin typeface="+mn-lt"/>
                          <a:ea typeface="+mn-ea"/>
                          <a:cs typeface="+mn-cs"/>
                        </a:rPr>
                        <a:t>0.0000</a:t>
                      </a:r>
                      <a:endParaRPr lang="de-DE" dirty="0"/>
                    </a:p>
                  </a:txBody>
                  <a:tcPr/>
                </a:tc>
                <a:tc>
                  <a:txBody>
                    <a:bodyPr/>
                    <a:lstStyle/>
                    <a:p>
                      <a:pPr algn="ctr"/>
                      <a:r>
                        <a:rPr lang="en-US" sz="1800" kern="1200" dirty="0" smtClean="0">
                          <a:solidFill>
                            <a:schemeClr val="dk1"/>
                          </a:solidFill>
                          <a:latin typeface="+mn-lt"/>
                          <a:ea typeface="+mn-ea"/>
                          <a:cs typeface="+mn-cs"/>
                        </a:rPr>
                        <a:t>H-1 -&gt; L+1 90.2%</a:t>
                      </a:r>
                    </a:p>
                  </a:txBody>
                  <a:tcPr/>
                </a:tc>
                <a:extLst>
                  <a:ext uri="{0D108BD9-81ED-4DB2-BD59-A6C34878D82A}">
                    <a16:rowId xmlns:a16="http://schemas.microsoft.com/office/drawing/2014/main" val="10006"/>
                  </a:ext>
                </a:extLst>
              </a:tr>
              <a:tr h="370840">
                <a:tc>
                  <a:txBody>
                    <a:bodyPr/>
                    <a:lstStyle/>
                    <a:p>
                      <a:pPr algn="ctr"/>
                      <a:r>
                        <a:rPr lang="it-IT" sz="1800" kern="1200" dirty="0" smtClean="0">
                          <a:solidFill>
                            <a:schemeClr val="dk1"/>
                          </a:solidFill>
                          <a:latin typeface="+mn-lt"/>
                          <a:ea typeface="+mn-ea"/>
                          <a:cs typeface="+mn-cs"/>
                        </a:rPr>
                        <a:t>7</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2.3858</a:t>
                      </a:r>
                      <a:endParaRPr lang="de-DE" dirty="0"/>
                    </a:p>
                  </a:txBody>
                  <a:tcPr/>
                </a:tc>
                <a:tc>
                  <a:txBody>
                    <a:bodyPr/>
                    <a:lstStyle/>
                    <a:p>
                      <a:pPr algn="ctr"/>
                      <a:r>
                        <a:rPr lang="it-IT" sz="1800" kern="1200" dirty="0" smtClean="0">
                          <a:solidFill>
                            <a:schemeClr val="dk1"/>
                          </a:solidFill>
                          <a:latin typeface="+mn-lt"/>
                          <a:ea typeface="+mn-ea"/>
                          <a:cs typeface="+mn-cs"/>
                        </a:rPr>
                        <a:t>519.68</a:t>
                      </a:r>
                      <a:endParaRPr lang="de-DE" dirty="0"/>
                    </a:p>
                  </a:txBody>
                  <a:tcPr/>
                </a:tc>
                <a:tc>
                  <a:txBody>
                    <a:bodyPr/>
                    <a:lstStyle/>
                    <a:p>
                      <a:pPr algn="ctr"/>
                      <a:r>
                        <a:rPr lang="it-IT" sz="1800" kern="1200" dirty="0" smtClean="0">
                          <a:solidFill>
                            <a:schemeClr val="dk1"/>
                          </a:solidFill>
                          <a:latin typeface="+mn-lt"/>
                          <a:ea typeface="+mn-ea"/>
                          <a:cs typeface="+mn-cs"/>
                        </a:rPr>
                        <a:t>0.9213</a:t>
                      </a:r>
                      <a:endParaRPr lang="de-DE" dirty="0"/>
                    </a:p>
                  </a:txBody>
                  <a:tcPr/>
                </a:tc>
                <a:tc>
                  <a:txBody>
                    <a:bodyPr/>
                    <a:lstStyle/>
                    <a:p>
                      <a:pPr algn="ctr"/>
                      <a:r>
                        <a:rPr lang="en-US" sz="1800" kern="1200" dirty="0" smtClean="0">
                          <a:solidFill>
                            <a:schemeClr val="dk1"/>
                          </a:solidFill>
                          <a:latin typeface="+mn-lt"/>
                          <a:ea typeface="+mn-ea"/>
                          <a:cs typeface="+mn-cs"/>
                        </a:rPr>
                        <a:t>H-2 -&gt; L 96.7%</a:t>
                      </a:r>
                      <a:endParaRPr lang="pt-BR" sz="1800" kern="1200" dirty="0" smtClean="0">
                        <a:solidFill>
                          <a:schemeClr val="dk1"/>
                        </a:solidFill>
                        <a:latin typeface="+mn-lt"/>
                        <a:ea typeface="+mn-ea"/>
                        <a:cs typeface="+mn-cs"/>
                      </a:endParaRPr>
                    </a:p>
                  </a:txBody>
                  <a:tcPr/>
                </a:tc>
                <a:extLst>
                  <a:ext uri="{0D108BD9-81ED-4DB2-BD59-A6C34878D82A}">
                    <a16:rowId xmlns:a16="http://schemas.microsoft.com/office/drawing/2014/main" val="10007"/>
                  </a:ext>
                </a:extLst>
              </a:tr>
              <a:tr h="370840">
                <a:tc>
                  <a:txBody>
                    <a:bodyPr/>
                    <a:lstStyle/>
                    <a:p>
                      <a:pPr algn="ctr"/>
                      <a:r>
                        <a:rPr lang="it-IT" sz="1800" kern="1200" dirty="0" smtClean="0">
                          <a:solidFill>
                            <a:schemeClr val="dk1"/>
                          </a:solidFill>
                          <a:latin typeface="+mn-lt"/>
                          <a:ea typeface="+mn-ea"/>
                          <a:cs typeface="+mn-cs"/>
                        </a:rPr>
                        <a:t>8</a:t>
                      </a:r>
                    </a:p>
                  </a:txBody>
                  <a:tcPr/>
                </a:tc>
                <a:tc>
                  <a:txBody>
                    <a:bodyPr/>
                    <a:lstStyle/>
                    <a:p>
                      <a:pPr algn="ctr"/>
                      <a:r>
                        <a:rPr lang="it-IT" sz="1800" kern="1200" dirty="0" smtClean="0">
                          <a:solidFill>
                            <a:schemeClr val="dk1"/>
                          </a:solidFill>
                          <a:latin typeface="+mn-lt"/>
                          <a:ea typeface="+mn-ea"/>
                          <a:cs typeface="+mn-cs"/>
                        </a:rPr>
                        <a:t>2.4855  </a:t>
                      </a:r>
                      <a:endParaRPr lang="de-DE" dirty="0"/>
                    </a:p>
                  </a:txBody>
                  <a:tcPr/>
                </a:tc>
                <a:tc>
                  <a:txBody>
                    <a:bodyPr/>
                    <a:lstStyle/>
                    <a:p>
                      <a:pPr algn="ctr"/>
                      <a:r>
                        <a:rPr lang="it-IT" sz="1800" kern="1200" dirty="0" smtClean="0">
                          <a:solidFill>
                            <a:schemeClr val="dk1"/>
                          </a:solidFill>
                          <a:latin typeface="+mn-lt"/>
                          <a:ea typeface="+mn-ea"/>
                          <a:cs typeface="+mn-cs"/>
                        </a:rPr>
                        <a:t>498.83  </a:t>
                      </a:r>
                      <a:endParaRPr lang="de-DE" dirty="0"/>
                    </a:p>
                  </a:txBody>
                  <a:tcPr/>
                </a:tc>
                <a:tc>
                  <a:txBody>
                    <a:bodyPr/>
                    <a:lstStyle/>
                    <a:p>
                      <a:pPr algn="ctr"/>
                      <a:r>
                        <a:rPr lang="it-IT" sz="1800" kern="1200" dirty="0" smtClean="0">
                          <a:solidFill>
                            <a:schemeClr val="dk1"/>
                          </a:solidFill>
                          <a:latin typeface="+mn-lt"/>
                          <a:ea typeface="+mn-ea"/>
                          <a:cs typeface="+mn-cs"/>
                        </a:rPr>
                        <a:t>0.0822</a:t>
                      </a:r>
                      <a:endParaRPr lang="de-DE" dirty="0"/>
                    </a:p>
                  </a:txBody>
                  <a:tcPr/>
                </a:tc>
                <a:tc>
                  <a:txBody>
                    <a:bodyPr/>
                    <a:lstStyle/>
                    <a:p>
                      <a:pPr algn="ctr"/>
                      <a:r>
                        <a:rPr lang="pt-BR" sz="1800" kern="1200" dirty="0" smtClean="0">
                          <a:solidFill>
                            <a:schemeClr val="dk1"/>
                          </a:solidFill>
                          <a:latin typeface="+mn-lt"/>
                          <a:ea typeface="+mn-ea"/>
                          <a:cs typeface="+mn-cs"/>
                        </a:rPr>
                        <a:t>H -&gt; L+4 88.7%</a:t>
                      </a:r>
                    </a:p>
                    <a:p>
                      <a:pPr algn="ctr"/>
                      <a:r>
                        <a:rPr lang="pt-BR" sz="1800" kern="1200" dirty="0" smtClean="0">
                          <a:solidFill>
                            <a:schemeClr val="dk1"/>
                          </a:solidFill>
                          <a:latin typeface="+mn-lt"/>
                          <a:ea typeface="+mn-ea"/>
                          <a:cs typeface="+mn-cs"/>
                        </a:rPr>
                        <a:t>H-1 -&gt; L+5 8.7%</a:t>
                      </a:r>
                      <a:endParaRPr lang="it-IT" sz="1800" kern="1200" dirty="0" smtClean="0">
                        <a:solidFill>
                          <a:schemeClr val="dk1"/>
                        </a:solidFill>
                        <a:latin typeface="+mn-lt"/>
                        <a:ea typeface="+mn-ea"/>
                        <a:cs typeface="+mn-cs"/>
                      </a:endParaRPr>
                    </a:p>
                  </a:txBody>
                  <a:tcPr/>
                </a:tc>
                <a:extLst>
                  <a:ext uri="{0D108BD9-81ED-4DB2-BD59-A6C34878D82A}">
                    <a16:rowId xmlns:a16="http://schemas.microsoft.com/office/drawing/2014/main" val="10008"/>
                  </a:ext>
                </a:extLst>
              </a:tr>
              <a:tr h="370840">
                <a:tc>
                  <a:txBody>
                    <a:bodyPr/>
                    <a:lstStyle/>
                    <a:p>
                      <a:pPr algn="ctr"/>
                      <a:r>
                        <a:rPr lang="it-IT" sz="1800" kern="1200" dirty="0" smtClean="0">
                          <a:solidFill>
                            <a:schemeClr val="dk1"/>
                          </a:solidFill>
                          <a:latin typeface="+mn-lt"/>
                          <a:ea typeface="+mn-ea"/>
                          <a:cs typeface="+mn-cs"/>
                        </a:rPr>
                        <a:t>9</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2.5363</a:t>
                      </a:r>
                      <a:endParaRPr lang="de-DE" dirty="0"/>
                    </a:p>
                  </a:txBody>
                  <a:tcPr/>
                </a:tc>
                <a:tc>
                  <a:txBody>
                    <a:bodyPr/>
                    <a:lstStyle/>
                    <a:p>
                      <a:pPr algn="ctr"/>
                      <a:r>
                        <a:rPr lang="it-IT" sz="1800" kern="1200" dirty="0" smtClean="0">
                          <a:solidFill>
                            <a:schemeClr val="dk1"/>
                          </a:solidFill>
                          <a:latin typeface="+mn-lt"/>
                          <a:ea typeface="+mn-ea"/>
                          <a:cs typeface="+mn-cs"/>
                        </a:rPr>
                        <a:t>488.84 </a:t>
                      </a:r>
                      <a:endParaRPr lang="de-DE" dirty="0"/>
                    </a:p>
                  </a:txBody>
                  <a:tcPr/>
                </a:tc>
                <a:tc>
                  <a:txBody>
                    <a:bodyPr/>
                    <a:lstStyle/>
                    <a:p>
                      <a:pPr algn="ctr"/>
                      <a:r>
                        <a:rPr lang="it-IT" sz="1800" kern="1200" dirty="0" smtClean="0">
                          <a:solidFill>
                            <a:schemeClr val="dk1"/>
                          </a:solidFill>
                          <a:latin typeface="+mn-lt"/>
                          <a:ea typeface="+mn-ea"/>
                          <a:cs typeface="+mn-cs"/>
                        </a:rPr>
                        <a:t>0.0000</a:t>
                      </a:r>
                      <a:endParaRPr lang="de-DE" dirty="0"/>
                    </a:p>
                  </a:txBody>
                  <a:tcPr/>
                </a:tc>
                <a:tc>
                  <a:txBody>
                    <a:bodyPr/>
                    <a:lstStyle/>
                    <a:p>
                      <a:pPr algn="ctr"/>
                      <a:r>
                        <a:rPr lang="en-US" sz="1800" kern="1200" dirty="0" smtClean="0">
                          <a:solidFill>
                            <a:schemeClr val="dk1"/>
                          </a:solidFill>
                          <a:latin typeface="+mn-lt"/>
                          <a:ea typeface="+mn-ea"/>
                          <a:cs typeface="+mn-cs"/>
                        </a:rPr>
                        <a:t>H-3 -&gt; L 95.9%</a:t>
                      </a:r>
                    </a:p>
                  </a:txBody>
                  <a:tcPr/>
                </a:tc>
                <a:extLst>
                  <a:ext uri="{0D108BD9-81ED-4DB2-BD59-A6C34878D82A}">
                    <a16:rowId xmlns:a16="http://schemas.microsoft.com/office/drawing/2014/main" val="10009"/>
                  </a:ext>
                </a:extLst>
              </a:tr>
              <a:tr h="370840">
                <a:tc>
                  <a:txBody>
                    <a:bodyPr/>
                    <a:lstStyle/>
                    <a:p>
                      <a:pPr algn="ctr"/>
                      <a:r>
                        <a:rPr lang="it-IT" sz="1800" kern="1200" dirty="0" smtClean="0">
                          <a:solidFill>
                            <a:schemeClr val="dk1"/>
                          </a:solidFill>
                          <a:latin typeface="+mn-lt"/>
                          <a:ea typeface="+mn-ea"/>
                          <a:cs typeface="+mn-cs"/>
                        </a:rPr>
                        <a:t>10</a:t>
                      </a:r>
                    </a:p>
                  </a:txBody>
                  <a:tcPr/>
                </a:tc>
                <a:tc>
                  <a:txBody>
                    <a:bodyPr/>
                    <a:lstStyle/>
                    <a:p>
                      <a:pPr algn="ctr"/>
                      <a:r>
                        <a:rPr lang="it-IT" sz="1800" kern="1200" dirty="0" smtClean="0">
                          <a:solidFill>
                            <a:schemeClr val="dk1"/>
                          </a:solidFill>
                          <a:latin typeface="+mn-lt"/>
                          <a:ea typeface="+mn-ea"/>
                          <a:cs typeface="+mn-cs"/>
                        </a:rPr>
                        <a:t>2.5623 </a:t>
                      </a:r>
                      <a:endParaRPr lang="de-DE" dirty="0"/>
                    </a:p>
                  </a:txBody>
                  <a:tcPr/>
                </a:tc>
                <a:tc>
                  <a:txBody>
                    <a:bodyPr/>
                    <a:lstStyle/>
                    <a:p>
                      <a:pPr algn="ctr"/>
                      <a:r>
                        <a:rPr lang="it-IT" sz="1800" kern="1200" dirty="0" smtClean="0">
                          <a:solidFill>
                            <a:schemeClr val="dk1"/>
                          </a:solidFill>
                          <a:latin typeface="+mn-lt"/>
                          <a:ea typeface="+mn-ea"/>
                          <a:cs typeface="+mn-cs"/>
                        </a:rPr>
                        <a:t>483.88 </a:t>
                      </a:r>
                      <a:endParaRPr lang="de-DE" dirty="0"/>
                    </a:p>
                  </a:txBody>
                  <a:tcPr/>
                </a:tc>
                <a:tc>
                  <a:txBody>
                    <a:bodyPr/>
                    <a:lstStyle/>
                    <a:p>
                      <a:pPr algn="ctr"/>
                      <a:r>
                        <a:rPr lang="it-IT" sz="1800" kern="1200" dirty="0" smtClean="0">
                          <a:solidFill>
                            <a:schemeClr val="dk1"/>
                          </a:solidFill>
                          <a:latin typeface="+mn-lt"/>
                          <a:ea typeface="+mn-ea"/>
                          <a:cs typeface="+mn-cs"/>
                        </a:rPr>
                        <a:t>0.5340</a:t>
                      </a:r>
                      <a:endParaRPr lang="de-DE" dirty="0"/>
                    </a:p>
                  </a:txBody>
                  <a:tcPr/>
                </a:tc>
                <a:tc>
                  <a:txBody>
                    <a:bodyPr/>
                    <a:lstStyle/>
                    <a:p>
                      <a:pPr algn="ctr"/>
                      <a:r>
                        <a:rPr lang="pt-BR" sz="1800" kern="1200" dirty="0" smtClean="0">
                          <a:solidFill>
                            <a:schemeClr val="dk1"/>
                          </a:solidFill>
                          <a:latin typeface="+mn-lt"/>
                          <a:ea typeface="+mn-ea"/>
                          <a:cs typeface="+mn-cs"/>
                        </a:rPr>
                        <a:t> H -&gt; L+3 77.1% H-1 -&gt; L+2 10.1%</a:t>
                      </a:r>
                    </a:p>
                  </a:txBody>
                  <a:tcPr/>
                </a:tc>
                <a:extLst>
                  <a:ext uri="{0D108BD9-81ED-4DB2-BD59-A6C34878D82A}">
                    <a16:rowId xmlns:a16="http://schemas.microsoft.com/office/drawing/2014/main" val="10010"/>
                  </a:ext>
                </a:extLst>
              </a:tr>
            </a:tbl>
          </a:graphicData>
        </a:graphic>
      </p:graphicFrame>
    </p:spTree>
    <p:custDataLst>
      <p:tags r:id="rId2"/>
    </p:custDataLst>
    <p:extLst>
      <p:ext uri="{BB962C8B-B14F-4D97-AF65-F5344CB8AC3E}">
        <p14:creationId xmlns:p14="http://schemas.microsoft.com/office/powerpoint/2010/main" val="744253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08000015"/>
              </p:ext>
            </p:extLst>
          </p:nvPr>
        </p:nvGraphicFramePr>
        <p:xfrm>
          <a:off x="297416" y="104658"/>
          <a:ext cx="2417763" cy="3370263"/>
        </p:xfrm>
        <a:graphic>
          <a:graphicData uri="http://schemas.openxmlformats.org/presentationml/2006/ole">
            <mc:AlternateContent xmlns:mc="http://schemas.openxmlformats.org/markup-compatibility/2006">
              <mc:Choice xmlns:v="urn:schemas-microsoft-com:vml" Requires="v">
                <p:oleObj spid="_x0000_s20486" name="CS ChemDraw Drawing" r:id="rId4" imgW="2418230" imgH="3370904" progId="ChemDraw.Document.6.0">
                  <p:embed/>
                </p:oleObj>
              </mc:Choice>
              <mc:Fallback>
                <p:oleObj name="CS ChemDraw Drawing" r:id="rId4" imgW="2418230" imgH="3370904" progId="ChemDraw.Document.6.0">
                  <p:embed/>
                  <p:pic>
                    <p:nvPicPr>
                      <p:cNvPr id="0" name=""/>
                      <p:cNvPicPr/>
                      <p:nvPr/>
                    </p:nvPicPr>
                    <p:blipFill>
                      <a:blip r:embed="rId5"/>
                      <a:stretch>
                        <a:fillRect/>
                      </a:stretch>
                    </p:blipFill>
                    <p:spPr>
                      <a:xfrm>
                        <a:off x="297416" y="104658"/>
                        <a:ext cx="2417763" cy="3370263"/>
                      </a:xfrm>
                      <a:prstGeom prst="rect">
                        <a:avLst/>
                      </a:prstGeom>
                    </p:spPr>
                  </p:pic>
                </p:oleObj>
              </mc:Fallback>
            </mc:AlternateContent>
          </a:graphicData>
        </a:graphic>
      </p:graphicFrame>
      <p:sp>
        <p:nvSpPr>
          <p:cNvPr id="8" name="TextBox 7"/>
          <p:cNvSpPr txBox="1"/>
          <p:nvPr/>
        </p:nvSpPr>
        <p:spPr>
          <a:xfrm>
            <a:off x="2237647" y="6477932"/>
            <a:ext cx="2108269" cy="369332"/>
          </a:xfrm>
          <a:prstGeom prst="rect">
            <a:avLst/>
          </a:prstGeom>
          <a:noFill/>
        </p:spPr>
        <p:txBody>
          <a:bodyPr wrap="none" rtlCol="0">
            <a:spAutoFit/>
          </a:bodyPr>
          <a:lstStyle/>
          <a:p>
            <a:r>
              <a:rPr lang="en-US" dirty="0" smtClean="0"/>
              <a:t>HOMO-1: -4.49 eV</a:t>
            </a:r>
            <a:endParaRPr lang="de-DE" dirty="0"/>
          </a:p>
        </p:txBody>
      </p:sp>
      <p:sp>
        <p:nvSpPr>
          <p:cNvPr id="9" name="TextBox 8"/>
          <p:cNvSpPr txBox="1"/>
          <p:nvPr/>
        </p:nvSpPr>
        <p:spPr>
          <a:xfrm>
            <a:off x="3151149" y="2924434"/>
            <a:ext cx="2114681" cy="369332"/>
          </a:xfrm>
          <a:prstGeom prst="rect">
            <a:avLst/>
          </a:prstGeom>
          <a:noFill/>
        </p:spPr>
        <p:txBody>
          <a:bodyPr wrap="none" rtlCol="0">
            <a:spAutoFit/>
          </a:bodyPr>
          <a:lstStyle/>
          <a:p>
            <a:r>
              <a:rPr lang="en-US" dirty="0" smtClean="0"/>
              <a:t>LUMO+1: -2.00 eV</a:t>
            </a:r>
            <a:endParaRPr lang="de-DE" dirty="0"/>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30123" t="1313" r="30287" b="4531"/>
          <a:stretch/>
        </p:blipFill>
        <p:spPr>
          <a:xfrm>
            <a:off x="1996574" y="3292335"/>
            <a:ext cx="2590416" cy="3061036"/>
          </a:xfrm>
          <a:prstGeom prst="rect">
            <a:avLst/>
          </a:prstGeom>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l="30492" t="1437" r="30225" b="3911"/>
          <a:stretch/>
        </p:blipFill>
        <p:spPr>
          <a:xfrm>
            <a:off x="5698251" y="3365369"/>
            <a:ext cx="2495861" cy="2988002"/>
          </a:xfrm>
          <a:prstGeom prst="rect">
            <a:avLst/>
          </a:prstGeom>
        </p:spPr>
      </p:pic>
      <p:pic>
        <p:nvPicPr>
          <p:cNvPr id="13" name="Picture 12"/>
          <p:cNvPicPr>
            <a:picLocks noChangeAspect="1"/>
          </p:cNvPicPr>
          <p:nvPr/>
        </p:nvPicPr>
        <p:blipFill rotWithShape="1">
          <a:blip r:embed="rId8" cstate="print">
            <a:extLst>
              <a:ext uri="{28A0092B-C50C-407E-A947-70E740481C1C}">
                <a14:useLocalDpi xmlns:a14="http://schemas.microsoft.com/office/drawing/2010/main" val="0"/>
              </a:ext>
            </a:extLst>
          </a:blip>
          <a:srcRect l="30369" t="1561" r="30164" b="4406"/>
          <a:stretch/>
        </p:blipFill>
        <p:spPr>
          <a:xfrm>
            <a:off x="9235800" y="3292335"/>
            <a:ext cx="2548328" cy="3016712"/>
          </a:xfrm>
          <a:prstGeom prst="rect">
            <a:avLst/>
          </a:prstGeom>
        </p:spPr>
      </p:pic>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l="30123" t="1066" r="30164" b="4407"/>
          <a:stretch/>
        </p:blipFill>
        <p:spPr>
          <a:xfrm>
            <a:off x="2957052" y="19815"/>
            <a:ext cx="2404931" cy="2844222"/>
          </a:xfrm>
          <a:prstGeom prst="rect">
            <a:avLst/>
          </a:prstGeom>
        </p:spPr>
      </p:pic>
      <p:pic>
        <p:nvPicPr>
          <p:cNvPr id="15" name="Picture 14"/>
          <p:cNvPicPr>
            <a:picLocks noChangeAspect="1"/>
          </p:cNvPicPr>
          <p:nvPr/>
        </p:nvPicPr>
        <p:blipFill rotWithShape="1">
          <a:blip r:embed="rId10" cstate="print">
            <a:extLst>
              <a:ext uri="{28A0092B-C50C-407E-A947-70E740481C1C}">
                <a14:useLocalDpi xmlns:a14="http://schemas.microsoft.com/office/drawing/2010/main" val="0"/>
              </a:ext>
            </a:extLst>
          </a:blip>
          <a:srcRect l="30430" t="1190" r="30225" b="4035"/>
          <a:stretch/>
        </p:blipFill>
        <p:spPr>
          <a:xfrm>
            <a:off x="5993513" y="8574"/>
            <a:ext cx="2436227" cy="2915860"/>
          </a:xfrm>
          <a:prstGeom prst="rect">
            <a:avLst/>
          </a:prstGeom>
        </p:spPr>
      </p:pic>
      <p:pic>
        <p:nvPicPr>
          <p:cNvPr id="16" name="Picture 15"/>
          <p:cNvPicPr>
            <a:picLocks noChangeAspect="1"/>
          </p:cNvPicPr>
          <p:nvPr/>
        </p:nvPicPr>
        <p:blipFill rotWithShape="1">
          <a:blip r:embed="rId11" cstate="print">
            <a:extLst>
              <a:ext uri="{28A0092B-C50C-407E-A947-70E740481C1C}">
                <a14:useLocalDpi xmlns:a14="http://schemas.microsoft.com/office/drawing/2010/main" val="0"/>
              </a:ext>
            </a:extLst>
          </a:blip>
          <a:srcRect l="30308" t="1066" r="30287" b="3911"/>
          <a:stretch/>
        </p:blipFill>
        <p:spPr>
          <a:xfrm>
            <a:off x="9235800" y="19815"/>
            <a:ext cx="2477097" cy="2967878"/>
          </a:xfrm>
          <a:prstGeom prst="rect">
            <a:avLst/>
          </a:prstGeom>
        </p:spPr>
      </p:pic>
      <p:sp>
        <p:nvSpPr>
          <p:cNvPr id="17" name="TextBox 16"/>
          <p:cNvSpPr txBox="1"/>
          <p:nvPr/>
        </p:nvSpPr>
        <p:spPr>
          <a:xfrm>
            <a:off x="6099548" y="6445879"/>
            <a:ext cx="2108269" cy="369332"/>
          </a:xfrm>
          <a:prstGeom prst="rect">
            <a:avLst/>
          </a:prstGeom>
          <a:noFill/>
        </p:spPr>
        <p:txBody>
          <a:bodyPr wrap="none" rtlCol="0">
            <a:spAutoFit/>
          </a:bodyPr>
          <a:lstStyle/>
          <a:p>
            <a:r>
              <a:rPr lang="en-US" dirty="0" smtClean="0"/>
              <a:t>HOMO-2: -5.31 eV</a:t>
            </a:r>
            <a:endParaRPr lang="de-DE" dirty="0"/>
          </a:p>
        </p:txBody>
      </p:sp>
      <p:sp>
        <p:nvSpPr>
          <p:cNvPr id="18" name="TextBox 17"/>
          <p:cNvSpPr txBox="1"/>
          <p:nvPr/>
        </p:nvSpPr>
        <p:spPr>
          <a:xfrm>
            <a:off x="9604628" y="6429023"/>
            <a:ext cx="2108269" cy="369332"/>
          </a:xfrm>
          <a:prstGeom prst="rect">
            <a:avLst/>
          </a:prstGeom>
          <a:noFill/>
        </p:spPr>
        <p:txBody>
          <a:bodyPr wrap="none" rtlCol="0">
            <a:spAutoFit/>
          </a:bodyPr>
          <a:lstStyle/>
          <a:p>
            <a:r>
              <a:rPr lang="en-US" dirty="0" smtClean="0"/>
              <a:t>HOMO-3: -5.67 eV</a:t>
            </a:r>
            <a:endParaRPr lang="de-DE" dirty="0"/>
          </a:p>
        </p:txBody>
      </p:sp>
      <p:sp>
        <p:nvSpPr>
          <p:cNvPr id="19" name="TextBox 18"/>
          <p:cNvSpPr txBox="1"/>
          <p:nvPr/>
        </p:nvSpPr>
        <p:spPr>
          <a:xfrm>
            <a:off x="6193474" y="2949783"/>
            <a:ext cx="2114681" cy="369332"/>
          </a:xfrm>
          <a:prstGeom prst="rect">
            <a:avLst/>
          </a:prstGeom>
          <a:noFill/>
        </p:spPr>
        <p:txBody>
          <a:bodyPr wrap="none" rtlCol="0">
            <a:spAutoFit/>
          </a:bodyPr>
          <a:lstStyle/>
          <a:p>
            <a:r>
              <a:rPr lang="en-US" dirty="0" smtClean="0"/>
              <a:t>LUMO+2: -1.99 eV</a:t>
            </a:r>
            <a:endParaRPr lang="de-DE" dirty="0"/>
          </a:p>
        </p:txBody>
      </p:sp>
      <p:sp>
        <p:nvSpPr>
          <p:cNvPr id="20" name="TextBox 19"/>
          <p:cNvSpPr txBox="1"/>
          <p:nvPr/>
        </p:nvSpPr>
        <p:spPr>
          <a:xfrm>
            <a:off x="9593393" y="2923003"/>
            <a:ext cx="2114681" cy="369332"/>
          </a:xfrm>
          <a:prstGeom prst="rect">
            <a:avLst/>
          </a:prstGeom>
          <a:noFill/>
        </p:spPr>
        <p:txBody>
          <a:bodyPr wrap="none" rtlCol="0">
            <a:spAutoFit/>
          </a:bodyPr>
          <a:lstStyle/>
          <a:p>
            <a:r>
              <a:rPr lang="en-US" dirty="0" smtClean="0"/>
              <a:t>LUMO+3: -1.33 eV</a:t>
            </a:r>
            <a:endParaRPr lang="de-DE" dirty="0"/>
          </a:p>
        </p:txBody>
      </p:sp>
    </p:spTree>
    <p:custDataLst>
      <p:tags r:id="rId2"/>
    </p:custDataLst>
    <p:extLst>
      <p:ext uri="{BB962C8B-B14F-4D97-AF65-F5344CB8AC3E}">
        <p14:creationId xmlns:p14="http://schemas.microsoft.com/office/powerpoint/2010/main" val="2075879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43555"/>
            <a:ext cx="12055011" cy="3416320"/>
          </a:xfrm>
          <a:prstGeom prst="rect">
            <a:avLst/>
          </a:prstGeom>
        </p:spPr>
        <p:txBody>
          <a:bodyPr wrap="square">
            <a:spAutoFit/>
          </a:bodyPr>
          <a:lstStyle/>
          <a:p>
            <a:pPr marL="342900" indent="-342900">
              <a:buAutoNum type="arabicPeriod"/>
            </a:pPr>
            <a:r>
              <a:rPr lang="en-US" dirty="0" smtClean="0">
                <a:solidFill>
                  <a:srgbClr val="000000"/>
                </a:solidFill>
                <a:latin typeface="Roboto"/>
              </a:rPr>
              <a:t>Calculated </a:t>
            </a:r>
            <a:r>
              <a:rPr lang="en-US" dirty="0">
                <a:solidFill>
                  <a:srgbClr val="000000"/>
                </a:solidFill>
                <a:latin typeface="Roboto"/>
              </a:rPr>
              <a:t>molecular orbitals and energy diagrams of </a:t>
            </a:r>
            <a:r>
              <a:rPr lang="en-US" b="1" dirty="0" smtClean="0">
                <a:solidFill>
                  <a:srgbClr val="000000"/>
                </a:solidFill>
                <a:latin typeface="Roboto"/>
              </a:rPr>
              <a:t>JL-1, JL-2,</a:t>
            </a:r>
            <a:r>
              <a:rPr lang="en-US" dirty="0">
                <a:solidFill>
                  <a:srgbClr val="000000"/>
                </a:solidFill>
                <a:latin typeface="Roboto"/>
              </a:rPr>
              <a:t> and </a:t>
            </a:r>
            <a:r>
              <a:rPr lang="en-US" b="1" dirty="0" smtClean="0">
                <a:solidFill>
                  <a:srgbClr val="000000"/>
                </a:solidFill>
                <a:latin typeface="Roboto"/>
              </a:rPr>
              <a:t>JL-3</a:t>
            </a:r>
            <a:r>
              <a:rPr lang="en-US" dirty="0" smtClean="0">
                <a:solidFill>
                  <a:srgbClr val="000000"/>
                </a:solidFill>
                <a:latin typeface="Roboto"/>
              </a:rPr>
              <a:t>. </a:t>
            </a:r>
          </a:p>
          <a:p>
            <a:pPr marL="342900" indent="-342900">
              <a:buAutoNum type="arabicPeriod"/>
            </a:pPr>
            <a:r>
              <a:rPr lang="en-US" dirty="0" smtClean="0">
                <a:solidFill>
                  <a:srgbClr val="000000"/>
                </a:solidFill>
                <a:latin typeface="Roboto"/>
              </a:rPr>
              <a:t>Calculated </a:t>
            </a:r>
            <a:r>
              <a:rPr lang="en-US" dirty="0">
                <a:solidFill>
                  <a:srgbClr val="000000"/>
                </a:solidFill>
                <a:latin typeface="Roboto"/>
              </a:rPr>
              <a:t>ACID plots (</a:t>
            </a:r>
            <a:r>
              <a:rPr lang="en-US" dirty="0" err="1">
                <a:solidFill>
                  <a:srgbClr val="000000"/>
                </a:solidFill>
                <a:latin typeface="Roboto"/>
              </a:rPr>
              <a:t>isovalue</a:t>
            </a:r>
            <a:r>
              <a:rPr lang="en-US" dirty="0">
                <a:solidFill>
                  <a:srgbClr val="000000"/>
                </a:solidFill>
                <a:latin typeface="Roboto"/>
              </a:rPr>
              <a:t> = 0.05) of </a:t>
            </a:r>
            <a:r>
              <a:rPr lang="en-US" b="1" dirty="0">
                <a:solidFill>
                  <a:srgbClr val="000000"/>
                </a:solidFill>
                <a:latin typeface="Roboto"/>
              </a:rPr>
              <a:t> JL-1, JL-2,</a:t>
            </a:r>
            <a:r>
              <a:rPr lang="en-US" dirty="0">
                <a:solidFill>
                  <a:srgbClr val="000000"/>
                </a:solidFill>
                <a:latin typeface="Roboto"/>
              </a:rPr>
              <a:t> and </a:t>
            </a:r>
            <a:r>
              <a:rPr lang="en-US" b="1" dirty="0">
                <a:solidFill>
                  <a:srgbClr val="000000"/>
                </a:solidFill>
                <a:latin typeface="Roboto"/>
              </a:rPr>
              <a:t>JL-3</a:t>
            </a:r>
            <a:r>
              <a:rPr lang="en-US" dirty="0" smtClean="0">
                <a:solidFill>
                  <a:srgbClr val="000000"/>
                </a:solidFill>
                <a:latin typeface="Roboto"/>
              </a:rPr>
              <a:t>. </a:t>
            </a:r>
            <a:r>
              <a:rPr lang="en-US" dirty="0">
                <a:solidFill>
                  <a:srgbClr val="000000"/>
                </a:solidFill>
                <a:latin typeface="Roboto"/>
              </a:rPr>
              <a:t>For ACID calculations, the direction of magnetic field is orthogonal to the XY plane and points upward. The clockwise (diamagnetic) and counterclockwise (paramagnetic) current flow are indicated by the red and black arrows, respectively. </a:t>
            </a:r>
            <a:endParaRPr lang="en-US" dirty="0" smtClean="0">
              <a:solidFill>
                <a:srgbClr val="000000"/>
              </a:solidFill>
              <a:latin typeface="Roboto"/>
            </a:endParaRPr>
          </a:p>
          <a:p>
            <a:pPr marL="342900" indent="-342900">
              <a:buAutoNum type="arabicPeriod"/>
            </a:pPr>
            <a:r>
              <a:rPr lang="en-US" dirty="0" smtClean="0">
                <a:solidFill>
                  <a:srgbClr val="000000"/>
                </a:solidFill>
                <a:latin typeface="Roboto"/>
              </a:rPr>
              <a:t>NICS(1)</a:t>
            </a:r>
            <a:r>
              <a:rPr lang="en-US" i="1" baseline="-25000" dirty="0" smtClean="0">
                <a:solidFill>
                  <a:srgbClr val="000000"/>
                </a:solidFill>
                <a:latin typeface="Roboto"/>
              </a:rPr>
              <a:t>zz</a:t>
            </a:r>
            <a:r>
              <a:rPr lang="en-US" dirty="0">
                <a:solidFill>
                  <a:srgbClr val="000000"/>
                </a:solidFill>
                <a:latin typeface="Roboto"/>
              </a:rPr>
              <a:t> values (in ppm) of </a:t>
            </a:r>
            <a:r>
              <a:rPr lang="en-US" b="1" dirty="0" smtClean="0">
                <a:solidFill>
                  <a:srgbClr val="000000"/>
                </a:solidFill>
                <a:latin typeface="Roboto"/>
              </a:rPr>
              <a:t>JL-1</a:t>
            </a:r>
            <a:r>
              <a:rPr lang="en-US" b="1" dirty="0">
                <a:solidFill>
                  <a:srgbClr val="000000"/>
                </a:solidFill>
                <a:latin typeface="Roboto"/>
              </a:rPr>
              <a:t>, JL-2,</a:t>
            </a:r>
            <a:r>
              <a:rPr lang="en-US" dirty="0">
                <a:solidFill>
                  <a:srgbClr val="000000"/>
                </a:solidFill>
                <a:latin typeface="Roboto"/>
              </a:rPr>
              <a:t> and </a:t>
            </a:r>
            <a:r>
              <a:rPr lang="en-US" b="1" dirty="0">
                <a:solidFill>
                  <a:srgbClr val="000000"/>
                </a:solidFill>
                <a:latin typeface="Roboto"/>
              </a:rPr>
              <a:t>JL-3 </a:t>
            </a:r>
            <a:r>
              <a:rPr lang="en-US" dirty="0" smtClean="0">
                <a:solidFill>
                  <a:srgbClr val="000000"/>
                </a:solidFill>
                <a:latin typeface="Roboto"/>
              </a:rPr>
              <a:t>calculated </a:t>
            </a:r>
            <a:r>
              <a:rPr lang="en-US" dirty="0">
                <a:solidFill>
                  <a:srgbClr val="000000"/>
                </a:solidFill>
                <a:latin typeface="Roboto"/>
              </a:rPr>
              <a:t>at the GIAO-B3LYP/6-311+G(2d,p) level</a:t>
            </a:r>
            <a:r>
              <a:rPr lang="en-US" dirty="0" smtClean="0">
                <a:solidFill>
                  <a:srgbClr val="000000"/>
                </a:solidFill>
                <a:latin typeface="Roboto"/>
              </a:rPr>
              <a:t>.</a:t>
            </a:r>
          </a:p>
          <a:p>
            <a:pPr marL="342900" indent="-342900">
              <a:buAutoNum type="arabicPeriod"/>
            </a:pPr>
            <a:endParaRPr lang="en-US" dirty="0" smtClean="0"/>
          </a:p>
          <a:p>
            <a:pPr marL="342900" indent="-342900">
              <a:buAutoNum type="arabicPeriod"/>
            </a:pPr>
            <a:endParaRPr lang="en-US" dirty="0">
              <a:solidFill>
                <a:srgbClr val="000000"/>
              </a:solidFill>
              <a:latin typeface="Roboto"/>
            </a:endParaRPr>
          </a:p>
          <a:p>
            <a:r>
              <a:rPr lang="en-US" dirty="0">
                <a:solidFill>
                  <a:srgbClr val="000000"/>
                </a:solidFill>
                <a:latin typeface="Roboto"/>
              </a:rPr>
              <a:t>Negative NICS(1)</a:t>
            </a:r>
            <a:r>
              <a:rPr lang="en-US" i="1" baseline="-25000" dirty="0">
                <a:solidFill>
                  <a:srgbClr val="000000"/>
                </a:solidFill>
                <a:latin typeface="Roboto"/>
              </a:rPr>
              <a:t>zz</a:t>
            </a:r>
            <a:r>
              <a:rPr lang="en-US" dirty="0">
                <a:solidFill>
                  <a:srgbClr val="000000"/>
                </a:solidFill>
                <a:latin typeface="Roboto"/>
              </a:rPr>
              <a:t> values: </a:t>
            </a:r>
            <a:r>
              <a:rPr lang="en-US" dirty="0" smtClean="0">
                <a:solidFill>
                  <a:srgbClr val="000000"/>
                </a:solidFill>
                <a:latin typeface="Roboto"/>
              </a:rPr>
              <a:t>aromatic</a:t>
            </a:r>
          </a:p>
          <a:p>
            <a:r>
              <a:rPr lang="en-US" dirty="0" smtClean="0">
                <a:solidFill>
                  <a:srgbClr val="000000"/>
                </a:solidFill>
                <a:latin typeface="Roboto"/>
              </a:rPr>
              <a:t>Positive NICS(1)</a:t>
            </a:r>
            <a:r>
              <a:rPr lang="en-US" i="1" baseline="-25000" dirty="0" smtClean="0">
                <a:solidFill>
                  <a:srgbClr val="000000"/>
                </a:solidFill>
                <a:latin typeface="Roboto"/>
              </a:rPr>
              <a:t>zz</a:t>
            </a:r>
            <a:r>
              <a:rPr lang="en-US" dirty="0">
                <a:solidFill>
                  <a:srgbClr val="000000"/>
                </a:solidFill>
                <a:latin typeface="Roboto"/>
              </a:rPr>
              <a:t> </a:t>
            </a:r>
            <a:r>
              <a:rPr lang="en-US" dirty="0" smtClean="0">
                <a:solidFill>
                  <a:srgbClr val="000000"/>
                </a:solidFill>
                <a:latin typeface="Roboto"/>
              </a:rPr>
              <a:t>values: </a:t>
            </a:r>
            <a:r>
              <a:rPr lang="en-US" dirty="0" err="1" smtClean="0">
                <a:solidFill>
                  <a:srgbClr val="000000"/>
                </a:solidFill>
                <a:latin typeface="Roboto"/>
              </a:rPr>
              <a:t>antiaromatic</a:t>
            </a:r>
            <a:endParaRPr lang="en-US" dirty="0" smtClean="0">
              <a:solidFill>
                <a:srgbClr val="000000"/>
              </a:solidFill>
              <a:latin typeface="Roboto"/>
            </a:endParaRPr>
          </a:p>
          <a:p>
            <a:endParaRPr lang="en-US" dirty="0">
              <a:solidFill>
                <a:srgbClr val="000000"/>
              </a:solidFill>
              <a:latin typeface="Roboto"/>
            </a:endParaRPr>
          </a:p>
          <a:p>
            <a:r>
              <a:rPr lang="en-US" dirty="0">
                <a:solidFill>
                  <a:srgbClr val="000000"/>
                </a:solidFill>
                <a:latin typeface="Roboto"/>
              </a:rPr>
              <a:t>clockwise </a:t>
            </a:r>
            <a:r>
              <a:rPr lang="en-US" dirty="0" smtClean="0">
                <a:solidFill>
                  <a:srgbClr val="000000"/>
                </a:solidFill>
                <a:latin typeface="Roboto"/>
              </a:rPr>
              <a:t>ACID: aromatic</a:t>
            </a:r>
          </a:p>
          <a:p>
            <a:r>
              <a:rPr lang="en-US" dirty="0" smtClean="0">
                <a:solidFill>
                  <a:srgbClr val="000000"/>
                </a:solidFill>
                <a:latin typeface="Roboto"/>
              </a:rPr>
              <a:t>Counterclockwise ACID: </a:t>
            </a:r>
            <a:r>
              <a:rPr lang="en-US" dirty="0" err="1" smtClean="0">
                <a:solidFill>
                  <a:srgbClr val="000000"/>
                </a:solidFill>
                <a:latin typeface="Roboto"/>
              </a:rPr>
              <a:t>antiaromatic</a:t>
            </a:r>
            <a:endParaRPr lang="en-US" dirty="0">
              <a:solidFill>
                <a:srgbClr val="000000"/>
              </a:solidFill>
              <a:latin typeface="Roboto"/>
            </a:endParaRPr>
          </a:p>
        </p:txBody>
      </p:sp>
    </p:spTree>
    <p:custDataLst>
      <p:tags r:id="rId1"/>
    </p:custDataLst>
    <p:extLst>
      <p:ext uri="{BB962C8B-B14F-4D97-AF65-F5344CB8AC3E}">
        <p14:creationId xmlns:p14="http://schemas.microsoft.com/office/powerpoint/2010/main" val="3206688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7750" t="39937" r="4625" b="31131"/>
          <a:stretch/>
        </p:blipFill>
        <p:spPr>
          <a:xfrm>
            <a:off x="220980" y="4884420"/>
            <a:ext cx="4320000" cy="708702"/>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3625" t="38805" r="8375" b="29873"/>
          <a:stretch/>
        </p:blipFill>
        <p:spPr>
          <a:xfrm>
            <a:off x="7551420" y="4884420"/>
            <a:ext cx="4384583" cy="775398"/>
          </a:xfrm>
          <a:prstGeom prst="rect">
            <a:avLst/>
          </a:prstGeom>
        </p:spPr>
      </p:pic>
      <p:pic>
        <p:nvPicPr>
          <p:cNvPr id="4" name="Picture 3"/>
          <p:cNvPicPr>
            <a:picLocks noChangeAspect="1"/>
          </p:cNvPicPr>
          <p:nvPr/>
        </p:nvPicPr>
        <p:blipFill rotWithShape="1">
          <a:blip r:embed="rId6" cstate="print">
            <a:extLst>
              <a:ext uri="{28A0092B-C50C-407E-A947-70E740481C1C}">
                <a14:useLocalDpi xmlns:a14="http://schemas.microsoft.com/office/drawing/2010/main" val="0"/>
              </a:ext>
            </a:extLst>
          </a:blip>
          <a:srcRect l="8250" t="43082" r="8126" b="43962"/>
          <a:stretch/>
        </p:blipFill>
        <p:spPr>
          <a:xfrm>
            <a:off x="3947160" y="3657601"/>
            <a:ext cx="4320000" cy="332556"/>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4079554937"/>
              </p:ext>
            </p:extLst>
          </p:nvPr>
        </p:nvGraphicFramePr>
        <p:xfrm>
          <a:off x="265113" y="468313"/>
          <a:ext cx="2382837" cy="1465262"/>
        </p:xfrm>
        <a:graphic>
          <a:graphicData uri="http://schemas.openxmlformats.org/presentationml/2006/ole">
            <mc:AlternateContent xmlns:mc="http://schemas.openxmlformats.org/markup-compatibility/2006">
              <mc:Choice xmlns:v="urn:schemas-microsoft-com:vml" Requires="v">
                <p:oleObj spid="_x0000_s7199" name="CS ChemDraw Drawing" r:id="rId7" imgW="1817725" imgH="1119762" progId="ChemDraw.Document.6.0">
                  <p:embed/>
                </p:oleObj>
              </mc:Choice>
              <mc:Fallback>
                <p:oleObj name="CS ChemDraw Drawing" r:id="rId7" imgW="1817725" imgH="1119762" progId="ChemDraw.Document.6.0">
                  <p:embed/>
                  <p:pic>
                    <p:nvPicPr>
                      <p:cNvPr id="0" name=""/>
                      <p:cNvPicPr/>
                      <p:nvPr/>
                    </p:nvPicPr>
                    <p:blipFill>
                      <a:blip r:embed="rId8"/>
                      <a:stretch>
                        <a:fillRect/>
                      </a:stretch>
                    </p:blipFill>
                    <p:spPr>
                      <a:xfrm>
                        <a:off x="265113" y="468313"/>
                        <a:ext cx="2382837" cy="1465262"/>
                      </a:xfrm>
                      <a:prstGeom prst="rect">
                        <a:avLst/>
                      </a:prstGeom>
                    </p:spPr>
                  </p:pic>
                </p:oleObj>
              </mc:Fallback>
            </mc:AlternateContent>
          </a:graphicData>
        </a:graphic>
      </p:graphicFrame>
      <p:sp>
        <p:nvSpPr>
          <p:cNvPr id="6" name="TextBox 5"/>
          <p:cNvSpPr txBox="1"/>
          <p:nvPr/>
        </p:nvSpPr>
        <p:spPr>
          <a:xfrm>
            <a:off x="1390965" y="5774620"/>
            <a:ext cx="1980029" cy="923330"/>
          </a:xfrm>
          <a:prstGeom prst="rect">
            <a:avLst/>
          </a:prstGeom>
          <a:noFill/>
        </p:spPr>
        <p:txBody>
          <a:bodyPr wrap="none" rtlCol="0">
            <a:spAutoFit/>
          </a:bodyPr>
          <a:lstStyle/>
          <a:p>
            <a:pPr algn="ctr"/>
            <a:r>
              <a:rPr lang="en-US" dirty="0" smtClean="0"/>
              <a:t>4-M</a:t>
            </a:r>
          </a:p>
          <a:p>
            <a:pPr algn="ctr"/>
            <a:r>
              <a:rPr lang="en-US" dirty="0" smtClean="0"/>
              <a:t>1075.170333 </a:t>
            </a:r>
            <a:r>
              <a:rPr lang="en-US" dirty="0" err="1" smtClean="0"/>
              <a:t>a.u</a:t>
            </a:r>
            <a:r>
              <a:rPr lang="en-US" dirty="0" smtClean="0"/>
              <a:t>.</a:t>
            </a:r>
          </a:p>
          <a:p>
            <a:pPr algn="ctr"/>
            <a:r>
              <a:rPr lang="en-US" dirty="0" smtClean="0"/>
              <a:t>0 kcal/</a:t>
            </a:r>
            <a:r>
              <a:rPr lang="en-US" dirty="0" err="1" smtClean="0"/>
              <a:t>mol</a:t>
            </a:r>
            <a:endParaRPr lang="de-DE" dirty="0"/>
          </a:p>
        </p:txBody>
      </p:sp>
      <p:sp>
        <p:nvSpPr>
          <p:cNvPr id="8" name="TextBox 7"/>
          <p:cNvSpPr txBox="1"/>
          <p:nvPr/>
        </p:nvSpPr>
        <p:spPr>
          <a:xfrm>
            <a:off x="8753697" y="5829299"/>
            <a:ext cx="1980029" cy="923330"/>
          </a:xfrm>
          <a:prstGeom prst="rect">
            <a:avLst/>
          </a:prstGeom>
          <a:noFill/>
        </p:spPr>
        <p:txBody>
          <a:bodyPr wrap="none" rtlCol="0">
            <a:spAutoFit/>
          </a:bodyPr>
          <a:lstStyle/>
          <a:p>
            <a:pPr algn="ctr"/>
            <a:r>
              <a:rPr lang="en-US" dirty="0" smtClean="0"/>
              <a:t>4-P</a:t>
            </a:r>
          </a:p>
          <a:p>
            <a:pPr algn="ctr"/>
            <a:r>
              <a:rPr lang="en-US" dirty="0" smtClean="0"/>
              <a:t>1075.170333 </a:t>
            </a:r>
            <a:r>
              <a:rPr lang="en-US" dirty="0" err="1" smtClean="0"/>
              <a:t>a.u</a:t>
            </a:r>
            <a:r>
              <a:rPr lang="en-US" dirty="0" smtClean="0"/>
              <a:t>.</a:t>
            </a:r>
          </a:p>
          <a:p>
            <a:pPr algn="ctr"/>
            <a:r>
              <a:rPr lang="en-US" dirty="0"/>
              <a:t>0 </a:t>
            </a:r>
            <a:r>
              <a:rPr lang="en-US" dirty="0" smtClean="0"/>
              <a:t>kcal/</a:t>
            </a:r>
            <a:r>
              <a:rPr lang="en-US" dirty="0" err="1" smtClean="0"/>
              <a:t>mol</a:t>
            </a:r>
            <a:endParaRPr lang="de-DE" dirty="0"/>
          </a:p>
        </p:txBody>
      </p:sp>
      <p:sp>
        <p:nvSpPr>
          <p:cNvPr id="10" name="TextBox 9"/>
          <p:cNvSpPr txBox="1"/>
          <p:nvPr/>
        </p:nvSpPr>
        <p:spPr>
          <a:xfrm>
            <a:off x="5117146" y="3990157"/>
            <a:ext cx="1980029" cy="923330"/>
          </a:xfrm>
          <a:prstGeom prst="rect">
            <a:avLst/>
          </a:prstGeom>
          <a:noFill/>
        </p:spPr>
        <p:txBody>
          <a:bodyPr wrap="none" rtlCol="0">
            <a:spAutoFit/>
          </a:bodyPr>
          <a:lstStyle/>
          <a:p>
            <a:pPr algn="ctr"/>
            <a:r>
              <a:rPr lang="en-US" dirty="0" smtClean="0"/>
              <a:t>TS</a:t>
            </a:r>
          </a:p>
          <a:p>
            <a:pPr algn="ctr"/>
            <a:r>
              <a:rPr lang="de-DE" dirty="0" smtClean="0"/>
              <a:t>1075.160039 </a:t>
            </a:r>
            <a:r>
              <a:rPr lang="de-DE" dirty="0" err="1" smtClean="0"/>
              <a:t>a.u</a:t>
            </a:r>
            <a:r>
              <a:rPr lang="de-DE" dirty="0" smtClean="0"/>
              <a:t>.</a:t>
            </a:r>
          </a:p>
          <a:p>
            <a:pPr algn="ctr"/>
            <a:r>
              <a:rPr lang="en-US" dirty="0" smtClean="0"/>
              <a:t>+ 6.46 kcal/</a:t>
            </a:r>
            <a:r>
              <a:rPr lang="en-US" dirty="0" err="1" smtClean="0"/>
              <a:t>mol</a:t>
            </a:r>
            <a:endParaRPr lang="de-DE" dirty="0"/>
          </a:p>
        </p:txBody>
      </p:sp>
      <p:sp>
        <p:nvSpPr>
          <p:cNvPr id="7" name="Rectangle 6"/>
          <p:cNvSpPr/>
          <p:nvPr/>
        </p:nvSpPr>
        <p:spPr>
          <a:xfrm>
            <a:off x="292096" y="3805491"/>
            <a:ext cx="3070071" cy="369332"/>
          </a:xfrm>
          <a:prstGeom prst="rect">
            <a:avLst/>
          </a:prstGeom>
        </p:spPr>
        <p:txBody>
          <a:bodyPr wrap="none">
            <a:spAutoFit/>
          </a:bodyPr>
          <a:lstStyle/>
          <a:p>
            <a:r>
              <a:rPr lang="de-DE" dirty="0"/>
              <a:t>relative Gibbs </a:t>
            </a:r>
            <a:r>
              <a:rPr lang="de-DE" dirty="0" err="1"/>
              <a:t>free</a:t>
            </a:r>
            <a:r>
              <a:rPr lang="de-DE" dirty="0"/>
              <a:t> </a:t>
            </a:r>
            <a:r>
              <a:rPr lang="de-DE" dirty="0" err="1"/>
              <a:t>energies</a:t>
            </a:r>
            <a:r>
              <a:rPr lang="de-DE" dirty="0"/>
              <a:t> </a:t>
            </a:r>
          </a:p>
        </p:txBody>
      </p:sp>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15430" t="6882" r="17316" b="6509"/>
          <a:stretch/>
        </p:blipFill>
        <p:spPr>
          <a:xfrm>
            <a:off x="3228587" y="198908"/>
            <a:ext cx="3580454" cy="2290967"/>
          </a:xfrm>
          <a:prstGeom prst="rect">
            <a:avLst/>
          </a:prstGeom>
        </p:spPr>
      </p:pic>
      <p:pic>
        <p:nvPicPr>
          <p:cNvPr id="11" name="Picture 10"/>
          <p:cNvPicPr>
            <a:picLocks noChangeAspect="1"/>
          </p:cNvPicPr>
          <p:nvPr/>
        </p:nvPicPr>
        <p:blipFill rotWithShape="1">
          <a:blip r:embed="rId10" cstate="print">
            <a:extLst>
              <a:ext uri="{28A0092B-C50C-407E-A947-70E740481C1C}">
                <a14:useLocalDpi xmlns:a14="http://schemas.microsoft.com/office/drawing/2010/main" val="0"/>
              </a:ext>
            </a:extLst>
          </a:blip>
          <a:srcRect l="15492" t="6139" r="17561" b="6757"/>
          <a:stretch/>
        </p:blipFill>
        <p:spPr>
          <a:xfrm>
            <a:off x="8353472" y="198908"/>
            <a:ext cx="3582531" cy="2315980"/>
          </a:xfrm>
          <a:prstGeom prst="rect">
            <a:avLst/>
          </a:prstGeom>
        </p:spPr>
      </p:pic>
      <p:sp>
        <p:nvSpPr>
          <p:cNvPr id="12" name="TextBox 11"/>
          <p:cNvSpPr txBox="1"/>
          <p:nvPr/>
        </p:nvSpPr>
        <p:spPr>
          <a:xfrm>
            <a:off x="4067271" y="2792944"/>
            <a:ext cx="1903085" cy="369332"/>
          </a:xfrm>
          <a:prstGeom prst="rect">
            <a:avLst/>
          </a:prstGeom>
          <a:noFill/>
        </p:spPr>
        <p:txBody>
          <a:bodyPr wrap="none" rtlCol="0">
            <a:spAutoFit/>
          </a:bodyPr>
          <a:lstStyle/>
          <a:p>
            <a:r>
              <a:rPr lang="en-US" dirty="0" smtClean="0"/>
              <a:t>HOMO: -5.69 eV</a:t>
            </a:r>
            <a:endParaRPr lang="de-DE" dirty="0"/>
          </a:p>
        </p:txBody>
      </p:sp>
      <p:sp>
        <p:nvSpPr>
          <p:cNvPr id="13" name="TextBox 12"/>
          <p:cNvSpPr txBox="1"/>
          <p:nvPr/>
        </p:nvSpPr>
        <p:spPr>
          <a:xfrm>
            <a:off x="9652040" y="2778278"/>
            <a:ext cx="1851789" cy="369332"/>
          </a:xfrm>
          <a:prstGeom prst="rect">
            <a:avLst/>
          </a:prstGeom>
          <a:noFill/>
        </p:spPr>
        <p:txBody>
          <a:bodyPr wrap="none" rtlCol="0">
            <a:spAutoFit/>
          </a:bodyPr>
          <a:lstStyle/>
          <a:p>
            <a:r>
              <a:rPr lang="en-US" dirty="0" smtClean="0"/>
              <a:t>LUMO: -1.70 eV</a:t>
            </a:r>
            <a:endParaRPr lang="de-DE" dirty="0"/>
          </a:p>
        </p:txBody>
      </p:sp>
      <p:sp>
        <p:nvSpPr>
          <p:cNvPr id="14" name="TextBox 13"/>
          <p:cNvSpPr txBox="1"/>
          <p:nvPr/>
        </p:nvSpPr>
        <p:spPr>
          <a:xfrm>
            <a:off x="6774444" y="1299096"/>
            <a:ext cx="1492716" cy="369332"/>
          </a:xfrm>
          <a:prstGeom prst="rect">
            <a:avLst/>
          </a:prstGeom>
          <a:noFill/>
        </p:spPr>
        <p:txBody>
          <a:bodyPr wrap="none" rtlCol="0">
            <a:spAutoFit/>
          </a:bodyPr>
          <a:lstStyle/>
          <a:p>
            <a:r>
              <a:rPr lang="en-US" dirty="0" smtClean="0"/>
              <a:t>gap: 3.99 eV</a:t>
            </a:r>
            <a:endParaRPr lang="de-DE" dirty="0"/>
          </a:p>
        </p:txBody>
      </p:sp>
    </p:spTree>
    <p:custDataLst>
      <p:tags r:id="rId2"/>
    </p:custDataLst>
    <p:extLst>
      <p:ext uri="{BB962C8B-B14F-4D97-AF65-F5344CB8AC3E}">
        <p14:creationId xmlns:p14="http://schemas.microsoft.com/office/powerpoint/2010/main" val="4105100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a:srcRect l="1755" t="2084" r="1379" b="4328"/>
          <a:stretch/>
        </p:blipFill>
        <p:spPr>
          <a:xfrm>
            <a:off x="3238500" y="1310640"/>
            <a:ext cx="7033260" cy="4536534"/>
          </a:xfrm>
          <a:prstGeom prst="rect">
            <a:avLst/>
          </a:prstGeom>
        </p:spPr>
      </p:pic>
      <p:cxnSp>
        <p:nvCxnSpPr>
          <p:cNvPr id="11" name="连接符: 曲线 44">
            <a:extLst>
              <a:ext uri="{FF2B5EF4-FFF2-40B4-BE49-F238E27FC236}">
                <a16:creationId xmlns:a16="http://schemas.microsoft.com/office/drawing/2014/main" id="{557BF0A1-DE1C-4DB7-BE2F-4D785046B776}"/>
              </a:ext>
            </a:extLst>
          </p:cNvPr>
          <p:cNvCxnSpPr>
            <a:cxnSpLocks/>
          </p:cNvCxnSpPr>
          <p:nvPr/>
        </p:nvCxnSpPr>
        <p:spPr>
          <a:xfrm rot="21780000" flipV="1">
            <a:off x="3973334" y="232760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连接符: 曲线 44">
            <a:extLst>
              <a:ext uri="{FF2B5EF4-FFF2-40B4-BE49-F238E27FC236}">
                <a16:creationId xmlns:a16="http://schemas.microsoft.com/office/drawing/2014/main" id="{557BF0A1-DE1C-4DB7-BE2F-4D785046B776}"/>
              </a:ext>
            </a:extLst>
          </p:cNvPr>
          <p:cNvCxnSpPr>
            <a:cxnSpLocks/>
          </p:cNvCxnSpPr>
          <p:nvPr/>
        </p:nvCxnSpPr>
        <p:spPr>
          <a:xfrm rot="1260000" flipV="1">
            <a:off x="8562573" y="211527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连接符: 曲线 44">
            <a:extLst>
              <a:ext uri="{FF2B5EF4-FFF2-40B4-BE49-F238E27FC236}">
                <a16:creationId xmlns:a16="http://schemas.microsoft.com/office/drawing/2014/main" id="{557BF0A1-DE1C-4DB7-BE2F-4D785046B776}"/>
              </a:ext>
            </a:extLst>
          </p:cNvPr>
          <p:cNvCxnSpPr>
            <a:cxnSpLocks/>
          </p:cNvCxnSpPr>
          <p:nvPr/>
        </p:nvCxnSpPr>
        <p:spPr>
          <a:xfrm rot="11760000" flipV="1">
            <a:off x="9116378" y="333664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连接符: 曲线 44">
            <a:extLst>
              <a:ext uri="{FF2B5EF4-FFF2-40B4-BE49-F238E27FC236}">
                <a16:creationId xmlns:a16="http://schemas.microsoft.com/office/drawing/2014/main" id="{557BF0A1-DE1C-4DB7-BE2F-4D785046B776}"/>
              </a:ext>
            </a:extLst>
          </p:cNvPr>
          <p:cNvCxnSpPr>
            <a:cxnSpLocks/>
          </p:cNvCxnSpPr>
          <p:nvPr/>
        </p:nvCxnSpPr>
        <p:spPr>
          <a:xfrm rot="16860000" flipV="1">
            <a:off x="3910453" y="312444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连接符: 曲线 44">
            <a:extLst>
              <a:ext uri="{FF2B5EF4-FFF2-40B4-BE49-F238E27FC236}">
                <a16:creationId xmlns:a16="http://schemas.microsoft.com/office/drawing/2014/main" id="{557BF0A1-DE1C-4DB7-BE2F-4D785046B776}"/>
              </a:ext>
            </a:extLst>
          </p:cNvPr>
          <p:cNvCxnSpPr>
            <a:cxnSpLocks/>
          </p:cNvCxnSpPr>
          <p:nvPr/>
        </p:nvCxnSpPr>
        <p:spPr>
          <a:xfrm rot="13680000" flipV="1">
            <a:off x="6616221" y="488617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连接符: 曲线 44">
            <a:extLst>
              <a:ext uri="{FF2B5EF4-FFF2-40B4-BE49-F238E27FC236}">
                <a16:creationId xmlns:a16="http://schemas.microsoft.com/office/drawing/2014/main" id="{557BF0A1-DE1C-4DB7-BE2F-4D785046B776}"/>
              </a:ext>
            </a:extLst>
          </p:cNvPr>
          <p:cNvCxnSpPr>
            <a:cxnSpLocks/>
          </p:cNvCxnSpPr>
          <p:nvPr/>
        </p:nvCxnSpPr>
        <p:spPr>
          <a:xfrm rot="6060000" flipV="1">
            <a:off x="9177433" y="224911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连接符: 曲线 44">
            <a:extLst>
              <a:ext uri="{FF2B5EF4-FFF2-40B4-BE49-F238E27FC236}">
                <a16:creationId xmlns:a16="http://schemas.microsoft.com/office/drawing/2014/main" id="{557BF0A1-DE1C-4DB7-BE2F-4D785046B776}"/>
              </a:ext>
            </a:extLst>
          </p:cNvPr>
          <p:cNvCxnSpPr>
            <a:cxnSpLocks/>
          </p:cNvCxnSpPr>
          <p:nvPr/>
        </p:nvCxnSpPr>
        <p:spPr>
          <a:xfrm rot="4140000" flipV="1">
            <a:off x="4710639" y="216626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连接符: 曲线 44">
            <a:extLst>
              <a:ext uri="{FF2B5EF4-FFF2-40B4-BE49-F238E27FC236}">
                <a16:creationId xmlns:a16="http://schemas.microsoft.com/office/drawing/2014/main" id="{557BF0A1-DE1C-4DB7-BE2F-4D785046B776}"/>
              </a:ext>
            </a:extLst>
          </p:cNvPr>
          <p:cNvCxnSpPr>
            <a:cxnSpLocks/>
          </p:cNvCxnSpPr>
          <p:nvPr/>
        </p:nvCxnSpPr>
        <p:spPr>
          <a:xfrm rot="2640000" flipV="1">
            <a:off x="5269028" y="248490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连接符: 曲线 44">
            <a:extLst>
              <a:ext uri="{FF2B5EF4-FFF2-40B4-BE49-F238E27FC236}">
                <a16:creationId xmlns:a16="http://schemas.microsoft.com/office/drawing/2014/main" id="{557BF0A1-DE1C-4DB7-BE2F-4D785046B776}"/>
              </a:ext>
            </a:extLst>
          </p:cNvPr>
          <p:cNvCxnSpPr>
            <a:cxnSpLocks/>
          </p:cNvCxnSpPr>
          <p:nvPr/>
        </p:nvCxnSpPr>
        <p:spPr>
          <a:xfrm rot="300000" flipV="1">
            <a:off x="5846846" y="228994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连接符: 曲线 44">
            <a:extLst>
              <a:ext uri="{FF2B5EF4-FFF2-40B4-BE49-F238E27FC236}">
                <a16:creationId xmlns:a16="http://schemas.microsoft.com/office/drawing/2014/main" id="{557BF0A1-DE1C-4DB7-BE2F-4D785046B776}"/>
              </a:ext>
            </a:extLst>
          </p:cNvPr>
          <p:cNvCxnSpPr>
            <a:cxnSpLocks/>
          </p:cNvCxnSpPr>
          <p:nvPr/>
        </p:nvCxnSpPr>
        <p:spPr>
          <a:xfrm rot="1020000" flipV="1">
            <a:off x="6251368" y="184225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6910559" y="184225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7383593" y="234708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连接符: 曲线 44">
            <a:extLst>
              <a:ext uri="{FF2B5EF4-FFF2-40B4-BE49-F238E27FC236}">
                <a16:creationId xmlns:a16="http://schemas.microsoft.com/office/drawing/2014/main" id="{557BF0A1-DE1C-4DB7-BE2F-4D785046B776}"/>
              </a:ext>
            </a:extLst>
          </p:cNvPr>
          <p:cNvCxnSpPr>
            <a:cxnSpLocks/>
          </p:cNvCxnSpPr>
          <p:nvPr/>
        </p:nvCxnSpPr>
        <p:spPr>
          <a:xfrm rot="1500000" flipV="1">
            <a:off x="8025900" y="245251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曲线 44">
            <a:extLst>
              <a:ext uri="{FF2B5EF4-FFF2-40B4-BE49-F238E27FC236}">
                <a16:creationId xmlns:a16="http://schemas.microsoft.com/office/drawing/2014/main" id="{557BF0A1-DE1C-4DB7-BE2F-4D785046B776}"/>
              </a:ext>
            </a:extLst>
          </p:cNvPr>
          <p:cNvCxnSpPr>
            <a:cxnSpLocks/>
          </p:cNvCxnSpPr>
          <p:nvPr/>
        </p:nvCxnSpPr>
        <p:spPr>
          <a:xfrm rot="8340000" flipV="1">
            <a:off x="9439451" y="284729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连接符: 曲线 44">
            <a:extLst>
              <a:ext uri="{FF2B5EF4-FFF2-40B4-BE49-F238E27FC236}">
                <a16:creationId xmlns:a16="http://schemas.microsoft.com/office/drawing/2014/main" id="{557BF0A1-DE1C-4DB7-BE2F-4D785046B776}"/>
              </a:ext>
            </a:extLst>
          </p:cNvPr>
          <p:cNvCxnSpPr>
            <a:cxnSpLocks/>
          </p:cNvCxnSpPr>
          <p:nvPr/>
        </p:nvCxnSpPr>
        <p:spPr>
          <a:xfrm rot="13320000" flipV="1">
            <a:off x="8389896" y="341270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连接符: 曲线 44">
            <a:extLst>
              <a:ext uri="{FF2B5EF4-FFF2-40B4-BE49-F238E27FC236}">
                <a16:creationId xmlns:a16="http://schemas.microsoft.com/office/drawing/2014/main" id="{557BF0A1-DE1C-4DB7-BE2F-4D785046B776}"/>
              </a:ext>
            </a:extLst>
          </p:cNvPr>
          <p:cNvCxnSpPr>
            <a:cxnSpLocks/>
          </p:cNvCxnSpPr>
          <p:nvPr/>
        </p:nvCxnSpPr>
        <p:spPr>
          <a:xfrm rot="9180000" flipV="1">
            <a:off x="7948733" y="378250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连接符: 曲线 44">
            <a:extLst>
              <a:ext uri="{FF2B5EF4-FFF2-40B4-BE49-F238E27FC236}">
                <a16:creationId xmlns:a16="http://schemas.microsoft.com/office/drawing/2014/main" id="{557BF0A1-DE1C-4DB7-BE2F-4D785046B776}"/>
              </a:ext>
            </a:extLst>
          </p:cNvPr>
          <p:cNvCxnSpPr>
            <a:cxnSpLocks/>
          </p:cNvCxnSpPr>
          <p:nvPr/>
        </p:nvCxnSpPr>
        <p:spPr>
          <a:xfrm rot="10320000" flipV="1">
            <a:off x="7828672" y="444466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连接符: 曲线 44">
            <a:extLst>
              <a:ext uri="{FF2B5EF4-FFF2-40B4-BE49-F238E27FC236}">
                <a16:creationId xmlns:a16="http://schemas.microsoft.com/office/drawing/2014/main" id="{557BF0A1-DE1C-4DB7-BE2F-4D785046B776}"/>
              </a:ext>
            </a:extLst>
          </p:cNvPr>
          <p:cNvCxnSpPr>
            <a:cxnSpLocks/>
          </p:cNvCxnSpPr>
          <p:nvPr/>
        </p:nvCxnSpPr>
        <p:spPr>
          <a:xfrm rot="13140000" flipV="1">
            <a:off x="7334261" y="488387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连接符: 曲线 44">
            <a:extLst>
              <a:ext uri="{FF2B5EF4-FFF2-40B4-BE49-F238E27FC236}">
                <a16:creationId xmlns:a16="http://schemas.microsoft.com/office/drawing/2014/main" id="{557BF0A1-DE1C-4DB7-BE2F-4D785046B776}"/>
              </a:ext>
            </a:extLst>
          </p:cNvPr>
          <p:cNvCxnSpPr>
            <a:cxnSpLocks/>
          </p:cNvCxnSpPr>
          <p:nvPr/>
        </p:nvCxnSpPr>
        <p:spPr>
          <a:xfrm rot="15120000" flipV="1">
            <a:off x="5908005" y="488617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连接符: 曲线 44">
            <a:extLst>
              <a:ext uri="{FF2B5EF4-FFF2-40B4-BE49-F238E27FC236}">
                <a16:creationId xmlns:a16="http://schemas.microsoft.com/office/drawing/2014/main" id="{557BF0A1-DE1C-4DB7-BE2F-4D785046B776}"/>
              </a:ext>
            </a:extLst>
          </p:cNvPr>
          <p:cNvCxnSpPr>
            <a:cxnSpLocks/>
          </p:cNvCxnSpPr>
          <p:nvPr/>
        </p:nvCxnSpPr>
        <p:spPr>
          <a:xfrm rot="16920000" flipV="1">
            <a:off x="5371387" y="449727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连接符: 曲线 44">
            <a:extLst>
              <a:ext uri="{FF2B5EF4-FFF2-40B4-BE49-F238E27FC236}">
                <a16:creationId xmlns:a16="http://schemas.microsoft.com/office/drawing/2014/main" id="{557BF0A1-DE1C-4DB7-BE2F-4D785046B776}"/>
              </a:ext>
            </a:extLst>
          </p:cNvPr>
          <p:cNvCxnSpPr>
            <a:cxnSpLocks/>
          </p:cNvCxnSpPr>
          <p:nvPr/>
        </p:nvCxnSpPr>
        <p:spPr>
          <a:xfrm rot="16920000" flipV="1">
            <a:off x="5190442" y="371358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连接符: 曲线 44">
            <a:extLst>
              <a:ext uri="{FF2B5EF4-FFF2-40B4-BE49-F238E27FC236}">
                <a16:creationId xmlns:a16="http://schemas.microsoft.com/office/drawing/2014/main" id="{557BF0A1-DE1C-4DB7-BE2F-4D785046B776}"/>
              </a:ext>
            </a:extLst>
          </p:cNvPr>
          <p:cNvCxnSpPr>
            <a:cxnSpLocks/>
          </p:cNvCxnSpPr>
          <p:nvPr/>
        </p:nvCxnSpPr>
        <p:spPr>
          <a:xfrm rot="13980000" flipV="1">
            <a:off x="4577646" y="341270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 name="Object 1"/>
          <p:cNvGraphicFramePr>
            <a:graphicFrameLocks noChangeAspect="1"/>
          </p:cNvGraphicFramePr>
          <p:nvPr>
            <p:extLst>
              <p:ext uri="{D42A27DB-BD31-4B8C-83A1-F6EECF244321}">
                <p14:modId xmlns:p14="http://schemas.microsoft.com/office/powerpoint/2010/main" val="3467847642"/>
              </p:ext>
            </p:extLst>
          </p:nvPr>
        </p:nvGraphicFramePr>
        <p:xfrm>
          <a:off x="160501" y="210110"/>
          <a:ext cx="2705470" cy="2105195"/>
        </p:xfrm>
        <a:graphic>
          <a:graphicData uri="http://schemas.openxmlformats.org/presentationml/2006/ole">
            <mc:AlternateContent xmlns:mc="http://schemas.openxmlformats.org/markup-compatibility/2006">
              <mc:Choice xmlns:v="urn:schemas-microsoft-com:vml" Requires="v">
                <p:oleObj spid="_x0000_s8223" name="CS ChemDraw Drawing" r:id="rId5" imgW="1523550" imgH="1185153" progId="ChemDraw.Document.6.0">
                  <p:embed/>
                </p:oleObj>
              </mc:Choice>
              <mc:Fallback>
                <p:oleObj name="CS ChemDraw Drawing" r:id="rId5" imgW="1523550" imgH="1185153" progId="ChemDraw.Document.6.0">
                  <p:embed/>
                  <p:pic>
                    <p:nvPicPr>
                      <p:cNvPr id="0" name=""/>
                      <p:cNvPicPr/>
                      <p:nvPr/>
                    </p:nvPicPr>
                    <p:blipFill>
                      <a:blip r:embed="rId6"/>
                      <a:stretch>
                        <a:fillRect/>
                      </a:stretch>
                    </p:blipFill>
                    <p:spPr>
                      <a:xfrm>
                        <a:off x="160501" y="210110"/>
                        <a:ext cx="2705470" cy="2105195"/>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3492618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483919899"/>
              </p:ext>
            </p:extLst>
          </p:nvPr>
        </p:nvGraphicFramePr>
        <p:xfrm>
          <a:off x="1007126" y="633205"/>
          <a:ext cx="2382837" cy="1465262"/>
        </p:xfrm>
        <a:graphic>
          <a:graphicData uri="http://schemas.openxmlformats.org/presentationml/2006/ole">
            <mc:AlternateContent xmlns:mc="http://schemas.openxmlformats.org/markup-compatibility/2006">
              <mc:Choice xmlns:v="urn:schemas-microsoft-com:vml" Requires="v">
                <p:oleObj spid="_x0000_s16417" name="CS ChemDraw Drawing" r:id="rId4" imgW="1817725" imgH="1119762" progId="ChemDraw.Document.6.0">
                  <p:embed/>
                </p:oleObj>
              </mc:Choice>
              <mc:Fallback>
                <p:oleObj name="CS ChemDraw Drawing" r:id="rId4" imgW="1817725" imgH="1119762" progId="ChemDraw.Document.6.0">
                  <p:embed/>
                  <p:pic>
                    <p:nvPicPr>
                      <p:cNvPr id="0" name=""/>
                      <p:cNvPicPr/>
                      <p:nvPr/>
                    </p:nvPicPr>
                    <p:blipFill>
                      <a:blip r:embed="rId5"/>
                      <a:stretch>
                        <a:fillRect/>
                      </a:stretch>
                    </p:blipFill>
                    <p:spPr>
                      <a:xfrm>
                        <a:off x="1007126" y="633205"/>
                        <a:ext cx="2382837" cy="1465262"/>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451381695"/>
              </p:ext>
            </p:extLst>
          </p:nvPr>
        </p:nvGraphicFramePr>
        <p:xfrm>
          <a:off x="-199167" y="2885606"/>
          <a:ext cx="5513165" cy="3852472"/>
        </p:xfrm>
        <a:graphic>
          <a:graphicData uri="http://schemas.openxmlformats.org/presentationml/2006/ole">
            <mc:AlternateContent xmlns:mc="http://schemas.openxmlformats.org/markup-compatibility/2006">
              <mc:Choice xmlns:v="urn:schemas-microsoft-com:vml" Requires="v">
                <p:oleObj spid="_x0000_s16418" name="Graph" r:id="rId6" imgW="4153680" imgH="2901600" progId="Origin50.Graph">
                  <p:embed/>
                </p:oleObj>
              </mc:Choice>
              <mc:Fallback>
                <p:oleObj name="Graph" r:id="rId6" imgW="4153680" imgH="2901600" progId="Origin50.Graph">
                  <p:embed/>
                  <p:pic>
                    <p:nvPicPr>
                      <p:cNvPr id="0" name=""/>
                      <p:cNvPicPr/>
                      <p:nvPr/>
                    </p:nvPicPr>
                    <p:blipFill>
                      <a:blip r:embed="rId7"/>
                      <a:stretch>
                        <a:fillRect/>
                      </a:stretch>
                    </p:blipFill>
                    <p:spPr>
                      <a:xfrm>
                        <a:off x="-199167" y="2885606"/>
                        <a:ext cx="5513165" cy="3852472"/>
                      </a:xfrm>
                      <a:prstGeom prst="rect">
                        <a:avLst/>
                      </a:prstGeom>
                    </p:spPr>
                  </p:pic>
                </p:oleObj>
              </mc:Fallback>
            </mc:AlternateContent>
          </a:graphicData>
        </a:graphic>
      </p:graphicFrame>
      <p:graphicFrame>
        <p:nvGraphicFramePr>
          <p:cNvPr id="4" name="Table 3"/>
          <p:cNvGraphicFramePr>
            <a:graphicFrameLocks noGrp="1"/>
          </p:cNvGraphicFramePr>
          <p:nvPr>
            <p:extLst>
              <p:ext uri="{D42A27DB-BD31-4B8C-83A1-F6EECF244321}">
                <p14:modId xmlns:p14="http://schemas.microsoft.com/office/powerpoint/2010/main" val="606633572"/>
              </p:ext>
            </p:extLst>
          </p:nvPr>
        </p:nvGraphicFramePr>
        <p:xfrm>
          <a:off x="5096781" y="299803"/>
          <a:ext cx="6964680" cy="5735537"/>
        </p:xfrm>
        <a:graphic>
          <a:graphicData uri="http://schemas.openxmlformats.org/drawingml/2006/table">
            <a:tbl>
              <a:tblPr firstRow="1" bandRow="1">
                <a:tableStyleId>{5C22544A-7EE6-4342-B048-85BDC9FD1C3A}</a:tableStyleId>
              </a:tblPr>
              <a:tblGrid>
                <a:gridCol w="980833">
                  <a:extLst>
                    <a:ext uri="{9D8B030D-6E8A-4147-A177-3AD203B41FA5}">
                      <a16:colId xmlns:a16="http://schemas.microsoft.com/office/drawing/2014/main" val="20000"/>
                    </a:ext>
                  </a:extLst>
                </a:gridCol>
                <a:gridCol w="1064471">
                  <a:extLst>
                    <a:ext uri="{9D8B030D-6E8A-4147-A177-3AD203B41FA5}">
                      <a16:colId xmlns:a16="http://schemas.microsoft.com/office/drawing/2014/main" val="20001"/>
                    </a:ext>
                  </a:extLst>
                </a:gridCol>
                <a:gridCol w="1475052">
                  <a:extLst>
                    <a:ext uri="{9D8B030D-6E8A-4147-A177-3AD203B41FA5}">
                      <a16:colId xmlns:a16="http://schemas.microsoft.com/office/drawing/2014/main" val="20002"/>
                    </a:ext>
                  </a:extLst>
                </a:gridCol>
                <a:gridCol w="1429432">
                  <a:extLst>
                    <a:ext uri="{9D8B030D-6E8A-4147-A177-3AD203B41FA5}">
                      <a16:colId xmlns:a16="http://schemas.microsoft.com/office/drawing/2014/main" val="20003"/>
                    </a:ext>
                  </a:extLst>
                </a:gridCol>
                <a:gridCol w="2014892">
                  <a:extLst>
                    <a:ext uri="{9D8B030D-6E8A-4147-A177-3AD203B41FA5}">
                      <a16:colId xmlns:a16="http://schemas.microsoft.com/office/drawing/2014/main" val="20004"/>
                    </a:ext>
                  </a:extLst>
                </a:gridCol>
              </a:tblGrid>
              <a:tr h="889217">
                <a:tc>
                  <a:txBody>
                    <a:bodyPr/>
                    <a:lstStyle/>
                    <a:p>
                      <a:pPr algn="ctr"/>
                      <a:r>
                        <a:rPr lang="de-DE" dirty="0" err="1" smtClean="0"/>
                        <a:t>excited</a:t>
                      </a:r>
                      <a:r>
                        <a:rPr lang="de-DE" dirty="0" smtClean="0"/>
                        <a:t> </a:t>
                      </a:r>
                      <a:r>
                        <a:rPr lang="de-DE" dirty="0" err="1" smtClean="0"/>
                        <a:t>state</a:t>
                      </a:r>
                      <a:endParaRPr lang="de-DE" dirty="0"/>
                    </a:p>
                  </a:txBody>
                  <a:tcPr/>
                </a:tc>
                <a:tc>
                  <a:txBody>
                    <a:bodyPr/>
                    <a:lstStyle/>
                    <a:p>
                      <a:pPr algn="ctr"/>
                      <a:r>
                        <a:rPr lang="de-DE" dirty="0" err="1" smtClean="0"/>
                        <a:t>energy</a:t>
                      </a:r>
                      <a:r>
                        <a:rPr lang="de-DE" dirty="0" smtClean="0"/>
                        <a:t>/eV</a:t>
                      </a:r>
                      <a:endParaRPr lang="de-DE" dirty="0"/>
                    </a:p>
                  </a:txBody>
                  <a:tcPr/>
                </a:tc>
                <a:tc>
                  <a:txBody>
                    <a:bodyPr/>
                    <a:lstStyle/>
                    <a:p>
                      <a:pPr algn="ctr"/>
                      <a:r>
                        <a:rPr lang="de-DE" dirty="0" err="1" smtClean="0"/>
                        <a:t>wavelength</a:t>
                      </a:r>
                      <a:r>
                        <a:rPr lang="de-DE" dirty="0" smtClean="0"/>
                        <a:t>/</a:t>
                      </a:r>
                      <a:r>
                        <a:rPr lang="de-DE" dirty="0" err="1" smtClean="0"/>
                        <a:t>nm</a:t>
                      </a:r>
                      <a:endParaRPr lang="de-DE" dirty="0"/>
                    </a:p>
                  </a:txBody>
                  <a:tcPr/>
                </a:tc>
                <a:tc>
                  <a:txBody>
                    <a:bodyPr/>
                    <a:lstStyle/>
                    <a:p>
                      <a:pPr algn="ctr"/>
                      <a:r>
                        <a:rPr lang="de-DE" dirty="0" err="1" smtClean="0"/>
                        <a:t>oscillator</a:t>
                      </a:r>
                      <a:r>
                        <a:rPr lang="de-DE" dirty="0" smtClean="0"/>
                        <a:t> </a:t>
                      </a:r>
                      <a:r>
                        <a:rPr lang="de-DE" dirty="0" err="1" smtClean="0"/>
                        <a:t>strength</a:t>
                      </a:r>
                      <a:endParaRPr lang="de-DE" dirty="0"/>
                    </a:p>
                  </a:txBody>
                  <a:tcPr/>
                </a:tc>
                <a:tc>
                  <a:txBody>
                    <a:bodyPr/>
                    <a:lstStyle/>
                    <a:p>
                      <a:pPr algn="ctr"/>
                      <a:r>
                        <a:rPr lang="de-DE" dirty="0" err="1" smtClean="0"/>
                        <a:t>configurations</a:t>
                      </a:r>
                      <a:endParaRPr lang="de-DE" dirty="0"/>
                    </a:p>
                  </a:txBody>
                  <a:tcPr/>
                </a:tc>
                <a:extLst>
                  <a:ext uri="{0D108BD9-81ED-4DB2-BD59-A6C34878D82A}">
                    <a16:rowId xmlns:a16="http://schemas.microsoft.com/office/drawing/2014/main" val="10000"/>
                  </a:ext>
                </a:extLst>
              </a:tr>
              <a:tr h="370840">
                <a:tc>
                  <a:txBody>
                    <a:bodyPr/>
                    <a:lstStyle/>
                    <a:p>
                      <a:pPr algn="ctr"/>
                      <a:r>
                        <a:rPr lang="it-IT" sz="1800" kern="1200" dirty="0" smtClean="0">
                          <a:solidFill>
                            <a:schemeClr val="dk1"/>
                          </a:solidFill>
                          <a:latin typeface="+mn-lt"/>
                          <a:ea typeface="+mn-ea"/>
                          <a:cs typeface="+mn-cs"/>
                        </a:rPr>
                        <a:t>1</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3.4365</a:t>
                      </a:r>
                      <a:r>
                        <a:rPr lang="nn-NO" sz="1800" kern="1200" dirty="0" smtClean="0">
                          <a:solidFill>
                            <a:schemeClr val="dk1"/>
                          </a:solidFill>
                          <a:latin typeface="+mn-lt"/>
                          <a:ea typeface="+mn-ea"/>
                          <a:cs typeface="+mn-cs"/>
                        </a:rPr>
                        <a:t> </a:t>
                      </a:r>
                      <a:endParaRPr lang="de-DE" dirty="0"/>
                    </a:p>
                  </a:txBody>
                  <a:tcPr/>
                </a:tc>
                <a:tc>
                  <a:txBody>
                    <a:bodyPr/>
                    <a:lstStyle/>
                    <a:p>
                      <a:pPr algn="ctr"/>
                      <a:r>
                        <a:rPr lang="it-IT" sz="1800" kern="1200" dirty="0" smtClean="0">
                          <a:solidFill>
                            <a:schemeClr val="dk1"/>
                          </a:solidFill>
                          <a:latin typeface="+mn-lt"/>
                          <a:ea typeface="+mn-ea"/>
                          <a:cs typeface="+mn-cs"/>
                        </a:rPr>
                        <a:t>360.79 </a:t>
                      </a:r>
                      <a:r>
                        <a:rPr lang="pt-BR" dirty="0" smtClean="0"/>
                        <a:t> </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800" kern="1200" dirty="0" smtClean="0">
                          <a:solidFill>
                            <a:schemeClr val="dk1"/>
                          </a:solidFill>
                          <a:latin typeface="+mn-lt"/>
                          <a:ea typeface="+mn-ea"/>
                          <a:cs typeface="+mn-cs"/>
                        </a:rPr>
                        <a:t>0.0467</a:t>
                      </a:r>
                      <a:endParaRPr lang="de-DE" dirty="0" smtClean="0"/>
                    </a:p>
                  </a:txBody>
                  <a:tcPr/>
                </a:tc>
                <a:tc>
                  <a:txBody>
                    <a:bodyPr/>
                    <a:lstStyle/>
                    <a:p>
                      <a:pPr algn="ctr"/>
                      <a:r>
                        <a:rPr lang="pt-BR" sz="1800" kern="1200" dirty="0" smtClean="0">
                          <a:solidFill>
                            <a:schemeClr val="dk1"/>
                          </a:solidFill>
                          <a:latin typeface="+mn-lt"/>
                          <a:ea typeface="+mn-ea"/>
                          <a:cs typeface="+mn-cs"/>
                        </a:rPr>
                        <a:t>H -&gt; L 81.2%</a:t>
                      </a:r>
                    </a:p>
                    <a:p>
                      <a:pPr algn="ctr"/>
                      <a:r>
                        <a:rPr lang="pt-BR" sz="1800" kern="1200" dirty="0" smtClean="0">
                          <a:solidFill>
                            <a:schemeClr val="dk1"/>
                          </a:solidFill>
                          <a:latin typeface="+mn-lt"/>
                          <a:ea typeface="+mn-ea"/>
                          <a:cs typeface="+mn-cs"/>
                        </a:rPr>
                        <a:t>H-1 -&gt; L+1 11.4%</a:t>
                      </a:r>
                      <a:endParaRPr lang="en-US" sz="1800" kern="1200" dirty="0" smtClean="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pPr algn="ctr"/>
                      <a:r>
                        <a:rPr lang="it-IT" sz="1800" kern="1200" dirty="0" smtClean="0">
                          <a:solidFill>
                            <a:schemeClr val="dk1"/>
                          </a:solidFill>
                          <a:latin typeface="+mn-lt"/>
                          <a:ea typeface="+mn-ea"/>
                          <a:cs typeface="+mn-cs"/>
                        </a:rPr>
                        <a:t>2</a:t>
                      </a:r>
                    </a:p>
                    <a:p>
                      <a:pPr algn="ctr"/>
                      <a:r>
                        <a:rPr lang="pt-BR" sz="1800" kern="1200" dirty="0" smtClean="0">
                          <a:solidFill>
                            <a:schemeClr val="dk1"/>
                          </a:solidFill>
                          <a:latin typeface="+mn-lt"/>
                          <a:ea typeface="+mn-ea"/>
                          <a:cs typeface="+mn-cs"/>
                        </a:rPr>
                        <a:t>   </a:t>
                      </a:r>
                    </a:p>
                  </a:txBody>
                  <a:tcPr/>
                </a:tc>
                <a:tc>
                  <a:txBody>
                    <a:bodyPr/>
                    <a:lstStyle/>
                    <a:p>
                      <a:pPr algn="ctr"/>
                      <a:r>
                        <a:rPr lang="it-IT" sz="1800" kern="1200" dirty="0" smtClean="0">
                          <a:solidFill>
                            <a:schemeClr val="dk1"/>
                          </a:solidFill>
                          <a:latin typeface="+mn-lt"/>
                          <a:ea typeface="+mn-ea"/>
                          <a:cs typeface="+mn-cs"/>
                        </a:rPr>
                        <a:t>3.4623</a:t>
                      </a:r>
                      <a:endParaRPr lang="de-DE" dirty="0"/>
                    </a:p>
                  </a:txBody>
                  <a:tcPr/>
                </a:tc>
                <a:tc>
                  <a:txBody>
                    <a:bodyPr/>
                    <a:lstStyle/>
                    <a:p>
                      <a:pPr algn="ctr"/>
                      <a:r>
                        <a:rPr lang="it-IT" sz="1800" kern="1200" dirty="0" smtClean="0">
                          <a:solidFill>
                            <a:schemeClr val="dk1"/>
                          </a:solidFill>
                          <a:latin typeface="+mn-lt"/>
                          <a:ea typeface="+mn-ea"/>
                          <a:cs typeface="+mn-cs"/>
                        </a:rPr>
                        <a:t>358.10 </a:t>
                      </a:r>
                      <a:endParaRPr lang="de-DE" dirty="0"/>
                    </a:p>
                  </a:txBody>
                  <a:tcPr/>
                </a:tc>
                <a:tc>
                  <a:txBody>
                    <a:bodyPr/>
                    <a:lstStyle/>
                    <a:p>
                      <a:pPr algn="ctr"/>
                      <a:r>
                        <a:rPr lang="it-IT" sz="1800" kern="1200" dirty="0" smtClean="0">
                          <a:solidFill>
                            <a:schemeClr val="dk1"/>
                          </a:solidFill>
                          <a:latin typeface="+mn-lt"/>
                          <a:ea typeface="+mn-ea"/>
                          <a:cs typeface="+mn-cs"/>
                        </a:rPr>
                        <a:t>0.0038</a:t>
                      </a:r>
                      <a:endParaRPr lang="de-DE" dirty="0"/>
                    </a:p>
                  </a:txBody>
                  <a:tcPr/>
                </a:tc>
                <a:tc>
                  <a:txBody>
                    <a:bodyPr/>
                    <a:lstStyle/>
                    <a:p>
                      <a:pPr algn="ctr"/>
                      <a:r>
                        <a:rPr lang="pt-BR" sz="1800" kern="1200" dirty="0" smtClean="0">
                          <a:solidFill>
                            <a:schemeClr val="dk1"/>
                          </a:solidFill>
                          <a:latin typeface="+mn-lt"/>
                          <a:ea typeface="+mn-ea"/>
                          <a:cs typeface="+mn-cs"/>
                        </a:rPr>
                        <a:t>H-2 -&gt; L 55.1% H-1 -&gt; L 43.9%</a:t>
                      </a:r>
                    </a:p>
                  </a:txBody>
                  <a:tcPr/>
                </a:tc>
                <a:extLst>
                  <a:ext uri="{0D108BD9-81ED-4DB2-BD59-A6C34878D82A}">
                    <a16:rowId xmlns:a16="http://schemas.microsoft.com/office/drawing/2014/main" val="10002"/>
                  </a:ext>
                </a:extLst>
              </a:tr>
              <a:tr h="370840">
                <a:tc>
                  <a:txBody>
                    <a:bodyPr/>
                    <a:lstStyle/>
                    <a:p>
                      <a:pPr algn="ctr"/>
                      <a:r>
                        <a:rPr lang="it-IT" sz="1800" kern="1200" dirty="0" smtClean="0">
                          <a:solidFill>
                            <a:schemeClr val="dk1"/>
                          </a:solidFill>
                          <a:latin typeface="+mn-lt"/>
                          <a:ea typeface="+mn-ea"/>
                          <a:cs typeface="+mn-cs"/>
                        </a:rPr>
                        <a:t>3</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3.5524</a:t>
                      </a:r>
                      <a:endParaRPr lang="de-DE" dirty="0"/>
                    </a:p>
                  </a:txBody>
                  <a:tcPr/>
                </a:tc>
                <a:tc>
                  <a:txBody>
                    <a:bodyPr/>
                    <a:lstStyle/>
                    <a:p>
                      <a:pPr algn="ctr"/>
                      <a:r>
                        <a:rPr lang="it-IT" sz="1800" kern="1200" dirty="0" smtClean="0">
                          <a:solidFill>
                            <a:schemeClr val="dk1"/>
                          </a:solidFill>
                          <a:latin typeface="+mn-lt"/>
                          <a:ea typeface="+mn-ea"/>
                          <a:cs typeface="+mn-cs"/>
                        </a:rPr>
                        <a:t>349.02 </a:t>
                      </a:r>
                      <a:endParaRPr lang="de-DE" dirty="0"/>
                    </a:p>
                  </a:txBody>
                  <a:tcPr/>
                </a:tc>
                <a:tc>
                  <a:txBody>
                    <a:bodyPr/>
                    <a:lstStyle/>
                    <a:p>
                      <a:pPr algn="ctr"/>
                      <a:r>
                        <a:rPr lang="it-IT" sz="1800" kern="1200" dirty="0" smtClean="0">
                          <a:solidFill>
                            <a:schemeClr val="dk1"/>
                          </a:solidFill>
                          <a:latin typeface="+mn-lt"/>
                          <a:ea typeface="+mn-ea"/>
                          <a:cs typeface="+mn-cs"/>
                        </a:rPr>
                        <a:t>0.0003</a:t>
                      </a:r>
                      <a:endParaRPr lang="de-DE" dirty="0"/>
                    </a:p>
                  </a:txBody>
                  <a:tcPr/>
                </a:tc>
                <a:tc>
                  <a:txBody>
                    <a:bodyPr/>
                    <a:lstStyle/>
                    <a:p>
                      <a:pPr algn="ctr"/>
                      <a:r>
                        <a:rPr lang="pt-BR" sz="1800" kern="1200" dirty="0" smtClean="0">
                          <a:solidFill>
                            <a:schemeClr val="dk1"/>
                          </a:solidFill>
                          <a:latin typeface="+mn-lt"/>
                          <a:ea typeface="+mn-ea"/>
                          <a:cs typeface="+mn-cs"/>
                        </a:rPr>
                        <a:t>H -&gt; L+1 40.5% H-1 -&gt; L 31.3% H-2 -&gt; L 23.1%</a:t>
                      </a:r>
                    </a:p>
                  </a:txBody>
                  <a:tcPr/>
                </a:tc>
                <a:extLst>
                  <a:ext uri="{0D108BD9-81ED-4DB2-BD59-A6C34878D82A}">
                    <a16:rowId xmlns:a16="http://schemas.microsoft.com/office/drawing/2014/main" val="10003"/>
                  </a:ext>
                </a:extLst>
              </a:tr>
              <a:tr h="370840">
                <a:tc>
                  <a:txBody>
                    <a:bodyPr/>
                    <a:lstStyle/>
                    <a:p>
                      <a:pPr algn="ctr"/>
                      <a:r>
                        <a:rPr lang="it-IT" sz="1800" kern="1200" dirty="0" smtClean="0">
                          <a:solidFill>
                            <a:schemeClr val="dk1"/>
                          </a:solidFill>
                          <a:latin typeface="+mn-lt"/>
                          <a:ea typeface="+mn-ea"/>
                          <a:cs typeface="+mn-cs"/>
                        </a:rPr>
                        <a:t>4</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3.6893 </a:t>
                      </a:r>
                      <a:endParaRPr lang="de-DE" dirty="0"/>
                    </a:p>
                  </a:txBody>
                  <a:tcPr/>
                </a:tc>
                <a:tc>
                  <a:txBody>
                    <a:bodyPr/>
                    <a:lstStyle/>
                    <a:p>
                      <a:pPr algn="ctr"/>
                      <a:r>
                        <a:rPr lang="it-IT" sz="1800" kern="1200" dirty="0" smtClean="0">
                          <a:solidFill>
                            <a:schemeClr val="dk1"/>
                          </a:solidFill>
                          <a:latin typeface="+mn-lt"/>
                          <a:ea typeface="+mn-ea"/>
                          <a:cs typeface="+mn-cs"/>
                        </a:rPr>
                        <a:t>336.06</a:t>
                      </a:r>
                      <a:endParaRPr lang="de-DE" dirty="0"/>
                    </a:p>
                  </a:txBody>
                  <a:tcPr/>
                </a:tc>
                <a:tc>
                  <a:txBody>
                    <a:bodyPr/>
                    <a:lstStyle/>
                    <a:p>
                      <a:pPr algn="ctr"/>
                      <a:r>
                        <a:rPr lang="it-IT" sz="1800" kern="1200" dirty="0" smtClean="0">
                          <a:solidFill>
                            <a:schemeClr val="dk1"/>
                          </a:solidFill>
                          <a:latin typeface="+mn-lt"/>
                          <a:ea typeface="+mn-ea"/>
                          <a:cs typeface="+mn-cs"/>
                        </a:rPr>
                        <a:t>0.0176</a:t>
                      </a:r>
                      <a:endParaRPr lang="de-DE" dirty="0"/>
                    </a:p>
                  </a:txBody>
                  <a:tcPr/>
                </a:tc>
                <a:tc>
                  <a:txBody>
                    <a:bodyPr/>
                    <a:lstStyle/>
                    <a:p>
                      <a:pPr algn="ctr"/>
                      <a:r>
                        <a:rPr lang="pt-BR" sz="1800" kern="1200" dirty="0" smtClean="0">
                          <a:solidFill>
                            <a:schemeClr val="dk1"/>
                          </a:solidFill>
                          <a:latin typeface="+mn-lt"/>
                          <a:ea typeface="+mn-ea"/>
                          <a:cs typeface="+mn-cs"/>
                        </a:rPr>
                        <a:t>H-3 -&gt; L 63.6% H-1 -&gt; L+1 15.8% H-2 -&gt; L+1 9.5% H -&gt; L 8.6%</a:t>
                      </a:r>
                    </a:p>
                  </a:txBody>
                  <a:tcPr/>
                </a:tc>
                <a:extLst>
                  <a:ext uri="{0D108BD9-81ED-4DB2-BD59-A6C34878D82A}">
                    <a16:rowId xmlns:a16="http://schemas.microsoft.com/office/drawing/2014/main" val="10004"/>
                  </a:ext>
                </a:extLst>
              </a:tr>
              <a:tr h="370840">
                <a:tc>
                  <a:txBody>
                    <a:bodyPr/>
                    <a:lstStyle/>
                    <a:p>
                      <a:pPr algn="ctr"/>
                      <a:r>
                        <a:rPr lang="it-IT" sz="1800" kern="1200" dirty="0" smtClean="0">
                          <a:solidFill>
                            <a:schemeClr val="dk1"/>
                          </a:solidFill>
                          <a:latin typeface="+mn-lt"/>
                          <a:ea typeface="+mn-ea"/>
                          <a:cs typeface="+mn-cs"/>
                        </a:rPr>
                        <a:t>5</a:t>
                      </a:r>
                    </a:p>
                    <a:p>
                      <a:pPr algn="ctr"/>
                      <a:r>
                        <a:rPr lang="pt-BR" sz="1800" kern="1200" dirty="0" smtClean="0">
                          <a:solidFill>
                            <a:schemeClr val="dk1"/>
                          </a:solidFill>
                          <a:latin typeface="+mn-lt"/>
                          <a:ea typeface="+mn-ea"/>
                          <a:cs typeface="+mn-cs"/>
                        </a:rPr>
                        <a:t>   </a:t>
                      </a:r>
                    </a:p>
                  </a:txBody>
                  <a:tcPr/>
                </a:tc>
                <a:tc>
                  <a:txBody>
                    <a:bodyPr/>
                    <a:lstStyle/>
                    <a:p>
                      <a:pPr algn="ctr"/>
                      <a:r>
                        <a:rPr lang="it-IT" sz="1800" kern="1200" dirty="0" smtClean="0">
                          <a:solidFill>
                            <a:schemeClr val="dk1"/>
                          </a:solidFill>
                          <a:latin typeface="+mn-lt"/>
                          <a:ea typeface="+mn-ea"/>
                          <a:cs typeface="+mn-cs"/>
                        </a:rPr>
                        <a:t>3.8479</a:t>
                      </a:r>
                      <a:endParaRPr lang="de-DE" dirty="0"/>
                    </a:p>
                  </a:txBody>
                  <a:tcPr/>
                </a:tc>
                <a:tc>
                  <a:txBody>
                    <a:bodyPr/>
                    <a:lstStyle/>
                    <a:p>
                      <a:pPr algn="ctr"/>
                      <a:r>
                        <a:rPr lang="it-IT" sz="1800" kern="1200" dirty="0" smtClean="0">
                          <a:solidFill>
                            <a:schemeClr val="dk1"/>
                          </a:solidFill>
                          <a:latin typeface="+mn-lt"/>
                          <a:ea typeface="+mn-ea"/>
                          <a:cs typeface="+mn-cs"/>
                        </a:rPr>
                        <a:t>322.21</a:t>
                      </a:r>
                      <a:endParaRPr lang="de-DE" dirty="0"/>
                    </a:p>
                  </a:txBody>
                  <a:tcPr/>
                </a:tc>
                <a:tc>
                  <a:txBody>
                    <a:bodyPr/>
                    <a:lstStyle/>
                    <a:p>
                      <a:pPr algn="ctr"/>
                      <a:r>
                        <a:rPr lang="it-IT" sz="1800" kern="1200" dirty="0" smtClean="0">
                          <a:solidFill>
                            <a:schemeClr val="dk1"/>
                          </a:solidFill>
                          <a:latin typeface="+mn-lt"/>
                          <a:ea typeface="+mn-ea"/>
                          <a:cs typeface="+mn-cs"/>
                        </a:rPr>
                        <a:t>0.3375</a:t>
                      </a:r>
                      <a:endParaRPr lang="de-DE" dirty="0"/>
                    </a:p>
                  </a:txBody>
                  <a:tcPr/>
                </a:tc>
                <a:tc>
                  <a:txBody>
                    <a:bodyPr/>
                    <a:lstStyle/>
                    <a:p>
                      <a:pPr algn="ctr"/>
                      <a:r>
                        <a:rPr lang="pt-BR" sz="1800" kern="1200" dirty="0" smtClean="0">
                          <a:solidFill>
                            <a:schemeClr val="dk1"/>
                          </a:solidFill>
                          <a:latin typeface="+mn-lt"/>
                          <a:ea typeface="+mn-ea"/>
                          <a:cs typeface="+mn-cs"/>
                        </a:rPr>
                        <a:t>H -&gt; L+1 31.2% H-3 -&gt; L+1 29.4%</a:t>
                      </a:r>
                    </a:p>
                    <a:p>
                      <a:pPr algn="ctr"/>
                      <a:r>
                        <a:rPr lang="pt-BR" sz="1800" kern="1200" dirty="0" smtClean="0">
                          <a:solidFill>
                            <a:schemeClr val="dk1"/>
                          </a:solidFill>
                          <a:latin typeface="+mn-lt"/>
                          <a:ea typeface="+mn-ea"/>
                          <a:cs typeface="+mn-cs"/>
                        </a:rPr>
                        <a:t>H-1 -&gt; L 17.5% H-2 -&gt; L 13.5%</a:t>
                      </a:r>
                    </a:p>
                    <a:p>
                      <a:pPr algn="ctr"/>
                      <a:r>
                        <a:rPr lang="pt-BR" sz="1800" kern="1200" dirty="0" smtClean="0">
                          <a:solidFill>
                            <a:schemeClr val="dk1"/>
                          </a:solidFill>
                          <a:latin typeface="+mn-lt"/>
                          <a:ea typeface="+mn-ea"/>
                          <a:cs typeface="+mn-cs"/>
                        </a:rPr>
                        <a:t>H-3 -&gt; L+2 6.4%</a:t>
                      </a:r>
                    </a:p>
                  </a:txBody>
                  <a:tcPr/>
                </a:tc>
                <a:extLst>
                  <a:ext uri="{0D108BD9-81ED-4DB2-BD59-A6C34878D82A}">
                    <a16:rowId xmlns:a16="http://schemas.microsoft.com/office/drawing/2014/main" val="10005"/>
                  </a:ext>
                </a:extLst>
              </a:tr>
            </a:tbl>
          </a:graphicData>
        </a:graphic>
      </p:graphicFrame>
    </p:spTree>
    <p:custDataLst>
      <p:tags r:id="rId2"/>
    </p:custDataLst>
    <p:extLst>
      <p:ext uri="{BB962C8B-B14F-4D97-AF65-F5344CB8AC3E}">
        <p14:creationId xmlns:p14="http://schemas.microsoft.com/office/powerpoint/2010/main" val="29275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6437" t="13270" r="6500" b="18804"/>
          <a:stretch/>
        </p:blipFill>
        <p:spPr>
          <a:xfrm>
            <a:off x="3362941" y="96897"/>
            <a:ext cx="6256916" cy="2425509"/>
          </a:xfrm>
          <a:prstGeom prst="rect">
            <a:avLst/>
          </a:prstGeom>
        </p:spPr>
      </p:pic>
      <p:sp>
        <p:nvSpPr>
          <p:cNvPr id="6" name="TextBox 5"/>
          <p:cNvSpPr txBox="1"/>
          <p:nvPr/>
        </p:nvSpPr>
        <p:spPr>
          <a:xfrm>
            <a:off x="1445968" y="5838807"/>
            <a:ext cx="2056973" cy="923330"/>
          </a:xfrm>
          <a:prstGeom prst="rect">
            <a:avLst/>
          </a:prstGeom>
          <a:noFill/>
        </p:spPr>
        <p:txBody>
          <a:bodyPr wrap="none" rtlCol="0">
            <a:spAutoFit/>
          </a:bodyPr>
          <a:lstStyle/>
          <a:p>
            <a:pPr algn="ctr"/>
            <a:r>
              <a:rPr lang="en-US" dirty="0" smtClean="0"/>
              <a:t>JL-1-M</a:t>
            </a:r>
          </a:p>
          <a:p>
            <a:pPr algn="ctr"/>
            <a:r>
              <a:rPr lang="en-US" dirty="0" smtClean="0"/>
              <a:t>-2940.769731 </a:t>
            </a:r>
            <a:r>
              <a:rPr lang="en-US" dirty="0" err="1" smtClean="0"/>
              <a:t>a.u</a:t>
            </a:r>
            <a:r>
              <a:rPr lang="en-US" dirty="0" smtClean="0"/>
              <a:t>.</a:t>
            </a:r>
          </a:p>
          <a:p>
            <a:pPr algn="ctr"/>
            <a:r>
              <a:rPr lang="en-US" dirty="0" smtClean="0"/>
              <a:t>0 kcal/</a:t>
            </a:r>
            <a:r>
              <a:rPr lang="en-US" dirty="0" err="1" smtClean="0"/>
              <a:t>mol</a:t>
            </a:r>
            <a:endParaRPr lang="en-US" dirty="0"/>
          </a:p>
        </p:txBody>
      </p:sp>
      <p:sp>
        <p:nvSpPr>
          <p:cNvPr id="8" name="TextBox 7"/>
          <p:cNvSpPr txBox="1"/>
          <p:nvPr/>
        </p:nvSpPr>
        <p:spPr>
          <a:xfrm>
            <a:off x="9070743" y="5859780"/>
            <a:ext cx="1935145" cy="923330"/>
          </a:xfrm>
          <a:prstGeom prst="rect">
            <a:avLst/>
          </a:prstGeom>
          <a:noFill/>
        </p:spPr>
        <p:txBody>
          <a:bodyPr wrap="none" rtlCol="0">
            <a:spAutoFit/>
          </a:bodyPr>
          <a:lstStyle/>
          <a:p>
            <a:pPr algn="ctr"/>
            <a:r>
              <a:rPr lang="en-US" dirty="0" smtClean="0"/>
              <a:t>JL-1-P</a:t>
            </a:r>
          </a:p>
          <a:p>
            <a:pPr algn="ctr"/>
            <a:r>
              <a:rPr lang="en-US" dirty="0" smtClean="0"/>
              <a:t>-2940.769729</a:t>
            </a:r>
          </a:p>
          <a:p>
            <a:pPr algn="ctr"/>
            <a:r>
              <a:rPr lang="en-US" dirty="0" smtClean="0"/>
              <a:t>+0.0012 kcal/</a:t>
            </a:r>
            <a:r>
              <a:rPr lang="en-US" dirty="0" err="1" smtClean="0"/>
              <a:t>mol</a:t>
            </a:r>
            <a:endParaRPr lang="de-DE" dirty="0"/>
          </a:p>
        </p:txBody>
      </p:sp>
      <p:sp>
        <p:nvSpPr>
          <p:cNvPr id="10" name="TextBox 9"/>
          <p:cNvSpPr txBox="1"/>
          <p:nvPr/>
        </p:nvSpPr>
        <p:spPr>
          <a:xfrm>
            <a:off x="5241932" y="2374475"/>
            <a:ext cx="2056973" cy="923330"/>
          </a:xfrm>
          <a:prstGeom prst="rect">
            <a:avLst/>
          </a:prstGeom>
          <a:noFill/>
        </p:spPr>
        <p:txBody>
          <a:bodyPr wrap="none" rtlCol="0">
            <a:spAutoFit/>
          </a:bodyPr>
          <a:lstStyle/>
          <a:p>
            <a:pPr algn="ctr"/>
            <a:r>
              <a:rPr lang="en-US" dirty="0" smtClean="0"/>
              <a:t>TS</a:t>
            </a:r>
          </a:p>
          <a:p>
            <a:pPr algn="ctr"/>
            <a:r>
              <a:rPr lang="en-US" dirty="0" smtClean="0"/>
              <a:t>-2940.765234 </a:t>
            </a:r>
            <a:r>
              <a:rPr lang="en-US" dirty="0" err="1" smtClean="0"/>
              <a:t>a.u</a:t>
            </a:r>
            <a:r>
              <a:rPr lang="en-US" dirty="0" smtClean="0"/>
              <a:t>.</a:t>
            </a:r>
          </a:p>
          <a:p>
            <a:pPr algn="ctr"/>
            <a:r>
              <a:rPr lang="en-US" dirty="0" smtClean="0"/>
              <a:t>+ 2.82 kcal/</a:t>
            </a:r>
            <a:r>
              <a:rPr lang="en-US" dirty="0" err="1" smtClean="0"/>
              <a:t>mol</a:t>
            </a:r>
            <a:endParaRPr lang="de-DE" dirty="0"/>
          </a:p>
        </p:txBody>
      </p:sp>
      <p:graphicFrame>
        <p:nvGraphicFramePr>
          <p:cNvPr id="9" name="Object 8"/>
          <p:cNvGraphicFramePr>
            <a:graphicFrameLocks noChangeAspect="1"/>
          </p:cNvGraphicFramePr>
          <p:nvPr>
            <p:extLst>
              <p:ext uri="{D42A27DB-BD31-4B8C-83A1-F6EECF244321}">
                <p14:modId xmlns:p14="http://schemas.microsoft.com/office/powerpoint/2010/main" val="3071987830"/>
              </p:ext>
            </p:extLst>
          </p:nvPr>
        </p:nvGraphicFramePr>
        <p:xfrm>
          <a:off x="227013" y="128588"/>
          <a:ext cx="2397125" cy="2786062"/>
        </p:xfrm>
        <a:graphic>
          <a:graphicData uri="http://schemas.openxmlformats.org/presentationml/2006/ole">
            <mc:AlternateContent xmlns:mc="http://schemas.openxmlformats.org/markup-compatibility/2006">
              <mc:Choice xmlns:v="urn:schemas-microsoft-com:vml" Requires="v">
                <p:oleObj spid="_x0000_s9249" name="CS ChemDraw Drawing" r:id="rId5" imgW="2396890" imgH="2785623" progId="ChemDraw.Document.6.0">
                  <p:embed/>
                </p:oleObj>
              </mc:Choice>
              <mc:Fallback>
                <p:oleObj name="CS ChemDraw Drawing" r:id="rId5" imgW="2396890" imgH="2785623" progId="ChemDraw.Document.6.0">
                  <p:embed/>
                  <p:pic>
                    <p:nvPicPr>
                      <p:cNvPr id="0" name=""/>
                      <p:cNvPicPr/>
                      <p:nvPr/>
                    </p:nvPicPr>
                    <p:blipFill>
                      <a:blip r:embed="rId6"/>
                      <a:stretch>
                        <a:fillRect/>
                      </a:stretch>
                    </p:blipFill>
                    <p:spPr>
                      <a:xfrm>
                        <a:off x="227013" y="128588"/>
                        <a:ext cx="2397125" cy="2786062"/>
                      </a:xfrm>
                      <a:prstGeom prst="rect">
                        <a:avLst/>
                      </a:prstGeom>
                    </p:spPr>
                  </p:pic>
                </p:oleObj>
              </mc:Fallback>
            </mc:AlternateContent>
          </a:graphicData>
        </a:graphic>
      </p:graphicFrame>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l="3565" t="4604" r="2055" b="4828"/>
          <a:stretch/>
        </p:blipFill>
        <p:spPr>
          <a:xfrm>
            <a:off x="292870" y="3636730"/>
            <a:ext cx="4662535" cy="2223050"/>
          </a:xfrm>
          <a:prstGeom prst="rect">
            <a:avLst/>
          </a:prstGeom>
        </p:spPr>
      </p:pic>
      <p:pic>
        <p:nvPicPr>
          <p:cNvPr id="11" name="Picture 10"/>
          <p:cNvPicPr>
            <a:picLocks noChangeAspect="1"/>
          </p:cNvPicPr>
          <p:nvPr/>
        </p:nvPicPr>
        <p:blipFill rotWithShape="1">
          <a:blip r:embed="rId8" cstate="print">
            <a:extLst>
              <a:ext uri="{28A0092B-C50C-407E-A947-70E740481C1C}">
                <a14:useLocalDpi xmlns:a14="http://schemas.microsoft.com/office/drawing/2010/main" val="0"/>
              </a:ext>
            </a:extLst>
          </a:blip>
          <a:srcRect l="2525" r="2351"/>
          <a:stretch/>
        </p:blipFill>
        <p:spPr>
          <a:xfrm>
            <a:off x="7357450" y="3334539"/>
            <a:ext cx="4834550" cy="2525241"/>
          </a:xfrm>
          <a:prstGeom prst="rect">
            <a:avLst/>
          </a:prstGeom>
        </p:spPr>
      </p:pic>
      <p:sp>
        <p:nvSpPr>
          <p:cNvPr id="12" name="Rectangle 11"/>
          <p:cNvSpPr/>
          <p:nvPr/>
        </p:nvSpPr>
        <p:spPr>
          <a:xfrm>
            <a:off x="292870" y="3149873"/>
            <a:ext cx="3070071" cy="369332"/>
          </a:xfrm>
          <a:prstGeom prst="rect">
            <a:avLst/>
          </a:prstGeom>
        </p:spPr>
        <p:txBody>
          <a:bodyPr wrap="none">
            <a:spAutoFit/>
          </a:bodyPr>
          <a:lstStyle/>
          <a:p>
            <a:r>
              <a:rPr lang="de-DE" dirty="0"/>
              <a:t>relative Gibbs </a:t>
            </a:r>
            <a:r>
              <a:rPr lang="de-DE" dirty="0" err="1"/>
              <a:t>free</a:t>
            </a:r>
            <a:r>
              <a:rPr lang="de-DE" dirty="0"/>
              <a:t> </a:t>
            </a:r>
            <a:r>
              <a:rPr lang="de-DE" dirty="0" err="1"/>
              <a:t>energies</a:t>
            </a:r>
            <a:r>
              <a:rPr lang="de-DE" dirty="0"/>
              <a:t> </a:t>
            </a:r>
          </a:p>
        </p:txBody>
      </p:sp>
    </p:spTree>
    <p:custDataLst>
      <p:tags r:id="rId2"/>
    </p:custDataLst>
    <p:extLst>
      <p:ext uri="{BB962C8B-B14F-4D97-AF65-F5344CB8AC3E}">
        <p14:creationId xmlns:p14="http://schemas.microsoft.com/office/powerpoint/2010/main" val="2125746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4678" t="15513" r="3317" b="12151"/>
          <a:stretch/>
        </p:blipFill>
        <p:spPr>
          <a:xfrm>
            <a:off x="3360046" y="96660"/>
            <a:ext cx="6681458" cy="2610028"/>
          </a:xfrm>
          <a:prstGeom prst="rect">
            <a:avLst/>
          </a:prstGeom>
        </p:spPr>
      </p:pic>
      <p:sp>
        <p:nvSpPr>
          <p:cNvPr id="6" name="TextBox 5"/>
          <p:cNvSpPr txBox="1"/>
          <p:nvPr/>
        </p:nvSpPr>
        <p:spPr>
          <a:xfrm>
            <a:off x="1998796" y="5729049"/>
            <a:ext cx="2056973" cy="923330"/>
          </a:xfrm>
          <a:prstGeom prst="rect">
            <a:avLst/>
          </a:prstGeom>
          <a:noFill/>
        </p:spPr>
        <p:txBody>
          <a:bodyPr wrap="none" rtlCol="0">
            <a:spAutoFit/>
          </a:bodyPr>
          <a:lstStyle/>
          <a:p>
            <a:pPr algn="ctr"/>
            <a:r>
              <a:rPr lang="en-US" dirty="0" smtClean="0"/>
              <a:t>JL-2-M</a:t>
            </a:r>
          </a:p>
          <a:p>
            <a:pPr algn="ctr"/>
            <a:r>
              <a:rPr lang="en-US" dirty="0" smtClean="0"/>
              <a:t>-2433.595503 </a:t>
            </a:r>
            <a:r>
              <a:rPr lang="en-US" dirty="0" err="1" smtClean="0"/>
              <a:t>a.u</a:t>
            </a:r>
            <a:r>
              <a:rPr lang="en-US" dirty="0" smtClean="0"/>
              <a:t>.</a:t>
            </a:r>
          </a:p>
          <a:p>
            <a:pPr algn="ctr"/>
            <a:r>
              <a:rPr lang="en-US" dirty="0" smtClean="0"/>
              <a:t>0 kcal/</a:t>
            </a:r>
            <a:r>
              <a:rPr lang="en-US" dirty="0" err="1" smtClean="0"/>
              <a:t>mol</a:t>
            </a:r>
            <a:endParaRPr lang="en-US" dirty="0" smtClean="0"/>
          </a:p>
        </p:txBody>
      </p:sp>
      <p:sp>
        <p:nvSpPr>
          <p:cNvPr id="8" name="TextBox 7"/>
          <p:cNvSpPr txBox="1"/>
          <p:nvPr/>
        </p:nvSpPr>
        <p:spPr>
          <a:xfrm>
            <a:off x="8221822" y="5780963"/>
            <a:ext cx="2056973" cy="923330"/>
          </a:xfrm>
          <a:prstGeom prst="rect">
            <a:avLst/>
          </a:prstGeom>
          <a:noFill/>
        </p:spPr>
        <p:txBody>
          <a:bodyPr wrap="none" rtlCol="0">
            <a:spAutoFit/>
          </a:bodyPr>
          <a:lstStyle/>
          <a:p>
            <a:pPr algn="ctr"/>
            <a:r>
              <a:rPr lang="en-US" dirty="0" smtClean="0"/>
              <a:t>JL-2-P</a:t>
            </a:r>
          </a:p>
          <a:p>
            <a:pPr algn="ctr"/>
            <a:r>
              <a:rPr lang="en-US" dirty="0" smtClean="0"/>
              <a:t>-2433.595501 </a:t>
            </a:r>
            <a:r>
              <a:rPr lang="en-US" dirty="0" err="1" smtClean="0"/>
              <a:t>a.u</a:t>
            </a:r>
            <a:r>
              <a:rPr lang="en-US" dirty="0" smtClean="0"/>
              <a:t>.</a:t>
            </a:r>
          </a:p>
          <a:p>
            <a:pPr algn="ctr"/>
            <a:r>
              <a:rPr lang="en-US" dirty="0" smtClean="0"/>
              <a:t>+ 0.0012 kcal/</a:t>
            </a:r>
            <a:r>
              <a:rPr lang="en-US" dirty="0" err="1" smtClean="0"/>
              <a:t>mol</a:t>
            </a:r>
            <a:endParaRPr lang="en-US" dirty="0" smtClean="0"/>
          </a:p>
        </p:txBody>
      </p:sp>
      <p:sp>
        <p:nvSpPr>
          <p:cNvPr id="10" name="TextBox 9"/>
          <p:cNvSpPr txBox="1"/>
          <p:nvPr/>
        </p:nvSpPr>
        <p:spPr>
          <a:xfrm>
            <a:off x="5814049" y="2411209"/>
            <a:ext cx="2056973" cy="923330"/>
          </a:xfrm>
          <a:prstGeom prst="rect">
            <a:avLst/>
          </a:prstGeom>
          <a:noFill/>
        </p:spPr>
        <p:txBody>
          <a:bodyPr wrap="none" rtlCol="0">
            <a:spAutoFit/>
          </a:bodyPr>
          <a:lstStyle/>
          <a:p>
            <a:pPr algn="ctr"/>
            <a:r>
              <a:rPr lang="en-US" dirty="0" smtClean="0"/>
              <a:t>TS</a:t>
            </a:r>
          </a:p>
          <a:p>
            <a:pPr algn="ctr"/>
            <a:r>
              <a:rPr lang="en-US" dirty="0" smtClean="0"/>
              <a:t>-2433.591253 </a:t>
            </a:r>
            <a:r>
              <a:rPr lang="en-US" dirty="0" err="1" smtClean="0"/>
              <a:t>a.u</a:t>
            </a:r>
            <a:r>
              <a:rPr lang="en-US" dirty="0" smtClean="0"/>
              <a:t>.</a:t>
            </a:r>
          </a:p>
          <a:p>
            <a:pPr algn="ctr"/>
            <a:r>
              <a:rPr lang="en-US" dirty="0" smtClean="0"/>
              <a:t>+2.67 kcal/</a:t>
            </a:r>
            <a:r>
              <a:rPr lang="en-US" dirty="0" err="1" smtClean="0"/>
              <a:t>mol</a:t>
            </a:r>
            <a:endParaRPr lang="de-DE" dirty="0"/>
          </a:p>
        </p:txBody>
      </p:sp>
      <p:graphicFrame>
        <p:nvGraphicFramePr>
          <p:cNvPr id="12" name="Object 11"/>
          <p:cNvGraphicFramePr>
            <a:graphicFrameLocks noChangeAspect="1"/>
          </p:cNvGraphicFramePr>
          <p:nvPr>
            <p:extLst>
              <p:ext uri="{D42A27DB-BD31-4B8C-83A1-F6EECF244321}">
                <p14:modId xmlns:p14="http://schemas.microsoft.com/office/powerpoint/2010/main" val="4189516515"/>
              </p:ext>
            </p:extLst>
          </p:nvPr>
        </p:nvGraphicFramePr>
        <p:xfrm>
          <a:off x="292100" y="203200"/>
          <a:ext cx="2417763" cy="2503488"/>
        </p:xfrm>
        <a:graphic>
          <a:graphicData uri="http://schemas.openxmlformats.org/presentationml/2006/ole">
            <mc:AlternateContent xmlns:mc="http://schemas.openxmlformats.org/markup-compatibility/2006">
              <mc:Choice xmlns:v="urn:schemas-microsoft-com:vml" Requires="v">
                <p:oleObj spid="_x0000_s10270" name="CS ChemDraw Drawing" r:id="rId5" imgW="2418230" imgH="2503521" progId="ChemDraw.Document.6.0">
                  <p:embed/>
                </p:oleObj>
              </mc:Choice>
              <mc:Fallback>
                <p:oleObj name="CS ChemDraw Drawing" r:id="rId5" imgW="2418230" imgH="2503521" progId="ChemDraw.Document.6.0">
                  <p:embed/>
                  <p:pic>
                    <p:nvPicPr>
                      <p:cNvPr id="0" name=""/>
                      <p:cNvPicPr/>
                      <p:nvPr/>
                    </p:nvPicPr>
                    <p:blipFill>
                      <a:blip r:embed="rId6"/>
                      <a:stretch>
                        <a:fillRect/>
                      </a:stretch>
                    </p:blipFill>
                    <p:spPr>
                      <a:xfrm>
                        <a:off x="292100" y="203200"/>
                        <a:ext cx="2417763" cy="2503488"/>
                      </a:xfrm>
                      <a:prstGeom prst="rect">
                        <a:avLst/>
                      </a:prstGeom>
                    </p:spPr>
                  </p:pic>
                </p:oleObj>
              </mc:Fallback>
            </mc:AlternateContent>
          </a:graphicData>
        </a:graphic>
      </p:graphicFrame>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l="3564" t="10731" r="3020" b="17233"/>
          <a:stretch/>
        </p:blipFill>
        <p:spPr>
          <a:xfrm>
            <a:off x="63374" y="3593344"/>
            <a:ext cx="5789147" cy="2218099"/>
          </a:xfrm>
          <a:prstGeom prst="rect">
            <a:avLst/>
          </a:prstGeom>
        </p:spPr>
      </p:pic>
      <p:pic>
        <p:nvPicPr>
          <p:cNvPr id="3" name="Picture 2"/>
          <p:cNvPicPr>
            <a:picLocks noChangeAspect="1"/>
          </p:cNvPicPr>
          <p:nvPr/>
        </p:nvPicPr>
        <p:blipFill rotWithShape="1">
          <a:blip r:embed="rId8" cstate="print">
            <a:extLst>
              <a:ext uri="{28A0092B-C50C-407E-A947-70E740481C1C}">
                <a14:useLocalDpi xmlns:a14="http://schemas.microsoft.com/office/drawing/2010/main" val="0"/>
              </a:ext>
            </a:extLst>
          </a:blip>
          <a:srcRect l="5495" t="16559" r="5916" b="14095"/>
          <a:stretch/>
        </p:blipFill>
        <p:spPr>
          <a:xfrm>
            <a:off x="6183517" y="3519205"/>
            <a:ext cx="5863627" cy="2280573"/>
          </a:xfrm>
          <a:prstGeom prst="rect">
            <a:avLst/>
          </a:prstGeom>
        </p:spPr>
      </p:pic>
      <p:sp>
        <p:nvSpPr>
          <p:cNvPr id="9" name="Rectangle 8"/>
          <p:cNvSpPr/>
          <p:nvPr/>
        </p:nvSpPr>
        <p:spPr>
          <a:xfrm>
            <a:off x="292870" y="3149873"/>
            <a:ext cx="3070071" cy="369332"/>
          </a:xfrm>
          <a:prstGeom prst="rect">
            <a:avLst/>
          </a:prstGeom>
        </p:spPr>
        <p:txBody>
          <a:bodyPr wrap="none">
            <a:spAutoFit/>
          </a:bodyPr>
          <a:lstStyle/>
          <a:p>
            <a:r>
              <a:rPr lang="de-DE" dirty="0"/>
              <a:t>relative Gibbs </a:t>
            </a:r>
            <a:r>
              <a:rPr lang="de-DE" dirty="0" err="1"/>
              <a:t>free</a:t>
            </a:r>
            <a:r>
              <a:rPr lang="de-DE" dirty="0"/>
              <a:t> </a:t>
            </a:r>
            <a:r>
              <a:rPr lang="de-DE" dirty="0" err="1"/>
              <a:t>energies</a:t>
            </a:r>
            <a:r>
              <a:rPr lang="de-DE" dirty="0"/>
              <a:t> </a:t>
            </a:r>
          </a:p>
        </p:txBody>
      </p:sp>
    </p:spTree>
    <p:custDataLst>
      <p:tags r:id="rId2"/>
    </p:custDataLst>
    <p:extLst>
      <p:ext uri="{BB962C8B-B14F-4D97-AF65-F5344CB8AC3E}">
        <p14:creationId xmlns:p14="http://schemas.microsoft.com/office/powerpoint/2010/main" val="2178960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srcRect l="3118" t="5442" r="5147" b="3447"/>
          <a:stretch/>
        </p:blipFill>
        <p:spPr>
          <a:xfrm>
            <a:off x="5363421" y="317827"/>
            <a:ext cx="6355080" cy="6248400"/>
          </a:xfrm>
          <a:prstGeom prst="rect">
            <a:avLst/>
          </a:prstGeom>
        </p:spPr>
      </p:pic>
      <p:cxnSp>
        <p:nvCxnSpPr>
          <p:cNvPr id="7" name="连接符: 曲线 44">
            <a:extLst>
              <a:ext uri="{FF2B5EF4-FFF2-40B4-BE49-F238E27FC236}">
                <a16:creationId xmlns:a16="http://schemas.microsoft.com/office/drawing/2014/main" id="{557BF0A1-DE1C-4DB7-BE2F-4D785046B776}"/>
              </a:ext>
            </a:extLst>
          </p:cNvPr>
          <p:cNvCxnSpPr>
            <a:cxnSpLocks/>
          </p:cNvCxnSpPr>
          <p:nvPr/>
        </p:nvCxnSpPr>
        <p:spPr>
          <a:xfrm flipV="1">
            <a:off x="6442136" y="246441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6914157" y="235779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6996938" y="296698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6522341" y="300344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8015960" y="1850616"/>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连接符: 曲线 44">
            <a:extLst>
              <a:ext uri="{FF2B5EF4-FFF2-40B4-BE49-F238E27FC236}">
                <a16:creationId xmlns:a16="http://schemas.microsoft.com/office/drawing/2014/main" id="{557BF0A1-DE1C-4DB7-BE2F-4D785046B776}"/>
              </a:ext>
            </a:extLst>
          </p:cNvPr>
          <p:cNvCxnSpPr>
            <a:cxnSpLocks/>
          </p:cNvCxnSpPr>
          <p:nvPr/>
        </p:nvCxnSpPr>
        <p:spPr>
          <a:xfrm rot="-180000" flipV="1">
            <a:off x="8049757" y="2594549"/>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连接符: 曲线 44">
            <a:extLst>
              <a:ext uri="{FF2B5EF4-FFF2-40B4-BE49-F238E27FC236}">
                <a16:creationId xmlns:a16="http://schemas.microsoft.com/office/drawing/2014/main" id="{557BF0A1-DE1C-4DB7-BE2F-4D785046B776}"/>
              </a:ext>
            </a:extLst>
          </p:cNvPr>
          <p:cNvCxnSpPr>
            <a:cxnSpLocks/>
          </p:cNvCxnSpPr>
          <p:nvPr/>
        </p:nvCxnSpPr>
        <p:spPr>
          <a:xfrm rot="5280000" flipV="1">
            <a:off x="8653405" y="259185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连接符: 曲线 44">
            <a:extLst>
              <a:ext uri="{FF2B5EF4-FFF2-40B4-BE49-F238E27FC236}">
                <a16:creationId xmlns:a16="http://schemas.microsoft.com/office/drawing/2014/main" id="{557BF0A1-DE1C-4DB7-BE2F-4D785046B776}"/>
              </a:ext>
            </a:extLst>
          </p:cNvPr>
          <p:cNvCxnSpPr>
            <a:cxnSpLocks/>
          </p:cNvCxnSpPr>
          <p:nvPr/>
        </p:nvCxnSpPr>
        <p:spPr>
          <a:xfrm rot="15300000" flipV="1">
            <a:off x="8562005" y="1764898"/>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连接符: 曲线 44">
            <a:extLst>
              <a:ext uri="{FF2B5EF4-FFF2-40B4-BE49-F238E27FC236}">
                <a16:creationId xmlns:a16="http://schemas.microsoft.com/office/drawing/2014/main" id="{557BF0A1-DE1C-4DB7-BE2F-4D785046B776}"/>
              </a:ext>
            </a:extLst>
          </p:cNvPr>
          <p:cNvCxnSpPr>
            <a:cxnSpLocks/>
          </p:cNvCxnSpPr>
          <p:nvPr/>
        </p:nvCxnSpPr>
        <p:spPr>
          <a:xfrm rot="15000000" flipV="1">
            <a:off x="9083466" y="213182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连接符: 曲线 44">
            <a:extLst>
              <a:ext uri="{FF2B5EF4-FFF2-40B4-BE49-F238E27FC236}">
                <a16:creationId xmlns:a16="http://schemas.microsoft.com/office/drawing/2014/main" id="{557BF0A1-DE1C-4DB7-BE2F-4D785046B776}"/>
              </a:ext>
            </a:extLst>
          </p:cNvPr>
          <p:cNvCxnSpPr>
            <a:cxnSpLocks/>
          </p:cNvCxnSpPr>
          <p:nvPr/>
        </p:nvCxnSpPr>
        <p:spPr>
          <a:xfrm rot="18480000" flipV="1">
            <a:off x="9495784" y="2537672"/>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连接符: 曲线 44">
            <a:extLst>
              <a:ext uri="{FF2B5EF4-FFF2-40B4-BE49-F238E27FC236}">
                <a16:creationId xmlns:a16="http://schemas.microsoft.com/office/drawing/2014/main" id="{557BF0A1-DE1C-4DB7-BE2F-4D785046B776}"/>
              </a:ext>
            </a:extLst>
          </p:cNvPr>
          <p:cNvCxnSpPr>
            <a:cxnSpLocks/>
          </p:cNvCxnSpPr>
          <p:nvPr/>
        </p:nvCxnSpPr>
        <p:spPr>
          <a:xfrm rot="12720000" flipV="1">
            <a:off x="7466652" y="2163138"/>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7200628" y="257659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7631978" y="299154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连接符: 曲线 44">
            <a:extLst>
              <a:ext uri="{FF2B5EF4-FFF2-40B4-BE49-F238E27FC236}">
                <a16:creationId xmlns:a16="http://schemas.microsoft.com/office/drawing/2014/main" id="{557BF0A1-DE1C-4DB7-BE2F-4D785046B776}"/>
              </a:ext>
            </a:extLst>
          </p:cNvPr>
          <p:cNvCxnSpPr>
            <a:cxnSpLocks/>
          </p:cNvCxnSpPr>
          <p:nvPr/>
        </p:nvCxnSpPr>
        <p:spPr>
          <a:xfrm rot="2880000" flipV="1">
            <a:off x="9227926" y="295110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连接符: 曲线 44">
            <a:extLst>
              <a:ext uri="{FF2B5EF4-FFF2-40B4-BE49-F238E27FC236}">
                <a16:creationId xmlns:a16="http://schemas.microsoft.com/office/drawing/2014/main" id="{557BF0A1-DE1C-4DB7-BE2F-4D785046B776}"/>
              </a:ext>
            </a:extLst>
          </p:cNvPr>
          <p:cNvCxnSpPr>
            <a:cxnSpLocks/>
          </p:cNvCxnSpPr>
          <p:nvPr/>
        </p:nvCxnSpPr>
        <p:spPr>
          <a:xfrm rot="21180000" flipV="1">
            <a:off x="9723199" y="247492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10183843" y="243724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10259187" y="2938816"/>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9740866" y="301208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连接符: 曲线 44">
            <a:extLst>
              <a:ext uri="{FF2B5EF4-FFF2-40B4-BE49-F238E27FC236}">
                <a16:creationId xmlns:a16="http://schemas.microsoft.com/office/drawing/2014/main" id="{557BF0A1-DE1C-4DB7-BE2F-4D785046B776}"/>
              </a:ext>
            </a:extLst>
          </p:cNvPr>
          <p:cNvCxnSpPr>
            <a:cxnSpLocks/>
          </p:cNvCxnSpPr>
          <p:nvPr/>
        </p:nvCxnSpPr>
        <p:spPr>
          <a:xfrm flipV="1">
            <a:off x="7593398" y="320916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8021937" y="284943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8981298" y="368708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连接符: 曲线 44">
            <a:extLst>
              <a:ext uri="{FF2B5EF4-FFF2-40B4-BE49-F238E27FC236}">
                <a16:creationId xmlns:a16="http://schemas.microsoft.com/office/drawing/2014/main" id="{557BF0A1-DE1C-4DB7-BE2F-4D785046B776}"/>
              </a:ext>
            </a:extLst>
          </p:cNvPr>
          <p:cNvCxnSpPr>
            <a:cxnSpLocks/>
          </p:cNvCxnSpPr>
          <p:nvPr/>
        </p:nvCxnSpPr>
        <p:spPr>
          <a:xfrm rot="15720000" flipV="1">
            <a:off x="7745522" y="371327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连接符: 曲线 44">
            <a:extLst>
              <a:ext uri="{FF2B5EF4-FFF2-40B4-BE49-F238E27FC236}">
                <a16:creationId xmlns:a16="http://schemas.microsoft.com/office/drawing/2014/main" id="{557BF0A1-DE1C-4DB7-BE2F-4D785046B776}"/>
              </a:ext>
            </a:extLst>
          </p:cNvPr>
          <p:cNvCxnSpPr>
            <a:cxnSpLocks/>
          </p:cNvCxnSpPr>
          <p:nvPr/>
        </p:nvCxnSpPr>
        <p:spPr>
          <a:xfrm rot="13680000" flipV="1">
            <a:off x="8379309" y="377746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连接符: 曲线 44">
            <a:extLst>
              <a:ext uri="{FF2B5EF4-FFF2-40B4-BE49-F238E27FC236}">
                <a16:creationId xmlns:a16="http://schemas.microsoft.com/office/drawing/2014/main" id="{557BF0A1-DE1C-4DB7-BE2F-4D785046B776}"/>
              </a:ext>
            </a:extLst>
          </p:cNvPr>
          <p:cNvCxnSpPr>
            <a:cxnSpLocks/>
          </p:cNvCxnSpPr>
          <p:nvPr/>
        </p:nvCxnSpPr>
        <p:spPr>
          <a:xfrm rot="6060000" flipV="1">
            <a:off x="9060072" y="321780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连接符: 曲线 44">
            <a:extLst>
              <a:ext uri="{FF2B5EF4-FFF2-40B4-BE49-F238E27FC236}">
                <a16:creationId xmlns:a16="http://schemas.microsoft.com/office/drawing/2014/main" id="{557BF0A1-DE1C-4DB7-BE2F-4D785046B776}"/>
              </a:ext>
            </a:extLst>
          </p:cNvPr>
          <p:cNvCxnSpPr>
            <a:cxnSpLocks/>
          </p:cNvCxnSpPr>
          <p:nvPr/>
        </p:nvCxnSpPr>
        <p:spPr>
          <a:xfrm rot="6120000" flipV="1">
            <a:off x="8710425" y="287380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连接符: 曲线 44">
            <a:extLst>
              <a:ext uri="{FF2B5EF4-FFF2-40B4-BE49-F238E27FC236}">
                <a16:creationId xmlns:a16="http://schemas.microsoft.com/office/drawing/2014/main" id="{557BF0A1-DE1C-4DB7-BE2F-4D785046B776}"/>
              </a:ext>
            </a:extLst>
          </p:cNvPr>
          <p:cNvCxnSpPr>
            <a:cxnSpLocks/>
          </p:cNvCxnSpPr>
          <p:nvPr/>
        </p:nvCxnSpPr>
        <p:spPr>
          <a:xfrm flipV="1">
            <a:off x="8354070" y="2702732"/>
            <a:ext cx="330761" cy="22908"/>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828605" y="4503589"/>
            <a:ext cx="736099" cy="369332"/>
          </a:xfrm>
          <a:prstGeom prst="rect">
            <a:avLst/>
          </a:prstGeom>
          <a:noFill/>
        </p:spPr>
        <p:txBody>
          <a:bodyPr wrap="none" rtlCol="0">
            <a:spAutoFit/>
          </a:bodyPr>
          <a:lstStyle/>
          <a:p>
            <a:r>
              <a:rPr lang="en-US" dirty="0" smtClean="0"/>
              <a:t>NICS</a:t>
            </a:r>
            <a:endParaRPr lang="de-DE" dirty="0"/>
          </a:p>
        </p:txBody>
      </p:sp>
      <p:sp>
        <p:nvSpPr>
          <p:cNvPr id="51" name="TextBox 50"/>
          <p:cNvSpPr txBox="1"/>
          <p:nvPr/>
        </p:nvSpPr>
        <p:spPr>
          <a:xfrm>
            <a:off x="8057842" y="6423790"/>
            <a:ext cx="736099" cy="369332"/>
          </a:xfrm>
          <a:prstGeom prst="rect">
            <a:avLst/>
          </a:prstGeom>
          <a:noFill/>
        </p:spPr>
        <p:txBody>
          <a:bodyPr wrap="none" rtlCol="0">
            <a:spAutoFit/>
          </a:bodyPr>
          <a:lstStyle/>
          <a:p>
            <a:r>
              <a:rPr lang="en-US" dirty="0" smtClean="0"/>
              <a:t>ACID</a:t>
            </a:r>
            <a:endParaRPr lang="de-DE" dirty="0"/>
          </a:p>
        </p:txBody>
      </p:sp>
      <p:graphicFrame>
        <p:nvGraphicFramePr>
          <p:cNvPr id="3" name="Object 2"/>
          <p:cNvGraphicFramePr>
            <a:graphicFrameLocks noChangeAspect="1"/>
          </p:cNvGraphicFramePr>
          <p:nvPr>
            <p:extLst>
              <p:ext uri="{D42A27DB-BD31-4B8C-83A1-F6EECF244321}">
                <p14:modId xmlns:p14="http://schemas.microsoft.com/office/powerpoint/2010/main" val="3049734592"/>
              </p:ext>
            </p:extLst>
          </p:nvPr>
        </p:nvGraphicFramePr>
        <p:xfrm>
          <a:off x="352826" y="173325"/>
          <a:ext cx="3468716" cy="4027297"/>
        </p:xfrm>
        <a:graphic>
          <a:graphicData uri="http://schemas.openxmlformats.org/presentationml/2006/ole">
            <mc:AlternateContent xmlns:mc="http://schemas.openxmlformats.org/markup-compatibility/2006">
              <mc:Choice xmlns:v="urn:schemas-microsoft-com:vml" Requires="v">
                <p:oleObj spid="_x0000_s2092" name="CS ChemDraw Drawing" r:id="rId5" imgW="2395269" imgH="2780760" progId="ChemDraw.Document.6.0">
                  <p:embed/>
                </p:oleObj>
              </mc:Choice>
              <mc:Fallback>
                <p:oleObj name="CS ChemDraw Drawing" r:id="rId5" imgW="2395269" imgH="2780760" progId="ChemDraw.Document.6.0">
                  <p:embed/>
                  <p:pic>
                    <p:nvPicPr>
                      <p:cNvPr id="0" name=""/>
                      <p:cNvPicPr/>
                      <p:nvPr/>
                    </p:nvPicPr>
                    <p:blipFill>
                      <a:blip r:embed="rId6"/>
                      <a:stretch>
                        <a:fillRect/>
                      </a:stretch>
                    </p:blipFill>
                    <p:spPr>
                      <a:xfrm>
                        <a:off x="352826" y="173325"/>
                        <a:ext cx="3468716" cy="4027297"/>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3989016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644" t="13143" r="5321" b="13532"/>
          <a:stretch/>
        </p:blipFill>
        <p:spPr>
          <a:xfrm>
            <a:off x="6281429" y="3617174"/>
            <a:ext cx="5796271" cy="2276934"/>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5124" t="16568" r="7327" b="19603"/>
          <a:stretch/>
        </p:blipFill>
        <p:spPr>
          <a:xfrm>
            <a:off x="3660629" y="565813"/>
            <a:ext cx="6569787" cy="2284659"/>
          </a:xfrm>
          <a:prstGeom prst="rect">
            <a:avLst/>
          </a:prstGeom>
        </p:spPr>
      </p:pic>
      <p:sp>
        <p:nvSpPr>
          <p:cNvPr id="6" name="TextBox 5"/>
          <p:cNvSpPr txBox="1"/>
          <p:nvPr/>
        </p:nvSpPr>
        <p:spPr>
          <a:xfrm>
            <a:off x="1793854" y="5802130"/>
            <a:ext cx="2056973" cy="923330"/>
          </a:xfrm>
          <a:prstGeom prst="rect">
            <a:avLst/>
          </a:prstGeom>
          <a:noFill/>
        </p:spPr>
        <p:txBody>
          <a:bodyPr wrap="none" rtlCol="0">
            <a:spAutoFit/>
          </a:bodyPr>
          <a:lstStyle/>
          <a:p>
            <a:pPr algn="ctr"/>
            <a:r>
              <a:rPr lang="en-US" dirty="0" smtClean="0"/>
              <a:t>JL-3-MM</a:t>
            </a:r>
          </a:p>
          <a:p>
            <a:pPr algn="ctr"/>
            <a:r>
              <a:rPr lang="en-US" dirty="0" smtClean="0"/>
              <a:t>-4328.318417 </a:t>
            </a:r>
            <a:r>
              <a:rPr lang="en-US" dirty="0" err="1" smtClean="0"/>
              <a:t>a.u</a:t>
            </a:r>
            <a:r>
              <a:rPr lang="en-US" dirty="0" smtClean="0"/>
              <a:t>.</a:t>
            </a:r>
          </a:p>
          <a:p>
            <a:pPr algn="ctr"/>
            <a:r>
              <a:rPr lang="en-US" dirty="0" smtClean="0"/>
              <a:t>0 kcal/</a:t>
            </a:r>
            <a:r>
              <a:rPr lang="en-US" dirty="0" err="1" smtClean="0"/>
              <a:t>mol</a:t>
            </a:r>
            <a:endParaRPr lang="de-DE" dirty="0"/>
          </a:p>
        </p:txBody>
      </p:sp>
      <p:sp>
        <p:nvSpPr>
          <p:cNvPr id="8" name="TextBox 7"/>
          <p:cNvSpPr txBox="1"/>
          <p:nvPr/>
        </p:nvSpPr>
        <p:spPr>
          <a:xfrm>
            <a:off x="7990303" y="5894108"/>
            <a:ext cx="2056973" cy="923330"/>
          </a:xfrm>
          <a:prstGeom prst="rect">
            <a:avLst/>
          </a:prstGeom>
          <a:noFill/>
        </p:spPr>
        <p:txBody>
          <a:bodyPr wrap="none" rtlCol="0">
            <a:spAutoFit/>
          </a:bodyPr>
          <a:lstStyle/>
          <a:p>
            <a:pPr algn="ctr"/>
            <a:r>
              <a:rPr lang="en-US" dirty="0" smtClean="0"/>
              <a:t>JL-3-PM</a:t>
            </a:r>
          </a:p>
          <a:p>
            <a:pPr algn="ctr"/>
            <a:r>
              <a:rPr lang="en-US" dirty="0"/>
              <a:t>-</a:t>
            </a:r>
            <a:r>
              <a:rPr lang="en-US" dirty="0" smtClean="0"/>
              <a:t>4328.318678 </a:t>
            </a:r>
            <a:r>
              <a:rPr lang="en-US" dirty="0" err="1"/>
              <a:t>a.u</a:t>
            </a:r>
            <a:r>
              <a:rPr lang="en-US" dirty="0"/>
              <a:t>.</a:t>
            </a:r>
          </a:p>
          <a:p>
            <a:pPr algn="ctr"/>
            <a:r>
              <a:rPr lang="en-US" dirty="0"/>
              <a:t>-</a:t>
            </a:r>
            <a:r>
              <a:rPr lang="en-US" dirty="0" smtClean="0"/>
              <a:t>0.16 kcal/</a:t>
            </a:r>
            <a:r>
              <a:rPr lang="en-US" dirty="0" err="1" smtClean="0"/>
              <a:t>mol</a:t>
            </a:r>
            <a:endParaRPr lang="de-DE" dirty="0"/>
          </a:p>
        </p:txBody>
      </p:sp>
      <p:sp>
        <p:nvSpPr>
          <p:cNvPr id="10" name="TextBox 9"/>
          <p:cNvSpPr txBox="1"/>
          <p:nvPr/>
        </p:nvSpPr>
        <p:spPr>
          <a:xfrm>
            <a:off x="6281429" y="2551591"/>
            <a:ext cx="2056973" cy="923330"/>
          </a:xfrm>
          <a:prstGeom prst="rect">
            <a:avLst/>
          </a:prstGeom>
          <a:noFill/>
        </p:spPr>
        <p:txBody>
          <a:bodyPr wrap="none" rtlCol="0">
            <a:spAutoFit/>
          </a:bodyPr>
          <a:lstStyle/>
          <a:p>
            <a:pPr algn="ctr"/>
            <a:r>
              <a:rPr lang="en-US" dirty="0" smtClean="0"/>
              <a:t>TS1</a:t>
            </a:r>
          </a:p>
          <a:p>
            <a:pPr algn="ctr"/>
            <a:r>
              <a:rPr lang="en-US" dirty="0"/>
              <a:t>-</a:t>
            </a:r>
            <a:r>
              <a:rPr lang="en-US" dirty="0" smtClean="0"/>
              <a:t>4328.315567 </a:t>
            </a:r>
            <a:r>
              <a:rPr lang="en-US" dirty="0" err="1"/>
              <a:t>a.u</a:t>
            </a:r>
            <a:r>
              <a:rPr lang="en-US" dirty="0"/>
              <a:t>.</a:t>
            </a:r>
          </a:p>
          <a:p>
            <a:pPr algn="ctr"/>
            <a:r>
              <a:rPr lang="en-US" dirty="0" smtClean="0"/>
              <a:t>+1.79 kcal/</a:t>
            </a:r>
            <a:r>
              <a:rPr lang="en-US" dirty="0" err="1" smtClean="0"/>
              <a:t>mol</a:t>
            </a:r>
            <a:endParaRPr lang="de-DE" dirty="0"/>
          </a:p>
        </p:txBody>
      </p:sp>
      <p:graphicFrame>
        <p:nvGraphicFramePr>
          <p:cNvPr id="9" name="Object 8"/>
          <p:cNvGraphicFramePr>
            <a:graphicFrameLocks noChangeAspect="1"/>
          </p:cNvGraphicFramePr>
          <p:nvPr>
            <p:extLst>
              <p:ext uri="{D42A27DB-BD31-4B8C-83A1-F6EECF244321}">
                <p14:modId xmlns:p14="http://schemas.microsoft.com/office/powerpoint/2010/main" val="56164500"/>
              </p:ext>
            </p:extLst>
          </p:nvPr>
        </p:nvGraphicFramePr>
        <p:xfrm>
          <a:off x="297416" y="104658"/>
          <a:ext cx="2417763" cy="3370263"/>
        </p:xfrm>
        <a:graphic>
          <a:graphicData uri="http://schemas.openxmlformats.org/presentationml/2006/ole">
            <mc:AlternateContent xmlns:mc="http://schemas.openxmlformats.org/markup-compatibility/2006">
              <mc:Choice xmlns:v="urn:schemas-microsoft-com:vml" Requires="v">
                <p:oleObj spid="_x0000_s11293" name="CS ChemDraw Drawing" r:id="rId6" imgW="2418230" imgH="3370634" progId="ChemDraw.Document.6.0">
                  <p:embed/>
                </p:oleObj>
              </mc:Choice>
              <mc:Fallback>
                <p:oleObj name="CS ChemDraw Drawing" r:id="rId6" imgW="2418230" imgH="3370634" progId="ChemDraw.Document.6.0">
                  <p:embed/>
                  <p:pic>
                    <p:nvPicPr>
                      <p:cNvPr id="0" name=""/>
                      <p:cNvPicPr/>
                      <p:nvPr/>
                    </p:nvPicPr>
                    <p:blipFill>
                      <a:blip r:embed="rId7"/>
                      <a:stretch>
                        <a:fillRect/>
                      </a:stretch>
                    </p:blipFill>
                    <p:spPr>
                      <a:xfrm>
                        <a:off x="297416" y="104658"/>
                        <a:ext cx="2417763" cy="3370263"/>
                      </a:xfrm>
                      <a:prstGeom prst="rect">
                        <a:avLst/>
                      </a:prstGeom>
                    </p:spPr>
                  </p:pic>
                </p:oleObj>
              </mc:Fallback>
            </mc:AlternateContent>
          </a:graphicData>
        </a:graphic>
      </p:graphicFrame>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l="4827" t="15167" r="4356" b="20693"/>
          <a:stretch/>
        </p:blipFill>
        <p:spPr>
          <a:xfrm>
            <a:off x="0" y="3700469"/>
            <a:ext cx="6117123" cy="2060716"/>
          </a:xfrm>
          <a:prstGeom prst="rect">
            <a:avLst/>
          </a:prstGeom>
        </p:spPr>
      </p:pic>
      <p:sp>
        <p:nvSpPr>
          <p:cNvPr id="12" name="Rectangle 11"/>
          <p:cNvSpPr/>
          <p:nvPr/>
        </p:nvSpPr>
        <p:spPr>
          <a:xfrm>
            <a:off x="1894851" y="3295657"/>
            <a:ext cx="3070071" cy="369332"/>
          </a:xfrm>
          <a:prstGeom prst="rect">
            <a:avLst/>
          </a:prstGeom>
        </p:spPr>
        <p:txBody>
          <a:bodyPr wrap="none">
            <a:spAutoFit/>
          </a:bodyPr>
          <a:lstStyle/>
          <a:p>
            <a:r>
              <a:rPr lang="de-DE" dirty="0"/>
              <a:t>relative Gibbs </a:t>
            </a:r>
            <a:r>
              <a:rPr lang="de-DE" dirty="0" err="1"/>
              <a:t>free</a:t>
            </a:r>
            <a:r>
              <a:rPr lang="de-DE" dirty="0"/>
              <a:t> </a:t>
            </a:r>
            <a:r>
              <a:rPr lang="de-DE" dirty="0" err="1"/>
              <a:t>energies</a:t>
            </a:r>
            <a:r>
              <a:rPr lang="de-DE" dirty="0"/>
              <a:t> </a:t>
            </a:r>
          </a:p>
        </p:txBody>
      </p:sp>
    </p:spTree>
    <p:custDataLst>
      <p:tags r:id="rId2"/>
    </p:custDataLst>
    <p:extLst>
      <p:ext uri="{BB962C8B-B14F-4D97-AF65-F5344CB8AC3E}">
        <p14:creationId xmlns:p14="http://schemas.microsoft.com/office/powerpoint/2010/main" val="2292346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7625" t="22353" r="5312" b="17766"/>
          <a:stretch/>
        </p:blipFill>
        <p:spPr>
          <a:xfrm>
            <a:off x="3156078" y="400845"/>
            <a:ext cx="7225368" cy="2370418"/>
          </a:xfrm>
          <a:prstGeom prst="rect">
            <a:avLst/>
          </a:prstGeom>
        </p:spPr>
      </p:pic>
      <p:sp>
        <p:nvSpPr>
          <p:cNvPr id="8" name="TextBox 7"/>
          <p:cNvSpPr txBox="1"/>
          <p:nvPr/>
        </p:nvSpPr>
        <p:spPr>
          <a:xfrm>
            <a:off x="7838785" y="5764791"/>
            <a:ext cx="2056973" cy="923330"/>
          </a:xfrm>
          <a:prstGeom prst="rect">
            <a:avLst/>
          </a:prstGeom>
          <a:noFill/>
        </p:spPr>
        <p:txBody>
          <a:bodyPr wrap="none" rtlCol="0">
            <a:spAutoFit/>
          </a:bodyPr>
          <a:lstStyle/>
          <a:p>
            <a:pPr algn="ctr"/>
            <a:r>
              <a:rPr lang="en-US" dirty="0" smtClean="0"/>
              <a:t>JL-3-PP</a:t>
            </a:r>
          </a:p>
          <a:p>
            <a:pPr algn="ctr"/>
            <a:r>
              <a:rPr lang="en-US" dirty="0"/>
              <a:t>-</a:t>
            </a:r>
            <a:r>
              <a:rPr lang="en-US" dirty="0" smtClean="0"/>
              <a:t>4328.318417 </a:t>
            </a:r>
            <a:r>
              <a:rPr lang="en-US" dirty="0" err="1"/>
              <a:t>a.u</a:t>
            </a:r>
            <a:r>
              <a:rPr lang="en-US" dirty="0"/>
              <a:t>.</a:t>
            </a:r>
          </a:p>
          <a:p>
            <a:pPr algn="ctr"/>
            <a:r>
              <a:rPr lang="en-US" dirty="0" smtClean="0"/>
              <a:t>0 kcal/</a:t>
            </a:r>
            <a:r>
              <a:rPr lang="en-US" dirty="0" err="1" smtClean="0"/>
              <a:t>mol</a:t>
            </a:r>
            <a:endParaRPr lang="de-DE" dirty="0"/>
          </a:p>
        </p:txBody>
      </p:sp>
      <p:sp>
        <p:nvSpPr>
          <p:cNvPr id="10" name="TextBox 9"/>
          <p:cNvSpPr txBox="1"/>
          <p:nvPr/>
        </p:nvSpPr>
        <p:spPr>
          <a:xfrm>
            <a:off x="5884664" y="2431508"/>
            <a:ext cx="2056973" cy="923330"/>
          </a:xfrm>
          <a:prstGeom prst="rect">
            <a:avLst/>
          </a:prstGeom>
          <a:noFill/>
        </p:spPr>
        <p:txBody>
          <a:bodyPr wrap="none" rtlCol="0">
            <a:spAutoFit/>
          </a:bodyPr>
          <a:lstStyle/>
          <a:p>
            <a:pPr algn="ctr"/>
            <a:r>
              <a:rPr lang="en-US" dirty="0" smtClean="0"/>
              <a:t>TS2</a:t>
            </a:r>
          </a:p>
          <a:p>
            <a:pPr algn="ctr"/>
            <a:r>
              <a:rPr lang="en-US" dirty="0"/>
              <a:t>-</a:t>
            </a:r>
            <a:r>
              <a:rPr lang="en-US" dirty="0" smtClean="0"/>
              <a:t>4328.315503 </a:t>
            </a:r>
            <a:r>
              <a:rPr lang="en-US" dirty="0" err="1"/>
              <a:t>a.u</a:t>
            </a:r>
            <a:r>
              <a:rPr lang="en-US" dirty="0"/>
              <a:t>.</a:t>
            </a:r>
          </a:p>
          <a:p>
            <a:pPr algn="ctr"/>
            <a:r>
              <a:rPr lang="en-US" dirty="0" smtClean="0"/>
              <a:t>+ 1.83 kcal/</a:t>
            </a:r>
            <a:r>
              <a:rPr lang="en-US" dirty="0" err="1" smtClean="0"/>
              <a:t>mol</a:t>
            </a:r>
            <a:endParaRPr lang="de-DE" dirty="0"/>
          </a:p>
        </p:txBody>
      </p:sp>
      <p:graphicFrame>
        <p:nvGraphicFramePr>
          <p:cNvPr id="9" name="Object 8"/>
          <p:cNvGraphicFramePr>
            <a:graphicFrameLocks noChangeAspect="1"/>
          </p:cNvGraphicFramePr>
          <p:nvPr>
            <p:extLst>
              <p:ext uri="{D42A27DB-BD31-4B8C-83A1-F6EECF244321}">
                <p14:modId xmlns:p14="http://schemas.microsoft.com/office/powerpoint/2010/main" val="1727451271"/>
              </p:ext>
            </p:extLst>
          </p:nvPr>
        </p:nvGraphicFramePr>
        <p:xfrm>
          <a:off x="297416" y="104658"/>
          <a:ext cx="2417763" cy="3370263"/>
        </p:xfrm>
        <a:graphic>
          <a:graphicData uri="http://schemas.openxmlformats.org/presentationml/2006/ole">
            <mc:AlternateContent xmlns:mc="http://schemas.openxmlformats.org/markup-compatibility/2006">
              <mc:Choice xmlns:v="urn:schemas-microsoft-com:vml" Requires="v">
                <p:oleObj spid="_x0000_s12316" name="CS ChemDraw Drawing" r:id="rId5" imgW="2418230" imgH="3370634" progId="ChemDraw.Document.6.0">
                  <p:embed/>
                </p:oleObj>
              </mc:Choice>
              <mc:Fallback>
                <p:oleObj name="CS ChemDraw Drawing" r:id="rId5" imgW="2418230" imgH="3370634" progId="ChemDraw.Document.6.0">
                  <p:embed/>
                  <p:pic>
                    <p:nvPicPr>
                      <p:cNvPr id="0" name=""/>
                      <p:cNvPicPr/>
                      <p:nvPr/>
                    </p:nvPicPr>
                    <p:blipFill>
                      <a:blip r:embed="rId6"/>
                      <a:stretch>
                        <a:fillRect/>
                      </a:stretch>
                    </p:blipFill>
                    <p:spPr>
                      <a:xfrm>
                        <a:off x="297416" y="104658"/>
                        <a:ext cx="2417763" cy="3370263"/>
                      </a:xfrm>
                      <a:prstGeom prst="rect">
                        <a:avLst/>
                      </a:prstGeom>
                    </p:spPr>
                  </p:pic>
                </p:oleObj>
              </mc:Fallback>
            </mc:AlternateContent>
          </a:graphicData>
        </a:graphic>
      </p:graphicFrame>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l="5644" t="13143" r="5321" b="13532"/>
          <a:stretch/>
        </p:blipFill>
        <p:spPr>
          <a:xfrm>
            <a:off x="88393" y="3525133"/>
            <a:ext cx="5796271" cy="2276934"/>
          </a:xfrm>
          <a:prstGeom prst="rect">
            <a:avLst/>
          </a:prstGeom>
        </p:spPr>
      </p:pic>
      <p:pic>
        <p:nvPicPr>
          <p:cNvPr id="2" name="Picture 1"/>
          <p:cNvPicPr>
            <a:picLocks noChangeAspect="1"/>
          </p:cNvPicPr>
          <p:nvPr/>
        </p:nvPicPr>
        <p:blipFill rotWithShape="1">
          <a:blip r:embed="rId8" cstate="print">
            <a:extLst>
              <a:ext uri="{28A0092B-C50C-407E-A947-70E740481C1C}">
                <a14:useLocalDpi xmlns:a14="http://schemas.microsoft.com/office/drawing/2010/main" val="0"/>
              </a:ext>
            </a:extLst>
          </a:blip>
          <a:srcRect l="3564" t="19994" r="4653" b="15244"/>
          <a:stretch/>
        </p:blipFill>
        <p:spPr>
          <a:xfrm>
            <a:off x="6038659" y="3632150"/>
            <a:ext cx="5830433" cy="1962346"/>
          </a:xfrm>
          <a:prstGeom prst="rect">
            <a:avLst/>
          </a:prstGeom>
        </p:spPr>
      </p:pic>
      <p:sp>
        <p:nvSpPr>
          <p:cNvPr id="11" name="Rectangle 10"/>
          <p:cNvSpPr/>
          <p:nvPr/>
        </p:nvSpPr>
        <p:spPr>
          <a:xfrm>
            <a:off x="1717810" y="3155801"/>
            <a:ext cx="3070071" cy="369332"/>
          </a:xfrm>
          <a:prstGeom prst="rect">
            <a:avLst/>
          </a:prstGeom>
        </p:spPr>
        <p:txBody>
          <a:bodyPr wrap="none">
            <a:spAutoFit/>
          </a:bodyPr>
          <a:lstStyle/>
          <a:p>
            <a:r>
              <a:rPr lang="de-DE" dirty="0"/>
              <a:t>relative Gibbs </a:t>
            </a:r>
            <a:r>
              <a:rPr lang="de-DE" dirty="0" err="1"/>
              <a:t>free</a:t>
            </a:r>
            <a:r>
              <a:rPr lang="de-DE" dirty="0"/>
              <a:t> </a:t>
            </a:r>
            <a:r>
              <a:rPr lang="de-DE" dirty="0" err="1"/>
              <a:t>energies</a:t>
            </a:r>
            <a:r>
              <a:rPr lang="de-DE" dirty="0"/>
              <a:t> </a:t>
            </a:r>
          </a:p>
        </p:txBody>
      </p:sp>
      <p:sp>
        <p:nvSpPr>
          <p:cNvPr id="12" name="TextBox 11"/>
          <p:cNvSpPr txBox="1"/>
          <p:nvPr/>
        </p:nvSpPr>
        <p:spPr>
          <a:xfrm>
            <a:off x="1879063" y="5764791"/>
            <a:ext cx="2056973" cy="923330"/>
          </a:xfrm>
          <a:prstGeom prst="rect">
            <a:avLst/>
          </a:prstGeom>
          <a:noFill/>
        </p:spPr>
        <p:txBody>
          <a:bodyPr wrap="none" rtlCol="0">
            <a:spAutoFit/>
          </a:bodyPr>
          <a:lstStyle/>
          <a:p>
            <a:pPr algn="ctr"/>
            <a:r>
              <a:rPr lang="en-US" dirty="0" smtClean="0"/>
              <a:t>JL-3-PM</a:t>
            </a:r>
          </a:p>
          <a:p>
            <a:pPr algn="ctr"/>
            <a:r>
              <a:rPr lang="en-US" dirty="0"/>
              <a:t>-</a:t>
            </a:r>
            <a:r>
              <a:rPr lang="en-US" dirty="0" smtClean="0"/>
              <a:t>4328.318678 </a:t>
            </a:r>
            <a:r>
              <a:rPr lang="en-US" dirty="0" err="1"/>
              <a:t>a.u</a:t>
            </a:r>
            <a:r>
              <a:rPr lang="en-US" dirty="0"/>
              <a:t>.</a:t>
            </a:r>
          </a:p>
          <a:p>
            <a:pPr algn="ctr"/>
            <a:r>
              <a:rPr lang="en-US" dirty="0"/>
              <a:t>-</a:t>
            </a:r>
            <a:r>
              <a:rPr lang="en-US" dirty="0" smtClean="0"/>
              <a:t>0.16 kcal/</a:t>
            </a:r>
            <a:r>
              <a:rPr lang="en-US" dirty="0" err="1" smtClean="0"/>
              <a:t>mol</a:t>
            </a:r>
            <a:endParaRPr lang="de-DE" dirty="0"/>
          </a:p>
        </p:txBody>
      </p:sp>
    </p:spTree>
    <p:custDataLst>
      <p:tags r:id="rId2"/>
    </p:custDataLst>
    <p:extLst>
      <p:ext uri="{BB962C8B-B14F-4D97-AF65-F5344CB8AC3E}">
        <p14:creationId xmlns:p14="http://schemas.microsoft.com/office/powerpoint/2010/main" val="2013081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00800166"/>
              </p:ext>
            </p:extLst>
          </p:nvPr>
        </p:nvGraphicFramePr>
        <p:xfrm>
          <a:off x="-110490" y="3017520"/>
          <a:ext cx="5276849" cy="3687340"/>
        </p:xfrm>
        <a:graphic>
          <a:graphicData uri="http://schemas.openxmlformats.org/presentationml/2006/ole">
            <mc:AlternateContent xmlns:mc="http://schemas.openxmlformats.org/markup-compatibility/2006">
              <mc:Choice xmlns:v="urn:schemas-microsoft-com:vml" Requires="v">
                <p:oleObj spid="_x0000_s13350" name="Graph" r:id="rId4" imgW="4153680" imgH="2901600" progId="Origin50.Graph">
                  <p:embed/>
                </p:oleObj>
              </mc:Choice>
              <mc:Fallback>
                <p:oleObj name="Graph" r:id="rId4" imgW="4153680" imgH="2901600" progId="Origin50.Graph">
                  <p:embed/>
                  <p:pic>
                    <p:nvPicPr>
                      <p:cNvPr id="0" name=""/>
                      <p:cNvPicPr/>
                      <p:nvPr/>
                    </p:nvPicPr>
                    <p:blipFill>
                      <a:blip r:embed="rId5"/>
                      <a:stretch>
                        <a:fillRect/>
                      </a:stretch>
                    </p:blipFill>
                    <p:spPr>
                      <a:xfrm>
                        <a:off x="-110490" y="3017520"/>
                        <a:ext cx="5276849" cy="368734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967162340"/>
              </p:ext>
            </p:extLst>
          </p:nvPr>
        </p:nvGraphicFramePr>
        <p:xfrm>
          <a:off x="1011873" y="279429"/>
          <a:ext cx="2397125" cy="2765425"/>
        </p:xfrm>
        <a:graphic>
          <a:graphicData uri="http://schemas.openxmlformats.org/presentationml/2006/ole">
            <mc:AlternateContent xmlns:mc="http://schemas.openxmlformats.org/markup-compatibility/2006">
              <mc:Choice xmlns:v="urn:schemas-microsoft-com:vml" Requires="v">
                <p:oleObj spid="_x0000_s13351" name="CS ChemDraw Drawing" r:id="rId6" imgW="2396890" imgH="2765628" progId="ChemDraw.Document.6.0">
                  <p:embed/>
                </p:oleObj>
              </mc:Choice>
              <mc:Fallback>
                <p:oleObj name="CS ChemDraw Drawing" r:id="rId6" imgW="2396890" imgH="2765628" progId="ChemDraw.Document.6.0">
                  <p:embed/>
                  <p:pic>
                    <p:nvPicPr>
                      <p:cNvPr id="0" name=""/>
                      <p:cNvPicPr/>
                      <p:nvPr/>
                    </p:nvPicPr>
                    <p:blipFill>
                      <a:blip r:embed="rId7"/>
                      <a:stretch>
                        <a:fillRect/>
                      </a:stretch>
                    </p:blipFill>
                    <p:spPr>
                      <a:xfrm>
                        <a:off x="1011873" y="279429"/>
                        <a:ext cx="2397125" cy="2765425"/>
                      </a:xfrm>
                      <a:prstGeom prst="rect">
                        <a:avLst/>
                      </a:prstGeom>
                    </p:spPr>
                  </p:pic>
                </p:oleObj>
              </mc:Fallback>
            </mc:AlternateContent>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345018258"/>
              </p:ext>
            </p:extLst>
          </p:nvPr>
        </p:nvGraphicFramePr>
        <p:xfrm>
          <a:off x="5090160" y="279429"/>
          <a:ext cx="6964680" cy="6250324"/>
        </p:xfrm>
        <a:graphic>
          <a:graphicData uri="http://schemas.openxmlformats.org/drawingml/2006/table">
            <a:tbl>
              <a:tblPr firstRow="1" bandRow="1">
                <a:tableStyleId>{5C22544A-7EE6-4342-B048-85BDC9FD1C3A}</a:tableStyleId>
              </a:tblPr>
              <a:tblGrid>
                <a:gridCol w="980833">
                  <a:extLst>
                    <a:ext uri="{9D8B030D-6E8A-4147-A177-3AD203B41FA5}">
                      <a16:colId xmlns:a16="http://schemas.microsoft.com/office/drawing/2014/main" val="20000"/>
                    </a:ext>
                  </a:extLst>
                </a:gridCol>
                <a:gridCol w="1064471">
                  <a:extLst>
                    <a:ext uri="{9D8B030D-6E8A-4147-A177-3AD203B41FA5}">
                      <a16:colId xmlns:a16="http://schemas.microsoft.com/office/drawing/2014/main" val="20001"/>
                    </a:ext>
                  </a:extLst>
                </a:gridCol>
                <a:gridCol w="1475052">
                  <a:extLst>
                    <a:ext uri="{9D8B030D-6E8A-4147-A177-3AD203B41FA5}">
                      <a16:colId xmlns:a16="http://schemas.microsoft.com/office/drawing/2014/main" val="20002"/>
                    </a:ext>
                  </a:extLst>
                </a:gridCol>
                <a:gridCol w="1429432">
                  <a:extLst>
                    <a:ext uri="{9D8B030D-6E8A-4147-A177-3AD203B41FA5}">
                      <a16:colId xmlns:a16="http://schemas.microsoft.com/office/drawing/2014/main" val="20003"/>
                    </a:ext>
                  </a:extLst>
                </a:gridCol>
                <a:gridCol w="2014892">
                  <a:extLst>
                    <a:ext uri="{9D8B030D-6E8A-4147-A177-3AD203B41FA5}">
                      <a16:colId xmlns:a16="http://schemas.microsoft.com/office/drawing/2014/main" val="20004"/>
                    </a:ext>
                  </a:extLst>
                </a:gridCol>
              </a:tblGrid>
              <a:tr h="916324">
                <a:tc>
                  <a:txBody>
                    <a:bodyPr/>
                    <a:lstStyle/>
                    <a:p>
                      <a:pPr algn="ctr"/>
                      <a:r>
                        <a:rPr lang="de-DE" dirty="0" err="1" smtClean="0"/>
                        <a:t>excited</a:t>
                      </a:r>
                      <a:r>
                        <a:rPr lang="de-DE" dirty="0" smtClean="0"/>
                        <a:t> </a:t>
                      </a:r>
                      <a:r>
                        <a:rPr lang="de-DE" dirty="0" err="1" smtClean="0"/>
                        <a:t>state</a:t>
                      </a:r>
                      <a:endParaRPr lang="de-DE" dirty="0"/>
                    </a:p>
                  </a:txBody>
                  <a:tcPr/>
                </a:tc>
                <a:tc>
                  <a:txBody>
                    <a:bodyPr/>
                    <a:lstStyle/>
                    <a:p>
                      <a:pPr algn="ctr"/>
                      <a:r>
                        <a:rPr lang="de-DE" dirty="0" err="1" smtClean="0"/>
                        <a:t>energy</a:t>
                      </a:r>
                      <a:r>
                        <a:rPr lang="de-DE" dirty="0" smtClean="0"/>
                        <a:t>/eV</a:t>
                      </a:r>
                      <a:endParaRPr lang="de-DE" dirty="0"/>
                    </a:p>
                  </a:txBody>
                  <a:tcPr/>
                </a:tc>
                <a:tc>
                  <a:txBody>
                    <a:bodyPr/>
                    <a:lstStyle/>
                    <a:p>
                      <a:pPr algn="ctr"/>
                      <a:r>
                        <a:rPr lang="de-DE" dirty="0" err="1" smtClean="0"/>
                        <a:t>wavelength</a:t>
                      </a:r>
                      <a:r>
                        <a:rPr lang="de-DE" dirty="0" smtClean="0"/>
                        <a:t>/</a:t>
                      </a:r>
                      <a:r>
                        <a:rPr lang="de-DE" dirty="0" err="1" smtClean="0"/>
                        <a:t>nm</a:t>
                      </a:r>
                      <a:endParaRPr lang="de-DE" dirty="0"/>
                    </a:p>
                  </a:txBody>
                  <a:tcPr/>
                </a:tc>
                <a:tc>
                  <a:txBody>
                    <a:bodyPr/>
                    <a:lstStyle/>
                    <a:p>
                      <a:pPr algn="ctr"/>
                      <a:r>
                        <a:rPr lang="de-DE" dirty="0" err="1" smtClean="0"/>
                        <a:t>oscillator</a:t>
                      </a:r>
                      <a:r>
                        <a:rPr lang="de-DE" dirty="0" smtClean="0"/>
                        <a:t> </a:t>
                      </a:r>
                      <a:r>
                        <a:rPr lang="de-DE" dirty="0" err="1" smtClean="0"/>
                        <a:t>strength</a:t>
                      </a:r>
                      <a:endParaRPr lang="de-DE" dirty="0"/>
                    </a:p>
                  </a:txBody>
                  <a:tcPr/>
                </a:tc>
                <a:tc>
                  <a:txBody>
                    <a:bodyPr/>
                    <a:lstStyle/>
                    <a:p>
                      <a:pPr algn="ctr"/>
                      <a:r>
                        <a:rPr lang="de-DE" dirty="0" err="1" smtClean="0"/>
                        <a:t>configurations</a:t>
                      </a:r>
                      <a:endParaRPr lang="de-DE" dirty="0"/>
                    </a:p>
                  </a:txBody>
                  <a:tcPr/>
                </a:tc>
                <a:extLst>
                  <a:ext uri="{0D108BD9-81ED-4DB2-BD59-A6C34878D82A}">
                    <a16:rowId xmlns:a16="http://schemas.microsoft.com/office/drawing/2014/main" val="10000"/>
                  </a:ext>
                </a:extLst>
              </a:tr>
              <a:tr h="370840">
                <a:tc>
                  <a:txBody>
                    <a:bodyPr/>
                    <a:lstStyle/>
                    <a:p>
                      <a:pPr algn="ctr"/>
                      <a:r>
                        <a:rPr lang="en-US" dirty="0" smtClean="0"/>
                        <a:t>1</a:t>
                      </a:r>
                      <a:endParaRPr lang="de-DE" dirty="0"/>
                    </a:p>
                  </a:txBody>
                  <a:tcPr/>
                </a:tc>
                <a:tc>
                  <a:txBody>
                    <a:bodyPr/>
                    <a:lstStyle/>
                    <a:p>
                      <a:pPr algn="ctr"/>
                      <a:r>
                        <a:rPr lang="nn-NO" sz="1800" kern="1200" dirty="0" smtClean="0">
                          <a:solidFill>
                            <a:schemeClr val="dk1"/>
                          </a:solidFill>
                          <a:latin typeface="+mn-lt"/>
                          <a:ea typeface="+mn-ea"/>
                          <a:cs typeface="+mn-cs"/>
                        </a:rPr>
                        <a:t>1.8156 </a:t>
                      </a:r>
                      <a:endParaRPr lang="de-DE" dirty="0"/>
                    </a:p>
                  </a:txBody>
                  <a:tcPr/>
                </a:tc>
                <a:tc>
                  <a:txBody>
                    <a:bodyPr/>
                    <a:lstStyle/>
                    <a:p>
                      <a:pPr algn="ctr"/>
                      <a:r>
                        <a:rPr lang="nn-NO" sz="1800" kern="1200" dirty="0" smtClean="0">
                          <a:solidFill>
                            <a:schemeClr val="dk1"/>
                          </a:solidFill>
                          <a:latin typeface="+mn-lt"/>
                          <a:ea typeface="+mn-ea"/>
                          <a:cs typeface="+mn-cs"/>
                        </a:rPr>
                        <a:t>682.88</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n-NO" sz="1800" kern="1200" dirty="0" smtClean="0">
                          <a:solidFill>
                            <a:schemeClr val="dk1"/>
                          </a:solidFill>
                          <a:latin typeface="+mn-lt"/>
                          <a:ea typeface="+mn-ea"/>
                          <a:cs typeface="+mn-cs"/>
                        </a:rPr>
                        <a:t>0.00050</a:t>
                      </a:r>
                      <a:endParaRPr lang="de-DE" dirty="0" smtClean="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 -&gt; L+1 97.6%</a:t>
                      </a:r>
                    </a:p>
                  </a:txBody>
                  <a:tcPr/>
                </a:tc>
                <a:extLst>
                  <a:ext uri="{0D108BD9-81ED-4DB2-BD59-A6C34878D82A}">
                    <a16:rowId xmlns:a16="http://schemas.microsoft.com/office/drawing/2014/main" val="10001"/>
                  </a:ext>
                </a:extLst>
              </a:tr>
              <a:tr h="370840">
                <a:tc>
                  <a:txBody>
                    <a:bodyPr/>
                    <a:lstStyle/>
                    <a:p>
                      <a:pPr algn="ctr"/>
                      <a:r>
                        <a:rPr lang="nn-NO" sz="1800" kern="1200" dirty="0" smtClean="0">
                          <a:solidFill>
                            <a:schemeClr val="dk1"/>
                          </a:solidFill>
                          <a:latin typeface="+mn-lt"/>
                          <a:ea typeface="+mn-ea"/>
                          <a:cs typeface="+mn-cs"/>
                        </a:rPr>
                        <a:t>2</a:t>
                      </a:r>
                      <a:endParaRPr lang="de-DE" dirty="0"/>
                    </a:p>
                  </a:txBody>
                  <a:tcPr/>
                </a:tc>
                <a:tc>
                  <a:txBody>
                    <a:bodyPr/>
                    <a:lstStyle/>
                    <a:p>
                      <a:pPr algn="ctr"/>
                      <a:r>
                        <a:rPr lang="nn-NO" sz="1800" kern="1200" dirty="0" smtClean="0">
                          <a:solidFill>
                            <a:schemeClr val="dk1"/>
                          </a:solidFill>
                          <a:latin typeface="+mn-lt"/>
                          <a:ea typeface="+mn-ea"/>
                          <a:cs typeface="+mn-cs"/>
                        </a:rPr>
                        <a:t>2.2654</a:t>
                      </a:r>
                      <a:endParaRPr lang="de-DE" dirty="0"/>
                    </a:p>
                  </a:txBody>
                  <a:tcPr/>
                </a:tc>
                <a:tc>
                  <a:txBody>
                    <a:bodyPr/>
                    <a:lstStyle/>
                    <a:p>
                      <a:pPr algn="ctr"/>
                      <a:r>
                        <a:rPr lang="nn-NO" sz="1800" kern="1200" dirty="0" smtClean="0">
                          <a:solidFill>
                            <a:schemeClr val="dk1"/>
                          </a:solidFill>
                          <a:latin typeface="+mn-lt"/>
                          <a:ea typeface="+mn-ea"/>
                          <a:cs typeface="+mn-cs"/>
                        </a:rPr>
                        <a:t>547.29</a:t>
                      </a:r>
                      <a:endParaRPr lang="de-DE" dirty="0"/>
                    </a:p>
                  </a:txBody>
                  <a:tcPr/>
                </a:tc>
                <a:tc>
                  <a:txBody>
                    <a:bodyPr/>
                    <a:lstStyle/>
                    <a:p>
                      <a:pPr algn="ctr"/>
                      <a:r>
                        <a:rPr lang="nn-NO" sz="1800" kern="1200" dirty="0" smtClean="0">
                          <a:solidFill>
                            <a:schemeClr val="dk1"/>
                          </a:solidFill>
                          <a:latin typeface="+mn-lt"/>
                          <a:ea typeface="+mn-ea"/>
                          <a:cs typeface="+mn-cs"/>
                        </a:rPr>
                        <a:t>0.80550</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 -&gt; L 93.4%</a:t>
                      </a:r>
                    </a:p>
                  </a:txBody>
                  <a:tcPr/>
                </a:tc>
                <a:extLst>
                  <a:ext uri="{0D108BD9-81ED-4DB2-BD59-A6C34878D82A}">
                    <a16:rowId xmlns:a16="http://schemas.microsoft.com/office/drawing/2014/main" val="10002"/>
                  </a:ext>
                </a:extLst>
              </a:tr>
              <a:tr h="370840">
                <a:tc>
                  <a:txBody>
                    <a:bodyPr/>
                    <a:lstStyle/>
                    <a:p>
                      <a:pPr algn="ctr"/>
                      <a:r>
                        <a:rPr lang="it-IT" sz="1800" kern="1200" dirty="0" smtClean="0">
                          <a:solidFill>
                            <a:schemeClr val="dk1"/>
                          </a:solidFill>
                          <a:latin typeface="+mn-lt"/>
                          <a:ea typeface="+mn-ea"/>
                          <a:cs typeface="+mn-cs"/>
                        </a:rPr>
                        <a:t>3</a:t>
                      </a:r>
                      <a:endParaRPr lang="de-DE" dirty="0"/>
                    </a:p>
                  </a:txBody>
                  <a:tcPr/>
                </a:tc>
                <a:tc>
                  <a:txBody>
                    <a:bodyPr/>
                    <a:lstStyle/>
                    <a:p>
                      <a:pPr algn="ctr"/>
                      <a:r>
                        <a:rPr lang="it-IT" sz="1800" kern="1200" dirty="0" smtClean="0">
                          <a:solidFill>
                            <a:schemeClr val="dk1"/>
                          </a:solidFill>
                          <a:latin typeface="+mn-lt"/>
                          <a:ea typeface="+mn-ea"/>
                          <a:cs typeface="+mn-cs"/>
                        </a:rPr>
                        <a:t>2.6118</a:t>
                      </a:r>
                      <a:endParaRPr lang="de-DE" dirty="0"/>
                    </a:p>
                  </a:txBody>
                  <a:tcPr/>
                </a:tc>
                <a:tc>
                  <a:txBody>
                    <a:bodyPr/>
                    <a:lstStyle/>
                    <a:p>
                      <a:pPr algn="ctr"/>
                      <a:r>
                        <a:rPr lang="it-IT" sz="1800" kern="1200" dirty="0" smtClean="0">
                          <a:solidFill>
                            <a:schemeClr val="dk1"/>
                          </a:solidFill>
                          <a:latin typeface="+mn-lt"/>
                          <a:ea typeface="+mn-ea"/>
                          <a:cs typeface="+mn-cs"/>
                        </a:rPr>
                        <a:t>474.71</a:t>
                      </a:r>
                      <a:endParaRPr lang="de-DE" dirty="0"/>
                    </a:p>
                  </a:txBody>
                  <a:tcPr/>
                </a:tc>
                <a:tc>
                  <a:txBody>
                    <a:bodyPr/>
                    <a:lstStyle/>
                    <a:p>
                      <a:pPr algn="ctr"/>
                      <a:r>
                        <a:rPr lang="it-IT" sz="1800" kern="1200" dirty="0" smtClean="0">
                          <a:solidFill>
                            <a:schemeClr val="dk1"/>
                          </a:solidFill>
                          <a:latin typeface="+mn-lt"/>
                          <a:ea typeface="+mn-ea"/>
                          <a:cs typeface="+mn-cs"/>
                        </a:rPr>
                        <a:t>0.01150</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 -&gt; L+2 98.2%</a:t>
                      </a:r>
                    </a:p>
                  </a:txBody>
                  <a:tcPr/>
                </a:tc>
                <a:extLst>
                  <a:ext uri="{0D108BD9-81ED-4DB2-BD59-A6C34878D82A}">
                    <a16:rowId xmlns:a16="http://schemas.microsoft.com/office/drawing/2014/main" val="10003"/>
                  </a:ext>
                </a:extLst>
              </a:tr>
              <a:tr h="370840">
                <a:tc>
                  <a:txBody>
                    <a:bodyPr/>
                    <a:lstStyle/>
                    <a:p>
                      <a:pPr algn="ctr"/>
                      <a:r>
                        <a:rPr lang="it-IT" sz="1800" kern="1200" dirty="0" smtClean="0">
                          <a:solidFill>
                            <a:schemeClr val="dk1"/>
                          </a:solidFill>
                          <a:latin typeface="+mn-lt"/>
                          <a:ea typeface="+mn-ea"/>
                          <a:cs typeface="+mn-cs"/>
                        </a:rPr>
                        <a:t>4</a:t>
                      </a:r>
                    </a:p>
                  </a:txBody>
                  <a:tcPr/>
                </a:tc>
                <a:tc>
                  <a:txBody>
                    <a:bodyPr/>
                    <a:lstStyle/>
                    <a:p>
                      <a:pPr algn="ctr"/>
                      <a:r>
                        <a:rPr lang="it-IT" sz="1800" kern="1200" dirty="0" smtClean="0">
                          <a:solidFill>
                            <a:schemeClr val="dk1"/>
                          </a:solidFill>
                          <a:latin typeface="+mn-lt"/>
                          <a:ea typeface="+mn-ea"/>
                          <a:cs typeface="+mn-cs"/>
                        </a:rPr>
                        <a:t>3.0864</a:t>
                      </a:r>
                      <a:endParaRPr lang="de-DE" dirty="0"/>
                    </a:p>
                  </a:txBody>
                  <a:tcPr/>
                </a:tc>
                <a:tc>
                  <a:txBody>
                    <a:bodyPr/>
                    <a:lstStyle/>
                    <a:p>
                      <a:pPr algn="ctr"/>
                      <a:r>
                        <a:rPr lang="it-IT" sz="1800" kern="1200" dirty="0" smtClean="0">
                          <a:solidFill>
                            <a:schemeClr val="dk1"/>
                          </a:solidFill>
                          <a:latin typeface="+mn-lt"/>
                          <a:ea typeface="+mn-ea"/>
                          <a:cs typeface="+mn-cs"/>
                        </a:rPr>
                        <a:t>401.71</a:t>
                      </a:r>
                      <a:endParaRPr lang="de-DE" dirty="0"/>
                    </a:p>
                  </a:txBody>
                  <a:tcPr/>
                </a:tc>
                <a:tc>
                  <a:txBody>
                    <a:bodyPr/>
                    <a:lstStyle/>
                    <a:p>
                      <a:pPr algn="ctr"/>
                      <a:r>
                        <a:rPr lang="it-IT" sz="1800" kern="1200" dirty="0" smtClean="0">
                          <a:solidFill>
                            <a:schemeClr val="dk1"/>
                          </a:solidFill>
                          <a:latin typeface="+mn-lt"/>
                          <a:ea typeface="+mn-ea"/>
                          <a:cs typeface="+mn-cs"/>
                        </a:rPr>
                        <a:t>0.01740</a:t>
                      </a:r>
                      <a:endParaRPr lang="de-DE" dirty="0"/>
                    </a:p>
                  </a:txBody>
                  <a:tcPr/>
                </a:tc>
                <a:tc>
                  <a:txBody>
                    <a:bodyPr/>
                    <a:lstStyle/>
                    <a:p>
                      <a:pPr algn="ctr"/>
                      <a:r>
                        <a:rPr lang="pt-BR" sz="1800" kern="1200" dirty="0" smtClean="0">
                          <a:solidFill>
                            <a:schemeClr val="dk1"/>
                          </a:solidFill>
                          <a:latin typeface="+mn-lt"/>
                          <a:ea typeface="+mn-ea"/>
                          <a:cs typeface="+mn-cs"/>
                        </a:rPr>
                        <a:t>H-2 -&gt; L 58.9%</a:t>
                      </a:r>
                    </a:p>
                    <a:p>
                      <a:pPr algn="ctr"/>
                      <a:r>
                        <a:rPr lang="pt-BR" sz="1800" kern="1200" dirty="0" smtClean="0">
                          <a:solidFill>
                            <a:schemeClr val="dk1"/>
                          </a:solidFill>
                          <a:latin typeface="+mn-lt"/>
                          <a:ea typeface="+mn-ea"/>
                          <a:cs typeface="+mn-cs"/>
                        </a:rPr>
                        <a:t>H-2 -&gt; L+1 35.4%</a:t>
                      </a:r>
                      <a:endParaRPr lang="de-DE" dirty="0"/>
                    </a:p>
                  </a:txBody>
                  <a:tcPr/>
                </a:tc>
                <a:extLst>
                  <a:ext uri="{0D108BD9-81ED-4DB2-BD59-A6C34878D82A}">
                    <a16:rowId xmlns:a16="http://schemas.microsoft.com/office/drawing/2014/main" val="10004"/>
                  </a:ext>
                </a:extLst>
              </a:tr>
              <a:tr h="370840">
                <a:tc>
                  <a:txBody>
                    <a:bodyPr/>
                    <a:lstStyle/>
                    <a:p>
                      <a:pPr algn="ctr"/>
                      <a:r>
                        <a:rPr lang="it-IT" sz="1800" kern="1200" dirty="0" smtClean="0">
                          <a:solidFill>
                            <a:schemeClr val="dk1"/>
                          </a:solidFill>
                          <a:latin typeface="+mn-lt"/>
                          <a:ea typeface="+mn-ea"/>
                          <a:cs typeface="+mn-cs"/>
                        </a:rPr>
                        <a:t>5</a:t>
                      </a:r>
                      <a:endParaRPr lang="de-DE" dirty="0"/>
                    </a:p>
                  </a:txBody>
                  <a:tcPr/>
                </a:tc>
                <a:tc>
                  <a:txBody>
                    <a:bodyPr/>
                    <a:lstStyle/>
                    <a:p>
                      <a:pPr algn="ctr"/>
                      <a:r>
                        <a:rPr lang="it-IT" sz="1800" kern="1200" dirty="0" smtClean="0">
                          <a:solidFill>
                            <a:schemeClr val="dk1"/>
                          </a:solidFill>
                          <a:latin typeface="+mn-lt"/>
                          <a:ea typeface="+mn-ea"/>
                          <a:cs typeface="+mn-cs"/>
                        </a:rPr>
                        <a:t>3.1012</a:t>
                      </a:r>
                      <a:endParaRPr lang="de-DE" dirty="0"/>
                    </a:p>
                  </a:txBody>
                  <a:tcPr/>
                </a:tc>
                <a:tc>
                  <a:txBody>
                    <a:bodyPr/>
                    <a:lstStyle/>
                    <a:p>
                      <a:pPr algn="ctr"/>
                      <a:r>
                        <a:rPr lang="it-IT" sz="1800" kern="1200" dirty="0" smtClean="0">
                          <a:solidFill>
                            <a:schemeClr val="dk1"/>
                          </a:solidFill>
                          <a:latin typeface="+mn-lt"/>
                          <a:ea typeface="+mn-ea"/>
                          <a:cs typeface="+mn-cs"/>
                        </a:rPr>
                        <a:t>399.79</a:t>
                      </a:r>
                      <a:endParaRPr lang="de-DE" dirty="0"/>
                    </a:p>
                  </a:txBody>
                  <a:tcPr/>
                </a:tc>
                <a:tc>
                  <a:txBody>
                    <a:bodyPr/>
                    <a:lstStyle/>
                    <a:p>
                      <a:pPr algn="ctr"/>
                      <a:r>
                        <a:rPr lang="it-IT" sz="1800" kern="1200" dirty="0" smtClean="0">
                          <a:solidFill>
                            <a:schemeClr val="dk1"/>
                          </a:solidFill>
                          <a:latin typeface="+mn-lt"/>
                          <a:ea typeface="+mn-ea"/>
                          <a:cs typeface="+mn-cs"/>
                        </a:rPr>
                        <a:t>0.24700 </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H-1 -&gt; L 96.7%</a:t>
                      </a:r>
                    </a:p>
                  </a:txBody>
                  <a:tcPr/>
                </a:tc>
                <a:extLst>
                  <a:ext uri="{0D108BD9-81ED-4DB2-BD59-A6C34878D82A}">
                    <a16:rowId xmlns:a16="http://schemas.microsoft.com/office/drawing/2014/main" val="10005"/>
                  </a:ext>
                </a:extLst>
              </a:tr>
              <a:tr h="370840">
                <a:tc>
                  <a:txBody>
                    <a:bodyPr/>
                    <a:lstStyle/>
                    <a:p>
                      <a:pPr algn="ctr"/>
                      <a:r>
                        <a:rPr lang="it-IT" sz="1800" kern="1200" dirty="0" smtClean="0">
                          <a:solidFill>
                            <a:schemeClr val="dk1"/>
                          </a:solidFill>
                          <a:latin typeface="+mn-lt"/>
                          <a:ea typeface="+mn-ea"/>
                          <a:cs typeface="+mn-cs"/>
                        </a:rPr>
                        <a:t>6</a:t>
                      </a:r>
                      <a:endParaRPr lang="de-DE" dirty="0"/>
                    </a:p>
                  </a:txBody>
                  <a:tcPr/>
                </a:tc>
                <a:tc>
                  <a:txBody>
                    <a:bodyPr/>
                    <a:lstStyle/>
                    <a:p>
                      <a:pPr algn="ctr"/>
                      <a:r>
                        <a:rPr lang="it-IT" sz="1800" kern="1200" dirty="0" smtClean="0">
                          <a:solidFill>
                            <a:schemeClr val="dk1"/>
                          </a:solidFill>
                          <a:latin typeface="+mn-lt"/>
                          <a:ea typeface="+mn-ea"/>
                          <a:cs typeface="+mn-cs"/>
                        </a:rPr>
                        <a:t>3.1762</a:t>
                      </a:r>
                      <a:endParaRPr lang="de-DE" dirty="0"/>
                    </a:p>
                  </a:txBody>
                  <a:tcPr/>
                </a:tc>
                <a:tc>
                  <a:txBody>
                    <a:bodyPr/>
                    <a:lstStyle/>
                    <a:p>
                      <a:pPr algn="ctr"/>
                      <a:r>
                        <a:rPr lang="it-IT" sz="1800" kern="1200" dirty="0" smtClean="0">
                          <a:solidFill>
                            <a:schemeClr val="dk1"/>
                          </a:solidFill>
                          <a:latin typeface="+mn-lt"/>
                          <a:ea typeface="+mn-ea"/>
                          <a:cs typeface="+mn-cs"/>
                        </a:rPr>
                        <a:t>390.35</a:t>
                      </a:r>
                      <a:endParaRPr lang="de-DE" dirty="0"/>
                    </a:p>
                  </a:txBody>
                  <a:tcPr/>
                </a:tc>
                <a:tc>
                  <a:txBody>
                    <a:bodyPr/>
                    <a:lstStyle/>
                    <a:p>
                      <a:pPr algn="ctr"/>
                      <a:r>
                        <a:rPr lang="it-IT" sz="1800" kern="1200" dirty="0" smtClean="0">
                          <a:solidFill>
                            <a:schemeClr val="dk1"/>
                          </a:solidFill>
                          <a:latin typeface="+mn-lt"/>
                          <a:ea typeface="+mn-ea"/>
                          <a:cs typeface="+mn-cs"/>
                        </a:rPr>
                        <a:t>0.02220 </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H-2 -&gt; L+1 55.1%</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H-2 -&gt; L 34.5%</a:t>
                      </a:r>
                    </a:p>
                  </a:txBody>
                  <a:tcPr/>
                </a:tc>
                <a:extLst>
                  <a:ext uri="{0D108BD9-81ED-4DB2-BD59-A6C34878D82A}">
                    <a16:rowId xmlns:a16="http://schemas.microsoft.com/office/drawing/2014/main" val="10006"/>
                  </a:ext>
                </a:extLst>
              </a:tr>
              <a:tr h="370840">
                <a:tc>
                  <a:txBody>
                    <a:bodyPr/>
                    <a:lstStyle/>
                    <a:p>
                      <a:pPr algn="ctr"/>
                      <a:r>
                        <a:rPr lang="it-IT" sz="1800" kern="1200" dirty="0" smtClean="0">
                          <a:solidFill>
                            <a:schemeClr val="dk1"/>
                          </a:solidFill>
                          <a:latin typeface="+mn-lt"/>
                          <a:ea typeface="+mn-ea"/>
                          <a:cs typeface="+mn-cs"/>
                        </a:rPr>
                        <a:t>7</a:t>
                      </a:r>
                      <a:endParaRPr lang="de-DE" dirty="0"/>
                    </a:p>
                  </a:txBody>
                  <a:tcPr/>
                </a:tc>
                <a:tc>
                  <a:txBody>
                    <a:bodyPr/>
                    <a:lstStyle/>
                    <a:p>
                      <a:pPr algn="ctr"/>
                      <a:r>
                        <a:rPr lang="it-IT" sz="1800" kern="1200" dirty="0" smtClean="0">
                          <a:solidFill>
                            <a:schemeClr val="dk1"/>
                          </a:solidFill>
                          <a:latin typeface="+mn-lt"/>
                          <a:ea typeface="+mn-ea"/>
                          <a:cs typeface="+mn-cs"/>
                        </a:rPr>
                        <a:t>3.2675</a:t>
                      </a:r>
                      <a:endParaRPr lang="de-DE" dirty="0"/>
                    </a:p>
                  </a:txBody>
                  <a:tcPr/>
                </a:tc>
                <a:tc>
                  <a:txBody>
                    <a:bodyPr/>
                    <a:lstStyle/>
                    <a:p>
                      <a:pPr algn="ctr"/>
                      <a:r>
                        <a:rPr lang="it-IT" sz="1800" kern="1200" dirty="0" smtClean="0">
                          <a:solidFill>
                            <a:schemeClr val="dk1"/>
                          </a:solidFill>
                          <a:latin typeface="+mn-lt"/>
                          <a:ea typeface="+mn-ea"/>
                          <a:cs typeface="+mn-cs"/>
                        </a:rPr>
                        <a:t>379.45</a:t>
                      </a:r>
                      <a:endParaRPr lang="de-DE" dirty="0"/>
                    </a:p>
                  </a:txBody>
                  <a:tcPr/>
                </a:tc>
                <a:tc>
                  <a:txBody>
                    <a:bodyPr/>
                    <a:lstStyle/>
                    <a:p>
                      <a:pPr algn="ctr"/>
                      <a:r>
                        <a:rPr lang="it-IT" sz="1800" kern="1200" dirty="0" smtClean="0">
                          <a:solidFill>
                            <a:schemeClr val="dk1"/>
                          </a:solidFill>
                          <a:latin typeface="+mn-lt"/>
                          <a:ea typeface="+mn-ea"/>
                          <a:cs typeface="+mn-cs"/>
                        </a:rPr>
                        <a:t>0.11420</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H-1 -&gt; L+1 94.0%</a:t>
                      </a:r>
                    </a:p>
                  </a:txBody>
                  <a:tcPr/>
                </a:tc>
                <a:extLst>
                  <a:ext uri="{0D108BD9-81ED-4DB2-BD59-A6C34878D82A}">
                    <a16:rowId xmlns:a16="http://schemas.microsoft.com/office/drawing/2014/main" val="10007"/>
                  </a:ext>
                </a:extLst>
              </a:tr>
              <a:tr h="370840">
                <a:tc>
                  <a:txBody>
                    <a:bodyPr/>
                    <a:lstStyle/>
                    <a:p>
                      <a:pPr algn="ctr"/>
                      <a:r>
                        <a:rPr lang="it-IT" sz="1800" kern="1200" smtClean="0">
                          <a:solidFill>
                            <a:schemeClr val="dk1"/>
                          </a:solidFill>
                          <a:latin typeface="+mn-lt"/>
                          <a:ea typeface="+mn-ea"/>
                          <a:cs typeface="+mn-cs"/>
                        </a:rPr>
                        <a:t>8</a:t>
                      </a:r>
                      <a:endParaRPr lang="de-DE" dirty="0"/>
                    </a:p>
                  </a:txBody>
                  <a:tcPr/>
                </a:tc>
                <a:tc>
                  <a:txBody>
                    <a:bodyPr/>
                    <a:lstStyle/>
                    <a:p>
                      <a:pPr algn="ctr"/>
                      <a:r>
                        <a:rPr lang="it-IT" sz="1800" kern="1200" dirty="0" smtClean="0">
                          <a:solidFill>
                            <a:schemeClr val="dk1"/>
                          </a:solidFill>
                          <a:latin typeface="+mn-lt"/>
                          <a:ea typeface="+mn-ea"/>
                          <a:cs typeface="+mn-cs"/>
                        </a:rPr>
                        <a:t>3.3011 </a:t>
                      </a:r>
                      <a:endParaRPr lang="de-DE" dirty="0"/>
                    </a:p>
                  </a:txBody>
                  <a:tcPr/>
                </a:tc>
                <a:tc>
                  <a:txBody>
                    <a:bodyPr/>
                    <a:lstStyle/>
                    <a:p>
                      <a:pPr algn="ctr"/>
                      <a:r>
                        <a:rPr lang="it-IT" sz="1800" kern="1200" dirty="0" smtClean="0">
                          <a:solidFill>
                            <a:schemeClr val="dk1"/>
                          </a:solidFill>
                          <a:latin typeface="+mn-lt"/>
                          <a:ea typeface="+mn-ea"/>
                          <a:cs typeface="+mn-cs"/>
                        </a:rPr>
                        <a:t>375.58</a:t>
                      </a:r>
                      <a:endParaRPr lang="de-DE" dirty="0"/>
                    </a:p>
                  </a:txBody>
                  <a:tcPr/>
                </a:tc>
                <a:tc>
                  <a:txBody>
                    <a:bodyPr/>
                    <a:lstStyle/>
                    <a:p>
                      <a:pPr algn="ctr"/>
                      <a:r>
                        <a:rPr lang="it-IT" sz="1800" kern="1200" dirty="0" smtClean="0">
                          <a:solidFill>
                            <a:schemeClr val="dk1"/>
                          </a:solidFill>
                          <a:latin typeface="+mn-lt"/>
                          <a:ea typeface="+mn-ea"/>
                          <a:cs typeface="+mn-cs"/>
                        </a:rPr>
                        <a:t>0.00180</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H-3 -&gt; L 91.1%</a:t>
                      </a:r>
                    </a:p>
                  </a:txBody>
                  <a:tcPr/>
                </a:tc>
                <a:extLst>
                  <a:ext uri="{0D108BD9-81ED-4DB2-BD59-A6C34878D82A}">
                    <a16:rowId xmlns:a16="http://schemas.microsoft.com/office/drawing/2014/main" val="10008"/>
                  </a:ext>
                </a:extLst>
              </a:tr>
              <a:tr h="370840">
                <a:tc>
                  <a:txBody>
                    <a:bodyPr/>
                    <a:lstStyle/>
                    <a:p>
                      <a:pPr algn="ctr"/>
                      <a:r>
                        <a:rPr lang="it-IT" sz="1800" kern="1200" dirty="0" smtClean="0">
                          <a:solidFill>
                            <a:schemeClr val="dk1"/>
                          </a:solidFill>
                          <a:latin typeface="+mn-lt"/>
                          <a:ea typeface="+mn-ea"/>
                          <a:cs typeface="+mn-cs"/>
                        </a:rPr>
                        <a:t>9</a:t>
                      </a:r>
                      <a:endParaRPr lang="de-DE" dirty="0"/>
                    </a:p>
                  </a:txBody>
                  <a:tcPr/>
                </a:tc>
                <a:tc>
                  <a:txBody>
                    <a:bodyPr/>
                    <a:lstStyle/>
                    <a:p>
                      <a:pPr algn="ctr"/>
                      <a:r>
                        <a:rPr lang="it-IT" sz="1800" kern="1200" dirty="0" smtClean="0">
                          <a:solidFill>
                            <a:schemeClr val="dk1"/>
                          </a:solidFill>
                          <a:latin typeface="+mn-lt"/>
                          <a:ea typeface="+mn-ea"/>
                          <a:cs typeface="+mn-cs"/>
                        </a:rPr>
                        <a:t>3.4071 </a:t>
                      </a:r>
                      <a:endParaRPr lang="de-DE" dirty="0"/>
                    </a:p>
                  </a:txBody>
                  <a:tcPr/>
                </a:tc>
                <a:tc>
                  <a:txBody>
                    <a:bodyPr/>
                    <a:lstStyle/>
                    <a:p>
                      <a:pPr algn="ctr"/>
                      <a:r>
                        <a:rPr lang="it-IT" sz="1800" kern="1200" dirty="0" smtClean="0">
                          <a:solidFill>
                            <a:schemeClr val="dk1"/>
                          </a:solidFill>
                          <a:latin typeface="+mn-lt"/>
                          <a:ea typeface="+mn-ea"/>
                          <a:cs typeface="+mn-cs"/>
                        </a:rPr>
                        <a:t>363.90</a:t>
                      </a:r>
                      <a:endParaRPr lang="de-DE" dirty="0"/>
                    </a:p>
                  </a:txBody>
                  <a:tcPr/>
                </a:tc>
                <a:tc>
                  <a:txBody>
                    <a:bodyPr/>
                    <a:lstStyle/>
                    <a:p>
                      <a:pPr algn="ctr"/>
                      <a:r>
                        <a:rPr lang="it-IT" sz="1800" kern="1200" dirty="0" smtClean="0">
                          <a:solidFill>
                            <a:schemeClr val="dk1"/>
                          </a:solidFill>
                          <a:latin typeface="+mn-lt"/>
                          <a:ea typeface="+mn-ea"/>
                          <a:cs typeface="+mn-cs"/>
                        </a:rPr>
                        <a:t>0.3751</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H-3 -&gt; L+1 64.1%, H-5 -&gt; L 21.4%</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H-1 -&gt; L+2 5.6%</a:t>
                      </a:r>
                      <a:endParaRPr lang="de-DE" dirty="0" smtClean="0"/>
                    </a:p>
                  </a:txBody>
                  <a:tcPr/>
                </a:tc>
                <a:extLst>
                  <a:ext uri="{0D108BD9-81ED-4DB2-BD59-A6C34878D82A}">
                    <a16:rowId xmlns:a16="http://schemas.microsoft.com/office/drawing/2014/main" val="10009"/>
                  </a:ext>
                </a:extLst>
              </a:tr>
              <a:tr h="370840">
                <a:tc>
                  <a:txBody>
                    <a:bodyPr/>
                    <a:lstStyle/>
                    <a:p>
                      <a:pPr algn="ctr"/>
                      <a:r>
                        <a:rPr lang="it-IT" sz="1800" kern="1200" dirty="0" smtClean="0">
                          <a:solidFill>
                            <a:schemeClr val="dk1"/>
                          </a:solidFill>
                          <a:latin typeface="+mn-lt"/>
                          <a:ea typeface="+mn-ea"/>
                          <a:cs typeface="+mn-cs"/>
                        </a:rPr>
                        <a:t>10</a:t>
                      </a:r>
                      <a:endParaRPr lang="de-DE" dirty="0"/>
                    </a:p>
                  </a:txBody>
                  <a:tcPr/>
                </a:tc>
                <a:tc>
                  <a:txBody>
                    <a:bodyPr/>
                    <a:lstStyle/>
                    <a:p>
                      <a:pPr algn="ctr"/>
                      <a:r>
                        <a:rPr lang="it-IT" sz="1800" kern="1200" dirty="0" smtClean="0">
                          <a:solidFill>
                            <a:schemeClr val="dk1"/>
                          </a:solidFill>
                          <a:latin typeface="+mn-lt"/>
                          <a:ea typeface="+mn-ea"/>
                          <a:cs typeface="+mn-cs"/>
                        </a:rPr>
                        <a:t>3.4122</a:t>
                      </a:r>
                      <a:endParaRPr lang="de-DE" dirty="0"/>
                    </a:p>
                  </a:txBody>
                  <a:tcPr/>
                </a:tc>
                <a:tc>
                  <a:txBody>
                    <a:bodyPr/>
                    <a:lstStyle/>
                    <a:p>
                      <a:pPr algn="ctr"/>
                      <a:r>
                        <a:rPr lang="it-IT" sz="1800" kern="1200" dirty="0" smtClean="0">
                          <a:solidFill>
                            <a:schemeClr val="dk1"/>
                          </a:solidFill>
                          <a:latin typeface="+mn-lt"/>
                          <a:ea typeface="+mn-ea"/>
                          <a:cs typeface="+mn-cs"/>
                        </a:rPr>
                        <a:t>363.36 </a:t>
                      </a:r>
                      <a:endParaRPr lang="de-DE" dirty="0"/>
                    </a:p>
                  </a:txBody>
                  <a:tcPr/>
                </a:tc>
                <a:tc>
                  <a:txBody>
                    <a:bodyPr/>
                    <a:lstStyle/>
                    <a:p>
                      <a:pPr algn="ctr"/>
                      <a:r>
                        <a:rPr lang="it-IT" sz="1800" kern="1200" dirty="0" smtClean="0">
                          <a:solidFill>
                            <a:schemeClr val="dk1"/>
                          </a:solidFill>
                          <a:latin typeface="+mn-lt"/>
                          <a:ea typeface="+mn-ea"/>
                          <a:cs typeface="+mn-cs"/>
                        </a:rPr>
                        <a:t>0.00260</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H-4 -&gt; L 84.8%,</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H-4 -&gt; L+1 13.1%</a:t>
                      </a:r>
                      <a:endParaRPr lang="de-DE" dirty="0" smtClean="0"/>
                    </a:p>
                  </a:txBody>
                  <a:tcPr/>
                </a:tc>
                <a:extLst>
                  <a:ext uri="{0D108BD9-81ED-4DB2-BD59-A6C34878D82A}">
                    <a16:rowId xmlns:a16="http://schemas.microsoft.com/office/drawing/2014/main" val="10010"/>
                  </a:ext>
                </a:extLst>
              </a:tr>
            </a:tbl>
          </a:graphicData>
        </a:graphic>
      </p:graphicFrame>
    </p:spTree>
    <p:custDataLst>
      <p:tags r:id="rId2"/>
    </p:custDataLst>
    <p:extLst>
      <p:ext uri="{BB962C8B-B14F-4D97-AF65-F5344CB8AC3E}">
        <p14:creationId xmlns:p14="http://schemas.microsoft.com/office/powerpoint/2010/main" val="1690485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42910852"/>
              </p:ext>
            </p:extLst>
          </p:nvPr>
        </p:nvGraphicFramePr>
        <p:xfrm>
          <a:off x="227013" y="139700"/>
          <a:ext cx="2397125" cy="2765425"/>
        </p:xfrm>
        <a:graphic>
          <a:graphicData uri="http://schemas.openxmlformats.org/presentationml/2006/ole">
            <mc:AlternateContent xmlns:mc="http://schemas.openxmlformats.org/markup-compatibility/2006">
              <mc:Choice xmlns:v="urn:schemas-microsoft-com:vml" Requires="v">
                <p:oleObj spid="_x0000_s18444" name="CS ChemDraw Drawing" r:id="rId4" imgW="2396890" imgH="2765628" progId="ChemDraw.Document.6.0">
                  <p:embed/>
                </p:oleObj>
              </mc:Choice>
              <mc:Fallback>
                <p:oleObj name="CS ChemDraw Drawing" r:id="rId4" imgW="2396890" imgH="2765628" progId="ChemDraw.Document.6.0">
                  <p:embed/>
                  <p:pic>
                    <p:nvPicPr>
                      <p:cNvPr id="0" name=""/>
                      <p:cNvPicPr/>
                      <p:nvPr/>
                    </p:nvPicPr>
                    <p:blipFill>
                      <a:blip r:embed="rId5"/>
                      <a:stretch>
                        <a:fillRect/>
                      </a:stretch>
                    </p:blipFill>
                    <p:spPr>
                      <a:xfrm>
                        <a:off x="227013" y="139700"/>
                        <a:ext cx="2397125" cy="2765425"/>
                      </a:xfrm>
                      <a:prstGeom prst="rect">
                        <a:avLst/>
                      </a:prstGeom>
                    </p:spPr>
                  </p:pic>
                </p:oleObj>
              </mc:Fallback>
            </mc:AlternateContent>
          </a:graphicData>
        </a:graphic>
      </p:graphicFrame>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25512" t="1066" r="26106" b="2552"/>
          <a:stretch/>
        </p:blipFill>
        <p:spPr>
          <a:xfrm>
            <a:off x="2563316" y="3333825"/>
            <a:ext cx="2847135" cy="2818193"/>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25697" r="25861" b="2551"/>
          <a:stretch/>
        </p:blipFill>
        <p:spPr>
          <a:xfrm>
            <a:off x="5973581" y="3290299"/>
            <a:ext cx="2863121" cy="2861720"/>
          </a:xfrm>
          <a:prstGeom prst="rect">
            <a:avLst/>
          </a:prstGeom>
        </p:spPr>
      </p:pic>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l="25635" t="818" r="25922" b="1932"/>
          <a:stretch/>
        </p:blipFill>
        <p:spPr>
          <a:xfrm>
            <a:off x="9158990" y="3306676"/>
            <a:ext cx="2930577" cy="2923139"/>
          </a:xfrm>
          <a:prstGeom prst="rect">
            <a:avLst/>
          </a:prstGeom>
        </p:spPr>
      </p:pic>
      <p:sp>
        <p:nvSpPr>
          <p:cNvPr id="15" name="TextBox 14"/>
          <p:cNvSpPr txBox="1"/>
          <p:nvPr/>
        </p:nvSpPr>
        <p:spPr>
          <a:xfrm>
            <a:off x="2909601" y="6379798"/>
            <a:ext cx="2108269" cy="369332"/>
          </a:xfrm>
          <a:prstGeom prst="rect">
            <a:avLst/>
          </a:prstGeom>
          <a:noFill/>
        </p:spPr>
        <p:txBody>
          <a:bodyPr wrap="none" rtlCol="0">
            <a:spAutoFit/>
          </a:bodyPr>
          <a:lstStyle/>
          <a:p>
            <a:r>
              <a:rPr lang="en-US" dirty="0" smtClean="0"/>
              <a:t>HOMO-1: -5.58 eV</a:t>
            </a:r>
            <a:endParaRPr lang="de-DE" dirty="0"/>
          </a:p>
        </p:txBody>
      </p:sp>
      <p:sp>
        <p:nvSpPr>
          <p:cNvPr id="16" name="TextBox 15"/>
          <p:cNvSpPr txBox="1"/>
          <p:nvPr/>
        </p:nvSpPr>
        <p:spPr>
          <a:xfrm>
            <a:off x="6262401" y="6379798"/>
            <a:ext cx="2108269" cy="369332"/>
          </a:xfrm>
          <a:prstGeom prst="rect">
            <a:avLst/>
          </a:prstGeom>
          <a:noFill/>
        </p:spPr>
        <p:txBody>
          <a:bodyPr wrap="none" rtlCol="0">
            <a:spAutoFit/>
          </a:bodyPr>
          <a:lstStyle/>
          <a:p>
            <a:r>
              <a:rPr lang="en-US" dirty="0" smtClean="0"/>
              <a:t>HOMO-2: -5.66 eV</a:t>
            </a:r>
            <a:endParaRPr lang="de-DE" dirty="0"/>
          </a:p>
        </p:txBody>
      </p:sp>
      <p:sp>
        <p:nvSpPr>
          <p:cNvPr id="17" name="TextBox 16"/>
          <p:cNvSpPr txBox="1"/>
          <p:nvPr/>
        </p:nvSpPr>
        <p:spPr>
          <a:xfrm>
            <a:off x="9615201" y="6351301"/>
            <a:ext cx="2108269" cy="369332"/>
          </a:xfrm>
          <a:prstGeom prst="rect">
            <a:avLst/>
          </a:prstGeom>
          <a:noFill/>
        </p:spPr>
        <p:txBody>
          <a:bodyPr wrap="none" rtlCol="0">
            <a:spAutoFit/>
          </a:bodyPr>
          <a:lstStyle/>
          <a:p>
            <a:r>
              <a:rPr lang="en-US" dirty="0" smtClean="0"/>
              <a:t>HOMO-3: -5.81 eV</a:t>
            </a:r>
            <a:endParaRPr lang="de-DE" dirty="0"/>
          </a:p>
        </p:txBody>
      </p:sp>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l="25758" t="1189" r="25861" b="2303"/>
          <a:stretch/>
        </p:blipFill>
        <p:spPr>
          <a:xfrm>
            <a:off x="2674582" y="72339"/>
            <a:ext cx="2578305" cy="2555372"/>
          </a:xfrm>
          <a:prstGeom prst="rect">
            <a:avLst/>
          </a:prstGeom>
        </p:spPr>
      </p:pic>
      <p:pic>
        <p:nvPicPr>
          <p:cNvPr id="19" name="Picture 18"/>
          <p:cNvPicPr>
            <a:picLocks noChangeAspect="1"/>
          </p:cNvPicPr>
          <p:nvPr/>
        </p:nvPicPr>
        <p:blipFill rotWithShape="1">
          <a:blip r:embed="rId10" cstate="print">
            <a:extLst>
              <a:ext uri="{28A0092B-C50C-407E-A947-70E740481C1C}">
                <a14:useLocalDpi xmlns:a14="http://schemas.microsoft.com/office/drawing/2010/main" val="0"/>
              </a:ext>
            </a:extLst>
          </a:blip>
          <a:srcRect l="25881" t="817" r="25799" b="2674"/>
          <a:stretch/>
        </p:blipFill>
        <p:spPr>
          <a:xfrm>
            <a:off x="6087188" y="42133"/>
            <a:ext cx="2635905" cy="2615784"/>
          </a:xfrm>
          <a:prstGeom prst="rect">
            <a:avLst/>
          </a:prstGeom>
        </p:spPr>
      </p:pic>
      <p:pic>
        <p:nvPicPr>
          <p:cNvPr id="20" name="Picture 19"/>
          <p:cNvPicPr>
            <a:picLocks noChangeAspect="1"/>
          </p:cNvPicPr>
          <p:nvPr/>
        </p:nvPicPr>
        <p:blipFill rotWithShape="1">
          <a:blip r:embed="rId11" cstate="print">
            <a:extLst>
              <a:ext uri="{28A0092B-C50C-407E-A947-70E740481C1C}">
                <a14:useLocalDpi xmlns:a14="http://schemas.microsoft.com/office/drawing/2010/main" val="0"/>
              </a:ext>
            </a:extLst>
          </a:blip>
          <a:srcRect l="25821" t="1189" r="25860" b="2303"/>
          <a:stretch/>
        </p:blipFill>
        <p:spPr>
          <a:xfrm>
            <a:off x="9421318" y="31896"/>
            <a:ext cx="2615783" cy="2595815"/>
          </a:xfrm>
          <a:prstGeom prst="rect">
            <a:avLst/>
          </a:prstGeom>
        </p:spPr>
      </p:pic>
      <p:sp>
        <p:nvSpPr>
          <p:cNvPr id="21" name="TextBox 20"/>
          <p:cNvSpPr txBox="1"/>
          <p:nvPr/>
        </p:nvSpPr>
        <p:spPr>
          <a:xfrm>
            <a:off x="2987051" y="2717285"/>
            <a:ext cx="2114681" cy="369332"/>
          </a:xfrm>
          <a:prstGeom prst="rect">
            <a:avLst/>
          </a:prstGeom>
          <a:noFill/>
        </p:spPr>
        <p:txBody>
          <a:bodyPr wrap="none" rtlCol="0">
            <a:spAutoFit/>
          </a:bodyPr>
          <a:lstStyle/>
          <a:p>
            <a:r>
              <a:rPr lang="en-US" dirty="0" smtClean="0"/>
              <a:t>LUMO+1: -1.85 eV</a:t>
            </a:r>
            <a:endParaRPr lang="de-DE" dirty="0"/>
          </a:p>
        </p:txBody>
      </p:sp>
      <p:sp>
        <p:nvSpPr>
          <p:cNvPr id="22" name="TextBox 21"/>
          <p:cNvSpPr txBox="1"/>
          <p:nvPr/>
        </p:nvSpPr>
        <p:spPr>
          <a:xfrm>
            <a:off x="6347799" y="2701030"/>
            <a:ext cx="2114681" cy="369332"/>
          </a:xfrm>
          <a:prstGeom prst="rect">
            <a:avLst/>
          </a:prstGeom>
          <a:noFill/>
        </p:spPr>
        <p:txBody>
          <a:bodyPr wrap="none" rtlCol="0">
            <a:spAutoFit/>
          </a:bodyPr>
          <a:lstStyle/>
          <a:p>
            <a:r>
              <a:rPr lang="en-US" dirty="0" smtClean="0"/>
              <a:t>LUMO+2: -1.12 eV</a:t>
            </a:r>
            <a:endParaRPr lang="de-DE" dirty="0"/>
          </a:p>
        </p:txBody>
      </p:sp>
      <p:sp>
        <p:nvSpPr>
          <p:cNvPr id="23" name="TextBox 22"/>
          <p:cNvSpPr txBox="1"/>
          <p:nvPr/>
        </p:nvSpPr>
        <p:spPr>
          <a:xfrm>
            <a:off x="9692651" y="2688788"/>
            <a:ext cx="2114681" cy="369332"/>
          </a:xfrm>
          <a:prstGeom prst="rect">
            <a:avLst/>
          </a:prstGeom>
          <a:noFill/>
        </p:spPr>
        <p:txBody>
          <a:bodyPr wrap="none" rtlCol="0">
            <a:spAutoFit/>
          </a:bodyPr>
          <a:lstStyle/>
          <a:p>
            <a:r>
              <a:rPr lang="en-US" dirty="0" smtClean="0"/>
              <a:t>LUMO+3: -0.24 eV</a:t>
            </a:r>
            <a:endParaRPr lang="de-DE" dirty="0"/>
          </a:p>
        </p:txBody>
      </p:sp>
    </p:spTree>
    <p:custDataLst>
      <p:tags r:id="rId2"/>
    </p:custDataLst>
    <p:extLst>
      <p:ext uri="{BB962C8B-B14F-4D97-AF65-F5344CB8AC3E}">
        <p14:creationId xmlns:p14="http://schemas.microsoft.com/office/powerpoint/2010/main" val="2110618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22317375"/>
              </p:ext>
            </p:extLst>
          </p:nvPr>
        </p:nvGraphicFramePr>
        <p:xfrm>
          <a:off x="291465" y="202883"/>
          <a:ext cx="2419350" cy="2503487"/>
        </p:xfrm>
        <a:graphic>
          <a:graphicData uri="http://schemas.openxmlformats.org/presentationml/2006/ole">
            <mc:AlternateContent xmlns:mc="http://schemas.openxmlformats.org/markup-compatibility/2006">
              <mc:Choice xmlns:v="urn:schemas-microsoft-com:vml" Requires="v">
                <p:oleObj spid="_x0000_s5160" name="CS ChemDraw Drawing" r:id="rId4" imgW="2419851" imgH="2503521" progId="ChemDraw.Document.6.0">
                  <p:embed/>
                </p:oleObj>
              </mc:Choice>
              <mc:Fallback>
                <p:oleObj name="CS ChemDraw Drawing" r:id="rId4" imgW="2419851" imgH="2503521" progId="ChemDraw.Document.6.0">
                  <p:embed/>
                  <p:pic>
                    <p:nvPicPr>
                      <p:cNvPr id="0" name=""/>
                      <p:cNvPicPr/>
                      <p:nvPr/>
                    </p:nvPicPr>
                    <p:blipFill>
                      <a:blip r:embed="rId5"/>
                      <a:stretch>
                        <a:fillRect/>
                      </a:stretch>
                    </p:blipFill>
                    <p:spPr>
                      <a:xfrm>
                        <a:off x="291465" y="202883"/>
                        <a:ext cx="2419350" cy="2503487"/>
                      </a:xfrm>
                      <a:prstGeom prst="rect">
                        <a:avLst/>
                      </a:prstGeom>
                    </p:spPr>
                  </p:pic>
                </p:oleObj>
              </mc:Fallback>
            </mc:AlternateContent>
          </a:graphicData>
        </a:graphic>
      </p:graphicFrame>
      <p:pic>
        <p:nvPicPr>
          <p:cNvPr id="4" name="Picture 3"/>
          <p:cNvPicPr>
            <a:picLocks noChangeAspect="1"/>
          </p:cNvPicPr>
          <p:nvPr/>
        </p:nvPicPr>
        <p:blipFill rotWithShape="1">
          <a:blip r:embed="rId6" cstate="print">
            <a:extLst>
              <a:ext uri="{28A0092B-C50C-407E-A947-70E740481C1C}">
                <a14:useLocalDpi xmlns:a14="http://schemas.microsoft.com/office/drawing/2010/main" val="0"/>
              </a:ext>
            </a:extLst>
          </a:blip>
          <a:srcRect l="21937" t="1319" r="24250" b="2453"/>
          <a:stretch/>
        </p:blipFill>
        <p:spPr>
          <a:xfrm>
            <a:off x="2710815" y="260350"/>
            <a:ext cx="2752972" cy="2446020"/>
          </a:xfrm>
          <a:prstGeom prst="rect">
            <a:avLst/>
          </a:prstGeom>
        </p:spPr>
      </p:pic>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l="18437" t="16654" r="21188" b="35702"/>
          <a:stretch/>
        </p:blipFill>
        <p:spPr>
          <a:xfrm>
            <a:off x="5519033" y="814105"/>
            <a:ext cx="3411608" cy="1338509"/>
          </a:xfrm>
          <a:prstGeom prst="rect">
            <a:avLst/>
          </a:prstGeom>
        </p:spPr>
      </p:pic>
      <p:pic>
        <p:nvPicPr>
          <p:cNvPr id="6" name="Picture 5"/>
          <p:cNvPicPr>
            <a:picLocks noChangeAspect="1"/>
          </p:cNvPicPr>
          <p:nvPr/>
        </p:nvPicPr>
        <p:blipFill rotWithShape="1">
          <a:blip r:embed="rId8" cstate="print">
            <a:extLst>
              <a:ext uri="{28A0092B-C50C-407E-A947-70E740481C1C}">
                <a14:useLocalDpi xmlns:a14="http://schemas.microsoft.com/office/drawing/2010/main" val="0"/>
              </a:ext>
            </a:extLst>
          </a:blip>
          <a:srcRect l="26750" t="17421" r="19813" b="36289"/>
          <a:stretch/>
        </p:blipFill>
        <p:spPr>
          <a:xfrm>
            <a:off x="8985887" y="779004"/>
            <a:ext cx="3139440" cy="1351244"/>
          </a:xfrm>
          <a:prstGeom prst="rect">
            <a:avLst/>
          </a:prstGeom>
        </p:spPr>
      </p:pic>
      <p:sp>
        <p:nvSpPr>
          <p:cNvPr id="7" name="TextBox 6"/>
          <p:cNvSpPr txBox="1"/>
          <p:nvPr/>
        </p:nvSpPr>
        <p:spPr>
          <a:xfrm>
            <a:off x="6637020" y="2440543"/>
            <a:ext cx="1146468" cy="369332"/>
          </a:xfrm>
          <a:prstGeom prst="rect">
            <a:avLst/>
          </a:prstGeom>
          <a:noFill/>
        </p:spPr>
        <p:txBody>
          <a:bodyPr wrap="none" rtlCol="0">
            <a:spAutoFit/>
          </a:bodyPr>
          <a:lstStyle/>
          <a:p>
            <a:r>
              <a:rPr lang="en-US" dirty="0" smtClean="0"/>
              <a:t>geometry</a:t>
            </a:r>
            <a:endParaRPr lang="de-DE" dirty="0"/>
          </a:p>
        </p:txBody>
      </p:sp>
      <p:sp>
        <p:nvSpPr>
          <p:cNvPr id="10" name="TextBox 9"/>
          <p:cNvSpPr txBox="1"/>
          <p:nvPr/>
        </p:nvSpPr>
        <p:spPr>
          <a:xfrm>
            <a:off x="1759272" y="6417605"/>
            <a:ext cx="1903085" cy="369332"/>
          </a:xfrm>
          <a:prstGeom prst="rect">
            <a:avLst/>
          </a:prstGeom>
          <a:noFill/>
        </p:spPr>
        <p:txBody>
          <a:bodyPr wrap="none" rtlCol="0">
            <a:spAutoFit/>
          </a:bodyPr>
          <a:lstStyle/>
          <a:p>
            <a:r>
              <a:rPr lang="en-US" dirty="0" smtClean="0"/>
              <a:t>HOMO: -4.32 eV</a:t>
            </a:r>
            <a:endParaRPr lang="de-DE" dirty="0"/>
          </a:p>
        </p:txBody>
      </p:sp>
      <p:sp>
        <p:nvSpPr>
          <p:cNvPr id="11" name="TextBox 10"/>
          <p:cNvSpPr txBox="1"/>
          <p:nvPr/>
        </p:nvSpPr>
        <p:spPr>
          <a:xfrm>
            <a:off x="8004746" y="6488668"/>
            <a:ext cx="1851789" cy="369332"/>
          </a:xfrm>
          <a:prstGeom prst="rect">
            <a:avLst/>
          </a:prstGeom>
          <a:noFill/>
        </p:spPr>
        <p:txBody>
          <a:bodyPr wrap="none" rtlCol="0">
            <a:spAutoFit/>
          </a:bodyPr>
          <a:lstStyle/>
          <a:p>
            <a:r>
              <a:rPr lang="en-US" dirty="0" smtClean="0"/>
              <a:t>LUMO: -2.31 eV</a:t>
            </a:r>
            <a:endParaRPr lang="de-DE" dirty="0"/>
          </a:p>
        </p:txBody>
      </p:sp>
      <p:sp>
        <p:nvSpPr>
          <p:cNvPr id="12" name="TextBox 11"/>
          <p:cNvSpPr txBox="1"/>
          <p:nvPr/>
        </p:nvSpPr>
        <p:spPr>
          <a:xfrm>
            <a:off x="5018295" y="5054430"/>
            <a:ext cx="1492716" cy="369332"/>
          </a:xfrm>
          <a:prstGeom prst="rect">
            <a:avLst/>
          </a:prstGeom>
          <a:noFill/>
        </p:spPr>
        <p:txBody>
          <a:bodyPr wrap="none" rtlCol="0">
            <a:spAutoFit/>
          </a:bodyPr>
          <a:lstStyle/>
          <a:p>
            <a:r>
              <a:rPr lang="en-US" dirty="0" smtClean="0"/>
              <a:t>gap: 2.01 eV</a:t>
            </a:r>
            <a:endParaRPr lang="de-DE" dirty="0"/>
          </a:p>
        </p:txBody>
      </p:sp>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l="25512" t="3169" r="20451" b="1685"/>
          <a:stretch/>
        </p:blipFill>
        <p:spPr>
          <a:xfrm>
            <a:off x="789627" y="2986804"/>
            <a:ext cx="3842374" cy="3361531"/>
          </a:xfrm>
          <a:prstGeom prst="rect">
            <a:avLst/>
          </a:prstGeom>
        </p:spPr>
      </p:pic>
      <p:pic>
        <p:nvPicPr>
          <p:cNvPr id="14" name="Picture 13"/>
          <p:cNvPicPr>
            <a:picLocks noChangeAspect="1"/>
          </p:cNvPicPr>
          <p:nvPr/>
        </p:nvPicPr>
        <p:blipFill rotWithShape="1">
          <a:blip r:embed="rId10" cstate="print">
            <a:extLst>
              <a:ext uri="{28A0092B-C50C-407E-A947-70E740481C1C}">
                <a14:useLocalDpi xmlns:a14="http://schemas.microsoft.com/office/drawing/2010/main" val="0"/>
              </a:ext>
            </a:extLst>
          </a:blip>
          <a:srcRect l="25574" t="3293" r="20635" b="1313"/>
          <a:stretch/>
        </p:blipFill>
        <p:spPr>
          <a:xfrm>
            <a:off x="7048409" y="3003215"/>
            <a:ext cx="3874956" cy="3414390"/>
          </a:xfrm>
          <a:prstGeom prst="rect">
            <a:avLst/>
          </a:prstGeom>
        </p:spPr>
      </p:pic>
    </p:spTree>
    <p:custDataLst>
      <p:tags r:id="rId2"/>
    </p:custDataLst>
    <p:extLst>
      <p:ext uri="{BB962C8B-B14F-4D97-AF65-F5344CB8AC3E}">
        <p14:creationId xmlns:p14="http://schemas.microsoft.com/office/powerpoint/2010/main" val="3811086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22317375"/>
              </p:ext>
            </p:extLst>
          </p:nvPr>
        </p:nvGraphicFramePr>
        <p:xfrm>
          <a:off x="291465" y="202883"/>
          <a:ext cx="2419350" cy="2503487"/>
        </p:xfrm>
        <a:graphic>
          <a:graphicData uri="http://schemas.openxmlformats.org/presentationml/2006/ole">
            <mc:AlternateContent xmlns:mc="http://schemas.openxmlformats.org/markup-compatibility/2006">
              <mc:Choice xmlns:v="urn:schemas-microsoft-com:vml" Requires="v">
                <p:oleObj spid="_x0000_s17422" name="CS ChemDraw Drawing" r:id="rId4" imgW="2419851" imgH="2503521" progId="ChemDraw.Document.6.0">
                  <p:embed/>
                </p:oleObj>
              </mc:Choice>
              <mc:Fallback>
                <p:oleObj name="CS ChemDraw Drawing" r:id="rId4" imgW="2419851" imgH="2503521" progId="ChemDraw.Document.6.0">
                  <p:embed/>
                  <p:pic>
                    <p:nvPicPr>
                      <p:cNvPr id="0" name=""/>
                      <p:cNvPicPr/>
                      <p:nvPr/>
                    </p:nvPicPr>
                    <p:blipFill>
                      <a:blip r:embed="rId5"/>
                      <a:stretch>
                        <a:fillRect/>
                      </a:stretch>
                    </p:blipFill>
                    <p:spPr>
                      <a:xfrm>
                        <a:off x="291465" y="202883"/>
                        <a:ext cx="2419350" cy="2503487"/>
                      </a:xfrm>
                      <a:prstGeom prst="rect">
                        <a:avLst/>
                      </a:prstGeom>
                    </p:spPr>
                  </p:pic>
                </p:oleObj>
              </mc:Fallback>
            </mc:AlternateContent>
          </a:graphicData>
        </a:graphic>
      </p:graphicFrame>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23242" r="22921" b="3781"/>
          <a:stretch/>
        </p:blipFill>
        <p:spPr>
          <a:xfrm>
            <a:off x="108642" y="2987717"/>
            <a:ext cx="3874125" cy="3440244"/>
          </a:xfrm>
          <a:prstGeom prst="rect">
            <a:avLst/>
          </a:prstGeom>
        </p:spPr>
      </p:pic>
      <p:pic>
        <p:nvPicPr>
          <p:cNvPr id="13" name="Picture 12"/>
          <p:cNvPicPr>
            <a:picLocks noChangeAspect="1"/>
          </p:cNvPicPr>
          <p:nvPr/>
        </p:nvPicPr>
        <p:blipFill rotWithShape="1">
          <a:blip r:embed="rId7" cstate="print">
            <a:extLst>
              <a:ext uri="{28A0092B-C50C-407E-A947-70E740481C1C}">
                <a14:useLocalDpi xmlns:a14="http://schemas.microsoft.com/office/drawing/2010/main" val="0"/>
              </a:ext>
            </a:extLst>
          </a:blip>
          <a:srcRect l="23079" t="1660" r="23009" b="3885"/>
          <a:stretch/>
        </p:blipFill>
        <p:spPr>
          <a:xfrm>
            <a:off x="4218914" y="3007495"/>
            <a:ext cx="3929205" cy="3420465"/>
          </a:xfrm>
          <a:prstGeom prst="rect">
            <a:avLst/>
          </a:prstGeom>
        </p:spPr>
      </p:pic>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23094" t="2212" r="23218" b="3932"/>
          <a:stretch/>
        </p:blipFill>
        <p:spPr>
          <a:xfrm>
            <a:off x="8248462" y="3020065"/>
            <a:ext cx="3871110" cy="3362459"/>
          </a:xfrm>
          <a:prstGeom prst="rect">
            <a:avLst/>
          </a:prstGeom>
        </p:spPr>
      </p:pic>
      <p:sp>
        <p:nvSpPr>
          <p:cNvPr id="15" name="TextBox 14"/>
          <p:cNvSpPr txBox="1"/>
          <p:nvPr/>
        </p:nvSpPr>
        <p:spPr>
          <a:xfrm>
            <a:off x="1501140" y="6488668"/>
            <a:ext cx="1140056" cy="369332"/>
          </a:xfrm>
          <a:prstGeom prst="rect">
            <a:avLst/>
          </a:prstGeom>
          <a:noFill/>
        </p:spPr>
        <p:txBody>
          <a:bodyPr wrap="none" rtlCol="0">
            <a:spAutoFit/>
          </a:bodyPr>
          <a:lstStyle/>
          <a:p>
            <a:r>
              <a:rPr lang="en-US" dirty="0" smtClean="0"/>
              <a:t>SOMO-</a:t>
            </a:r>
            <a:r>
              <a:rPr lang="en-US" dirty="0" smtClean="0">
                <a:sym typeface="Symbol" panose="05050102010706020507" pitchFamily="18" charset="2"/>
              </a:rPr>
              <a:t></a:t>
            </a:r>
            <a:endParaRPr lang="de-DE" dirty="0"/>
          </a:p>
        </p:txBody>
      </p:sp>
      <p:sp>
        <p:nvSpPr>
          <p:cNvPr id="16" name="TextBox 15"/>
          <p:cNvSpPr txBox="1"/>
          <p:nvPr/>
        </p:nvSpPr>
        <p:spPr>
          <a:xfrm>
            <a:off x="5668415" y="6475088"/>
            <a:ext cx="1093569" cy="369332"/>
          </a:xfrm>
          <a:prstGeom prst="rect">
            <a:avLst/>
          </a:prstGeom>
          <a:noFill/>
        </p:spPr>
        <p:txBody>
          <a:bodyPr wrap="none" rtlCol="0">
            <a:spAutoFit/>
          </a:bodyPr>
          <a:lstStyle/>
          <a:p>
            <a:r>
              <a:rPr lang="en-US" dirty="0" smtClean="0"/>
              <a:t>SOMO-</a:t>
            </a:r>
            <a:r>
              <a:rPr lang="en-US" dirty="0" smtClean="0">
                <a:sym typeface="Symbol" panose="05050102010706020507" pitchFamily="18" charset="2"/>
              </a:rPr>
              <a:t></a:t>
            </a:r>
            <a:endParaRPr lang="de-DE" dirty="0"/>
          </a:p>
        </p:txBody>
      </p:sp>
      <p:sp>
        <p:nvSpPr>
          <p:cNvPr id="17" name="TextBox 16"/>
          <p:cNvSpPr txBox="1"/>
          <p:nvPr/>
        </p:nvSpPr>
        <p:spPr>
          <a:xfrm>
            <a:off x="9514630" y="6461506"/>
            <a:ext cx="1826141" cy="369332"/>
          </a:xfrm>
          <a:prstGeom prst="rect">
            <a:avLst/>
          </a:prstGeom>
          <a:noFill/>
        </p:spPr>
        <p:txBody>
          <a:bodyPr wrap="none" rtlCol="0">
            <a:spAutoFit/>
          </a:bodyPr>
          <a:lstStyle/>
          <a:p>
            <a:r>
              <a:rPr lang="en-US" dirty="0" smtClean="0"/>
              <a:t>Spin distribution</a:t>
            </a:r>
            <a:endParaRPr lang="de-DE" dirty="0"/>
          </a:p>
        </p:txBody>
      </p:sp>
      <p:sp>
        <p:nvSpPr>
          <p:cNvPr id="18" name="TextBox 17"/>
          <p:cNvSpPr txBox="1"/>
          <p:nvPr/>
        </p:nvSpPr>
        <p:spPr>
          <a:xfrm>
            <a:off x="3837998" y="749211"/>
            <a:ext cx="3320140" cy="923330"/>
          </a:xfrm>
          <a:prstGeom prst="rect">
            <a:avLst/>
          </a:prstGeom>
          <a:noFill/>
        </p:spPr>
        <p:txBody>
          <a:bodyPr wrap="none" rtlCol="0">
            <a:spAutoFit/>
          </a:bodyPr>
          <a:lstStyle/>
          <a:p>
            <a:r>
              <a:rPr lang="en-US" dirty="0" smtClean="0">
                <a:sym typeface="Symbol" panose="05050102010706020507" pitchFamily="18" charset="2"/>
              </a:rPr>
              <a:t>Est = -15.16 kcal/</a:t>
            </a:r>
            <a:r>
              <a:rPr lang="en-US" dirty="0" err="1" smtClean="0">
                <a:sym typeface="Symbol" panose="05050102010706020507" pitchFamily="18" charset="2"/>
              </a:rPr>
              <a:t>mol</a:t>
            </a:r>
            <a:r>
              <a:rPr lang="en-US" dirty="0" smtClean="0">
                <a:sym typeface="Symbol" panose="05050102010706020507" pitchFamily="18" charset="2"/>
              </a:rPr>
              <a:t> </a:t>
            </a:r>
            <a:r>
              <a:rPr lang="en-US" dirty="0" smtClean="0"/>
              <a:t>(</a:t>
            </a:r>
            <a:r>
              <a:rPr lang="en-US" dirty="0"/>
              <a:t>UDFT</a:t>
            </a:r>
            <a:r>
              <a:rPr lang="en-US" dirty="0" smtClean="0"/>
              <a:t>)</a:t>
            </a:r>
          </a:p>
          <a:p>
            <a:r>
              <a:rPr lang="en-US" dirty="0" smtClean="0"/>
              <a:t>y</a:t>
            </a:r>
            <a:r>
              <a:rPr lang="en-US" baseline="-25000" dirty="0" smtClean="0"/>
              <a:t>0 </a:t>
            </a:r>
            <a:r>
              <a:rPr lang="en-US" dirty="0" smtClean="0"/>
              <a:t> = 0.0005 (UDFT)</a:t>
            </a:r>
          </a:p>
          <a:p>
            <a:r>
              <a:rPr lang="en-US" dirty="0" smtClean="0"/>
              <a:t>y</a:t>
            </a:r>
            <a:r>
              <a:rPr lang="en-US" baseline="-25000" dirty="0" smtClean="0"/>
              <a:t>0 </a:t>
            </a:r>
            <a:r>
              <a:rPr lang="en-US" dirty="0" smtClean="0"/>
              <a:t>= 0.29 </a:t>
            </a:r>
            <a:r>
              <a:rPr lang="en-US" dirty="0"/>
              <a:t>(</a:t>
            </a:r>
            <a:r>
              <a:rPr lang="en-US" dirty="0" smtClean="0"/>
              <a:t>UHF)</a:t>
            </a:r>
            <a:endParaRPr lang="en-US" dirty="0"/>
          </a:p>
        </p:txBody>
      </p:sp>
    </p:spTree>
    <p:custDataLst>
      <p:tags r:id="rId2"/>
    </p:custDataLst>
    <p:extLst>
      <p:ext uri="{BB962C8B-B14F-4D97-AF65-F5344CB8AC3E}">
        <p14:creationId xmlns:p14="http://schemas.microsoft.com/office/powerpoint/2010/main" val="3563214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srcRect l="3902" t="1778" r="3608" b="4889"/>
          <a:stretch/>
        </p:blipFill>
        <p:spPr>
          <a:xfrm>
            <a:off x="5486400" y="504190"/>
            <a:ext cx="6381551" cy="5684520"/>
          </a:xfrm>
          <a:prstGeom prst="rect">
            <a:avLst/>
          </a:prstGeom>
        </p:spPr>
      </p:pic>
      <p:cxnSp>
        <p:nvCxnSpPr>
          <p:cNvPr id="4" name="连接符: 曲线 44">
            <a:extLst>
              <a:ext uri="{FF2B5EF4-FFF2-40B4-BE49-F238E27FC236}">
                <a16:creationId xmlns:a16="http://schemas.microsoft.com/office/drawing/2014/main" id="{557BF0A1-DE1C-4DB7-BE2F-4D785046B776}"/>
              </a:ext>
            </a:extLst>
          </p:cNvPr>
          <p:cNvCxnSpPr>
            <a:cxnSpLocks/>
          </p:cNvCxnSpPr>
          <p:nvPr/>
        </p:nvCxnSpPr>
        <p:spPr>
          <a:xfrm flipV="1">
            <a:off x="6619630" y="268683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7106483" y="265058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7202427" y="319740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6656727" y="3254074"/>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8199010" y="2119148"/>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8228696" y="2879687"/>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连接符: 曲线 44">
            <a:extLst>
              <a:ext uri="{FF2B5EF4-FFF2-40B4-BE49-F238E27FC236}">
                <a16:creationId xmlns:a16="http://schemas.microsoft.com/office/drawing/2014/main" id="{557BF0A1-DE1C-4DB7-BE2F-4D785046B776}"/>
              </a:ext>
            </a:extLst>
          </p:cNvPr>
          <p:cNvCxnSpPr>
            <a:cxnSpLocks/>
          </p:cNvCxnSpPr>
          <p:nvPr/>
        </p:nvCxnSpPr>
        <p:spPr>
          <a:xfrm rot="5280000" flipV="1">
            <a:off x="8813903" y="2904106"/>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连接符: 曲线 44">
            <a:extLst>
              <a:ext uri="{FF2B5EF4-FFF2-40B4-BE49-F238E27FC236}">
                <a16:creationId xmlns:a16="http://schemas.microsoft.com/office/drawing/2014/main" id="{557BF0A1-DE1C-4DB7-BE2F-4D785046B776}"/>
              </a:ext>
            </a:extLst>
          </p:cNvPr>
          <p:cNvCxnSpPr>
            <a:cxnSpLocks/>
          </p:cNvCxnSpPr>
          <p:nvPr/>
        </p:nvCxnSpPr>
        <p:spPr>
          <a:xfrm rot="15300000" flipV="1">
            <a:off x="8746741" y="2045939"/>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连接符: 曲线 44">
            <a:extLst>
              <a:ext uri="{FF2B5EF4-FFF2-40B4-BE49-F238E27FC236}">
                <a16:creationId xmlns:a16="http://schemas.microsoft.com/office/drawing/2014/main" id="{557BF0A1-DE1C-4DB7-BE2F-4D785046B776}"/>
              </a:ext>
            </a:extLst>
          </p:cNvPr>
          <p:cNvCxnSpPr>
            <a:cxnSpLocks/>
          </p:cNvCxnSpPr>
          <p:nvPr/>
        </p:nvCxnSpPr>
        <p:spPr>
          <a:xfrm rot="14940000" flipV="1">
            <a:off x="9264349" y="2436817"/>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连接符: 曲线 44">
            <a:extLst>
              <a:ext uri="{FF2B5EF4-FFF2-40B4-BE49-F238E27FC236}">
                <a16:creationId xmlns:a16="http://schemas.microsoft.com/office/drawing/2014/main" id="{557BF0A1-DE1C-4DB7-BE2F-4D785046B776}"/>
              </a:ext>
            </a:extLst>
          </p:cNvPr>
          <p:cNvCxnSpPr>
            <a:cxnSpLocks/>
          </p:cNvCxnSpPr>
          <p:nvPr/>
        </p:nvCxnSpPr>
        <p:spPr>
          <a:xfrm rot="18600000" flipV="1">
            <a:off x="9634250" y="2851307"/>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连接符: 曲线 44">
            <a:extLst>
              <a:ext uri="{FF2B5EF4-FFF2-40B4-BE49-F238E27FC236}">
                <a16:creationId xmlns:a16="http://schemas.microsoft.com/office/drawing/2014/main" id="{557BF0A1-DE1C-4DB7-BE2F-4D785046B776}"/>
              </a:ext>
            </a:extLst>
          </p:cNvPr>
          <p:cNvCxnSpPr>
            <a:cxnSpLocks/>
          </p:cNvCxnSpPr>
          <p:nvPr/>
        </p:nvCxnSpPr>
        <p:spPr>
          <a:xfrm rot="12720000" flipV="1">
            <a:off x="7680409" y="2420596"/>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7383680" y="2904193"/>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7795627" y="3267609"/>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连接符: 曲线 44">
            <a:extLst>
              <a:ext uri="{FF2B5EF4-FFF2-40B4-BE49-F238E27FC236}">
                <a16:creationId xmlns:a16="http://schemas.microsoft.com/office/drawing/2014/main" id="{557BF0A1-DE1C-4DB7-BE2F-4D785046B776}"/>
              </a:ext>
            </a:extLst>
          </p:cNvPr>
          <p:cNvCxnSpPr>
            <a:cxnSpLocks/>
          </p:cNvCxnSpPr>
          <p:nvPr/>
        </p:nvCxnSpPr>
        <p:spPr>
          <a:xfrm rot="2880000" flipV="1">
            <a:off x="9325598" y="326822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连接符: 曲线 44">
            <a:extLst>
              <a:ext uri="{FF2B5EF4-FFF2-40B4-BE49-F238E27FC236}">
                <a16:creationId xmlns:a16="http://schemas.microsoft.com/office/drawing/2014/main" id="{557BF0A1-DE1C-4DB7-BE2F-4D785046B776}"/>
              </a:ext>
            </a:extLst>
          </p:cNvPr>
          <p:cNvCxnSpPr>
            <a:cxnSpLocks/>
          </p:cNvCxnSpPr>
          <p:nvPr/>
        </p:nvCxnSpPr>
        <p:spPr>
          <a:xfrm rot="-240000" flipV="1">
            <a:off x="7772471" y="3498585"/>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连接符: 曲线 44">
            <a:extLst>
              <a:ext uri="{FF2B5EF4-FFF2-40B4-BE49-F238E27FC236}">
                <a16:creationId xmlns:a16="http://schemas.microsoft.com/office/drawing/2014/main" id="{557BF0A1-DE1C-4DB7-BE2F-4D785046B776}"/>
              </a:ext>
            </a:extLst>
          </p:cNvPr>
          <p:cNvCxnSpPr>
            <a:cxnSpLocks/>
          </p:cNvCxnSpPr>
          <p:nvPr/>
        </p:nvCxnSpPr>
        <p:spPr>
          <a:xfrm rot="60000" flipV="1">
            <a:off x="8196433" y="313650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连接符: 曲线 44">
            <a:extLst>
              <a:ext uri="{FF2B5EF4-FFF2-40B4-BE49-F238E27FC236}">
                <a16:creationId xmlns:a16="http://schemas.microsoft.com/office/drawing/2014/main" id="{557BF0A1-DE1C-4DB7-BE2F-4D785046B776}"/>
              </a:ext>
            </a:extLst>
          </p:cNvPr>
          <p:cNvCxnSpPr>
            <a:cxnSpLocks/>
          </p:cNvCxnSpPr>
          <p:nvPr/>
        </p:nvCxnSpPr>
        <p:spPr>
          <a:xfrm rot="11760000" flipV="1">
            <a:off x="9129126" y="392113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连接符: 曲线 44">
            <a:extLst>
              <a:ext uri="{FF2B5EF4-FFF2-40B4-BE49-F238E27FC236}">
                <a16:creationId xmlns:a16="http://schemas.microsoft.com/office/drawing/2014/main" id="{557BF0A1-DE1C-4DB7-BE2F-4D785046B776}"/>
              </a:ext>
            </a:extLst>
          </p:cNvPr>
          <p:cNvCxnSpPr>
            <a:cxnSpLocks/>
          </p:cNvCxnSpPr>
          <p:nvPr/>
        </p:nvCxnSpPr>
        <p:spPr>
          <a:xfrm rot="15720000" flipV="1">
            <a:off x="7850502" y="3909058"/>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连接符: 曲线 44">
            <a:extLst>
              <a:ext uri="{FF2B5EF4-FFF2-40B4-BE49-F238E27FC236}">
                <a16:creationId xmlns:a16="http://schemas.microsoft.com/office/drawing/2014/main" id="{557BF0A1-DE1C-4DB7-BE2F-4D785046B776}"/>
              </a:ext>
            </a:extLst>
          </p:cNvPr>
          <p:cNvCxnSpPr>
            <a:cxnSpLocks/>
          </p:cNvCxnSpPr>
          <p:nvPr/>
        </p:nvCxnSpPr>
        <p:spPr>
          <a:xfrm rot="13680000" flipV="1">
            <a:off x="8452716" y="384110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曲线 44">
            <a:extLst>
              <a:ext uri="{FF2B5EF4-FFF2-40B4-BE49-F238E27FC236}">
                <a16:creationId xmlns:a16="http://schemas.microsoft.com/office/drawing/2014/main" id="{557BF0A1-DE1C-4DB7-BE2F-4D785046B776}"/>
              </a:ext>
            </a:extLst>
          </p:cNvPr>
          <p:cNvCxnSpPr>
            <a:cxnSpLocks/>
          </p:cNvCxnSpPr>
          <p:nvPr/>
        </p:nvCxnSpPr>
        <p:spPr>
          <a:xfrm rot="6060000" flipV="1">
            <a:off x="9197596" y="3489852"/>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连接符: 曲线 44">
            <a:extLst>
              <a:ext uri="{FF2B5EF4-FFF2-40B4-BE49-F238E27FC236}">
                <a16:creationId xmlns:a16="http://schemas.microsoft.com/office/drawing/2014/main" id="{557BF0A1-DE1C-4DB7-BE2F-4D785046B776}"/>
              </a:ext>
            </a:extLst>
          </p:cNvPr>
          <p:cNvCxnSpPr>
            <a:cxnSpLocks/>
          </p:cNvCxnSpPr>
          <p:nvPr/>
        </p:nvCxnSpPr>
        <p:spPr>
          <a:xfrm rot="6120000" flipV="1">
            <a:off x="8851042" y="315193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连接符: 曲线 44">
            <a:extLst>
              <a:ext uri="{FF2B5EF4-FFF2-40B4-BE49-F238E27FC236}">
                <a16:creationId xmlns:a16="http://schemas.microsoft.com/office/drawing/2014/main" id="{557BF0A1-DE1C-4DB7-BE2F-4D785046B776}"/>
              </a:ext>
            </a:extLst>
          </p:cNvPr>
          <p:cNvCxnSpPr>
            <a:cxnSpLocks/>
          </p:cNvCxnSpPr>
          <p:nvPr/>
        </p:nvCxnSpPr>
        <p:spPr>
          <a:xfrm flipV="1">
            <a:off x="8517856" y="2991374"/>
            <a:ext cx="330761" cy="22908"/>
          </a:xfrm>
          <a:prstGeom prst="curvedConnector3">
            <a:avLst>
              <a:gd name="adj1" fmla="val 35863"/>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连接符: 曲线 44">
            <a:extLst>
              <a:ext uri="{FF2B5EF4-FFF2-40B4-BE49-F238E27FC236}">
                <a16:creationId xmlns:a16="http://schemas.microsoft.com/office/drawing/2014/main" id="{557BF0A1-DE1C-4DB7-BE2F-4D785046B776}"/>
              </a:ext>
            </a:extLst>
          </p:cNvPr>
          <p:cNvCxnSpPr>
            <a:cxnSpLocks/>
          </p:cNvCxnSpPr>
          <p:nvPr/>
        </p:nvCxnSpPr>
        <p:spPr>
          <a:xfrm flipV="1">
            <a:off x="9878855" y="279215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10392216" y="280384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10428158" y="330273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9908009" y="3346450"/>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连接符: 曲线 44">
            <a:extLst>
              <a:ext uri="{FF2B5EF4-FFF2-40B4-BE49-F238E27FC236}">
                <a16:creationId xmlns:a16="http://schemas.microsoft.com/office/drawing/2014/main" id="{557BF0A1-DE1C-4DB7-BE2F-4D785046B776}"/>
              </a:ext>
            </a:extLst>
          </p:cNvPr>
          <p:cNvCxnSpPr>
            <a:cxnSpLocks/>
          </p:cNvCxnSpPr>
          <p:nvPr/>
        </p:nvCxnSpPr>
        <p:spPr>
          <a:xfrm rot="-2940000" flipV="1">
            <a:off x="8793868" y="4236664"/>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连接符: 曲线 44">
            <a:extLst>
              <a:ext uri="{FF2B5EF4-FFF2-40B4-BE49-F238E27FC236}">
                <a16:creationId xmlns:a16="http://schemas.microsoft.com/office/drawing/2014/main" id="{557BF0A1-DE1C-4DB7-BE2F-4D785046B776}"/>
              </a:ext>
            </a:extLst>
          </p:cNvPr>
          <p:cNvCxnSpPr>
            <a:cxnSpLocks/>
          </p:cNvCxnSpPr>
          <p:nvPr/>
        </p:nvCxnSpPr>
        <p:spPr>
          <a:xfrm rot="13620000" flipV="1">
            <a:off x="8413903" y="3994765"/>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连接符: 曲线 44">
            <a:extLst>
              <a:ext uri="{FF2B5EF4-FFF2-40B4-BE49-F238E27FC236}">
                <a16:creationId xmlns:a16="http://schemas.microsoft.com/office/drawing/2014/main" id="{557BF0A1-DE1C-4DB7-BE2F-4D785046B776}"/>
              </a:ext>
            </a:extLst>
          </p:cNvPr>
          <p:cNvCxnSpPr>
            <a:cxnSpLocks/>
          </p:cNvCxnSpPr>
          <p:nvPr/>
        </p:nvCxnSpPr>
        <p:spPr>
          <a:xfrm rot="7620000" flipV="1">
            <a:off x="8121007" y="4327766"/>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连接符: 曲线 44">
            <a:extLst>
              <a:ext uri="{FF2B5EF4-FFF2-40B4-BE49-F238E27FC236}">
                <a16:creationId xmlns:a16="http://schemas.microsoft.com/office/drawing/2014/main" id="{557BF0A1-DE1C-4DB7-BE2F-4D785046B776}"/>
              </a:ext>
            </a:extLst>
          </p:cNvPr>
          <p:cNvCxnSpPr>
            <a:cxnSpLocks/>
          </p:cNvCxnSpPr>
          <p:nvPr/>
        </p:nvCxnSpPr>
        <p:spPr>
          <a:xfrm rot="2580000" flipV="1">
            <a:off x="8515524" y="4479210"/>
            <a:ext cx="323304" cy="298091"/>
          </a:xfrm>
          <a:prstGeom prst="curvedConnector3">
            <a:avLst>
              <a:gd name="adj1" fmla="val 50000"/>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连接符: 曲线 44">
            <a:extLst>
              <a:ext uri="{FF2B5EF4-FFF2-40B4-BE49-F238E27FC236}">
                <a16:creationId xmlns:a16="http://schemas.microsoft.com/office/drawing/2014/main" id="{557BF0A1-DE1C-4DB7-BE2F-4D785046B776}"/>
              </a:ext>
            </a:extLst>
          </p:cNvPr>
          <p:cNvCxnSpPr>
            <a:cxnSpLocks/>
          </p:cNvCxnSpPr>
          <p:nvPr/>
        </p:nvCxnSpPr>
        <p:spPr>
          <a:xfrm flipV="1">
            <a:off x="8133998" y="4743823"/>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连接符: 曲线 44">
            <a:extLst>
              <a:ext uri="{FF2B5EF4-FFF2-40B4-BE49-F238E27FC236}">
                <a16:creationId xmlns:a16="http://schemas.microsoft.com/office/drawing/2014/main" id="{557BF0A1-DE1C-4DB7-BE2F-4D785046B776}"/>
              </a:ext>
            </a:extLst>
          </p:cNvPr>
          <p:cNvCxnSpPr>
            <a:cxnSpLocks/>
          </p:cNvCxnSpPr>
          <p:nvPr/>
        </p:nvCxnSpPr>
        <p:spPr>
          <a:xfrm rot="4920000" flipV="1">
            <a:off x="8744001" y="4743779"/>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连接符: 曲线 44">
            <a:extLst>
              <a:ext uri="{FF2B5EF4-FFF2-40B4-BE49-F238E27FC236}">
                <a16:creationId xmlns:a16="http://schemas.microsoft.com/office/drawing/2014/main" id="{557BF0A1-DE1C-4DB7-BE2F-4D785046B776}"/>
              </a:ext>
            </a:extLst>
          </p:cNvPr>
          <p:cNvCxnSpPr>
            <a:cxnSpLocks/>
          </p:cNvCxnSpPr>
          <p:nvPr/>
        </p:nvCxnSpPr>
        <p:spPr>
          <a:xfrm rot="10800000" flipV="1">
            <a:off x="8745301" y="5183721"/>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连接符: 曲线 44">
            <a:extLst>
              <a:ext uri="{FF2B5EF4-FFF2-40B4-BE49-F238E27FC236}">
                <a16:creationId xmlns:a16="http://schemas.microsoft.com/office/drawing/2014/main" id="{557BF0A1-DE1C-4DB7-BE2F-4D785046B776}"/>
              </a:ext>
            </a:extLst>
          </p:cNvPr>
          <p:cNvCxnSpPr>
            <a:cxnSpLocks/>
          </p:cNvCxnSpPr>
          <p:nvPr/>
        </p:nvCxnSpPr>
        <p:spPr>
          <a:xfrm rot="14880000" flipV="1">
            <a:off x="8160472" y="5217167"/>
            <a:ext cx="323304" cy="298091"/>
          </a:xfrm>
          <a:prstGeom prst="curvedConnector3">
            <a:avLst>
              <a:gd name="adj1" fmla="val 50000"/>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958096" y="4363685"/>
            <a:ext cx="736099" cy="369332"/>
          </a:xfrm>
          <a:prstGeom prst="rect">
            <a:avLst/>
          </a:prstGeom>
          <a:noFill/>
        </p:spPr>
        <p:txBody>
          <a:bodyPr wrap="none" rtlCol="0">
            <a:spAutoFit/>
          </a:bodyPr>
          <a:lstStyle/>
          <a:p>
            <a:r>
              <a:rPr lang="en-US" dirty="0" smtClean="0"/>
              <a:t>NICS</a:t>
            </a:r>
            <a:endParaRPr lang="de-DE" dirty="0"/>
          </a:p>
        </p:txBody>
      </p:sp>
      <p:sp>
        <p:nvSpPr>
          <p:cNvPr id="40" name="TextBox 39"/>
          <p:cNvSpPr txBox="1"/>
          <p:nvPr/>
        </p:nvSpPr>
        <p:spPr>
          <a:xfrm>
            <a:off x="8394053" y="6441484"/>
            <a:ext cx="736099" cy="369332"/>
          </a:xfrm>
          <a:prstGeom prst="rect">
            <a:avLst/>
          </a:prstGeom>
          <a:noFill/>
        </p:spPr>
        <p:txBody>
          <a:bodyPr wrap="none" rtlCol="0">
            <a:spAutoFit/>
          </a:bodyPr>
          <a:lstStyle/>
          <a:p>
            <a:r>
              <a:rPr lang="en-US" dirty="0" smtClean="0"/>
              <a:t>ACID</a:t>
            </a:r>
            <a:endParaRPr lang="de-DE" dirty="0"/>
          </a:p>
        </p:txBody>
      </p:sp>
      <p:graphicFrame>
        <p:nvGraphicFramePr>
          <p:cNvPr id="41" name="Object 40"/>
          <p:cNvGraphicFramePr>
            <a:graphicFrameLocks noChangeAspect="1"/>
          </p:cNvGraphicFramePr>
          <p:nvPr>
            <p:extLst>
              <p:ext uri="{D42A27DB-BD31-4B8C-83A1-F6EECF244321}">
                <p14:modId xmlns:p14="http://schemas.microsoft.com/office/powerpoint/2010/main" val="3310559408"/>
              </p:ext>
            </p:extLst>
          </p:nvPr>
        </p:nvGraphicFramePr>
        <p:xfrm>
          <a:off x="338409" y="189879"/>
          <a:ext cx="3721202" cy="4141180"/>
        </p:xfrm>
        <a:graphic>
          <a:graphicData uri="http://schemas.openxmlformats.org/presentationml/2006/ole">
            <mc:AlternateContent xmlns:mc="http://schemas.openxmlformats.org/markup-compatibility/2006">
              <mc:Choice xmlns:v="urn:schemas-microsoft-com:vml" Requires="v">
                <p:oleObj spid="_x0000_s3116" name="CS ChemDraw Drawing" r:id="rId5" imgW="2419581" imgH="2692400" progId="ChemDraw.Document.6.0">
                  <p:embed/>
                </p:oleObj>
              </mc:Choice>
              <mc:Fallback>
                <p:oleObj name="CS ChemDraw Drawing" r:id="rId5" imgW="2419581" imgH="2692400" progId="ChemDraw.Document.6.0">
                  <p:embed/>
                  <p:pic>
                    <p:nvPicPr>
                      <p:cNvPr id="0" name=""/>
                      <p:cNvPicPr/>
                      <p:nvPr/>
                    </p:nvPicPr>
                    <p:blipFill>
                      <a:blip r:embed="rId6"/>
                      <a:stretch>
                        <a:fillRect/>
                      </a:stretch>
                    </p:blipFill>
                    <p:spPr>
                      <a:xfrm>
                        <a:off x="338409" y="189879"/>
                        <a:ext cx="3721202" cy="4141180"/>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3365677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4264071136"/>
              </p:ext>
            </p:extLst>
          </p:nvPr>
        </p:nvGraphicFramePr>
        <p:xfrm>
          <a:off x="916305" y="298356"/>
          <a:ext cx="2419350" cy="2503487"/>
        </p:xfrm>
        <a:graphic>
          <a:graphicData uri="http://schemas.openxmlformats.org/presentationml/2006/ole">
            <mc:AlternateContent xmlns:mc="http://schemas.openxmlformats.org/markup-compatibility/2006">
              <mc:Choice xmlns:v="urn:schemas-microsoft-com:vml" Requires="v">
                <p:oleObj spid="_x0000_s14374" name="CS ChemDraw Drawing" r:id="rId4" imgW="2419851" imgH="2503521" progId="ChemDraw.Document.6.0">
                  <p:embed/>
                </p:oleObj>
              </mc:Choice>
              <mc:Fallback>
                <p:oleObj name="CS ChemDraw Drawing" r:id="rId4" imgW="2419851" imgH="2503521" progId="ChemDraw.Document.6.0">
                  <p:embed/>
                  <p:pic>
                    <p:nvPicPr>
                      <p:cNvPr id="0" name=""/>
                      <p:cNvPicPr/>
                      <p:nvPr/>
                    </p:nvPicPr>
                    <p:blipFill>
                      <a:blip r:embed="rId5"/>
                      <a:stretch>
                        <a:fillRect/>
                      </a:stretch>
                    </p:blipFill>
                    <p:spPr>
                      <a:xfrm>
                        <a:off x="916305" y="298356"/>
                        <a:ext cx="2419350" cy="2503487"/>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7793804"/>
              </p:ext>
            </p:extLst>
          </p:nvPr>
        </p:nvGraphicFramePr>
        <p:xfrm>
          <a:off x="-232410" y="2801843"/>
          <a:ext cx="5619750" cy="3926951"/>
        </p:xfrm>
        <a:graphic>
          <a:graphicData uri="http://schemas.openxmlformats.org/presentationml/2006/ole">
            <mc:AlternateContent xmlns:mc="http://schemas.openxmlformats.org/markup-compatibility/2006">
              <mc:Choice xmlns:v="urn:schemas-microsoft-com:vml" Requires="v">
                <p:oleObj spid="_x0000_s14375" name="Graph" r:id="rId6" imgW="4153680" imgH="2901600" progId="Origin50.Graph">
                  <p:embed/>
                </p:oleObj>
              </mc:Choice>
              <mc:Fallback>
                <p:oleObj name="Graph" r:id="rId6" imgW="4153680" imgH="2901600" progId="Origin50.Graph">
                  <p:embed/>
                  <p:pic>
                    <p:nvPicPr>
                      <p:cNvPr id="0" name=""/>
                      <p:cNvPicPr/>
                      <p:nvPr/>
                    </p:nvPicPr>
                    <p:blipFill>
                      <a:blip r:embed="rId7"/>
                      <a:stretch>
                        <a:fillRect/>
                      </a:stretch>
                    </p:blipFill>
                    <p:spPr>
                      <a:xfrm>
                        <a:off x="-232410" y="2801843"/>
                        <a:ext cx="5619750" cy="3926951"/>
                      </a:xfrm>
                      <a:prstGeom prst="rect">
                        <a:avLst/>
                      </a:prstGeom>
                    </p:spPr>
                  </p:pic>
                </p:oleObj>
              </mc:Fallback>
            </mc:AlternateContent>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643002861"/>
              </p:ext>
            </p:extLst>
          </p:nvPr>
        </p:nvGraphicFramePr>
        <p:xfrm>
          <a:off x="5036820" y="175260"/>
          <a:ext cx="6964680" cy="6514484"/>
        </p:xfrm>
        <a:graphic>
          <a:graphicData uri="http://schemas.openxmlformats.org/drawingml/2006/table">
            <a:tbl>
              <a:tblPr firstRow="1" bandRow="1">
                <a:tableStyleId>{5C22544A-7EE6-4342-B048-85BDC9FD1C3A}</a:tableStyleId>
              </a:tblPr>
              <a:tblGrid>
                <a:gridCol w="980833">
                  <a:extLst>
                    <a:ext uri="{9D8B030D-6E8A-4147-A177-3AD203B41FA5}">
                      <a16:colId xmlns:a16="http://schemas.microsoft.com/office/drawing/2014/main" val="20000"/>
                    </a:ext>
                  </a:extLst>
                </a:gridCol>
                <a:gridCol w="1064471">
                  <a:extLst>
                    <a:ext uri="{9D8B030D-6E8A-4147-A177-3AD203B41FA5}">
                      <a16:colId xmlns:a16="http://schemas.microsoft.com/office/drawing/2014/main" val="20001"/>
                    </a:ext>
                  </a:extLst>
                </a:gridCol>
                <a:gridCol w="1475052">
                  <a:extLst>
                    <a:ext uri="{9D8B030D-6E8A-4147-A177-3AD203B41FA5}">
                      <a16:colId xmlns:a16="http://schemas.microsoft.com/office/drawing/2014/main" val="20002"/>
                    </a:ext>
                  </a:extLst>
                </a:gridCol>
                <a:gridCol w="1429432">
                  <a:extLst>
                    <a:ext uri="{9D8B030D-6E8A-4147-A177-3AD203B41FA5}">
                      <a16:colId xmlns:a16="http://schemas.microsoft.com/office/drawing/2014/main" val="20003"/>
                    </a:ext>
                  </a:extLst>
                </a:gridCol>
                <a:gridCol w="2014892">
                  <a:extLst>
                    <a:ext uri="{9D8B030D-6E8A-4147-A177-3AD203B41FA5}">
                      <a16:colId xmlns:a16="http://schemas.microsoft.com/office/drawing/2014/main" val="20004"/>
                    </a:ext>
                  </a:extLst>
                </a:gridCol>
              </a:tblGrid>
              <a:tr h="916324">
                <a:tc>
                  <a:txBody>
                    <a:bodyPr/>
                    <a:lstStyle/>
                    <a:p>
                      <a:pPr algn="ctr"/>
                      <a:r>
                        <a:rPr lang="de-DE" dirty="0" err="1" smtClean="0"/>
                        <a:t>excited</a:t>
                      </a:r>
                      <a:r>
                        <a:rPr lang="de-DE" dirty="0" smtClean="0"/>
                        <a:t> </a:t>
                      </a:r>
                      <a:r>
                        <a:rPr lang="de-DE" dirty="0" err="1" smtClean="0"/>
                        <a:t>state</a:t>
                      </a:r>
                      <a:endParaRPr lang="de-DE" dirty="0"/>
                    </a:p>
                  </a:txBody>
                  <a:tcPr/>
                </a:tc>
                <a:tc>
                  <a:txBody>
                    <a:bodyPr/>
                    <a:lstStyle/>
                    <a:p>
                      <a:pPr algn="ctr"/>
                      <a:r>
                        <a:rPr lang="de-DE" dirty="0" err="1" smtClean="0"/>
                        <a:t>energy</a:t>
                      </a:r>
                      <a:r>
                        <a:rPr lang="de-DE" dirty="0" smtClean="0"/>
                        <a:t>/eV</a:t>
                      </a:r>
                      <a:endParaRPr lang="de-DE" dirty="0"/>
                    </a:p>
                  </a:txBody>
                  <a:tcPr/>
                </a:tc>
                <a:tc>
                  <a:txBody>
                    <a:bodyPr/>
                    <a:lstStyle/>
                    <a:p>
                      <a:pPr algn="ctr"/>
                      <a:r>
                        <a:rPr lang="de-DE" dirty="0" err="1" smtClean="0"/>
                        <a:t>wavelength</a:t>
                      </a:r>
                      <a:r>
                        <a:rPr lang="de-DE" dirty="0" smtClean="0"/>
                        <a:t>/</a:t>
                      </a:r>
                      <a:r>
                        <a:rPr lang="de-DE" dirty="0" err="1" smtClean="0"/>
                        <a:t>nm</a:t>
                      </a:r>
                      <a:endParaRPr lang="de-DE" dirty="0"/>
                    </a:p>
                  </a:txBody>
                  <a:tcPr/>
                </a:tc>
                <a:tc>
                  <a:txBody>
                    <a:bodyPr/>
                    <a:lstStyle/>
                    <a:p>
                      <a:pPr algn="ctr"/>
                      <a:r>
                        <a:rPr lang="de-DE" dirty="0" err="1" smtClean="0"/>
                        <a:t>oscillator</a:t>
                      </a:r>
                      <a:r>
                        <a:rPr lang="de-DE" dirty="0" smtClean="0"/>
                        <a:t> </a:t>
                      </a:r>
                      <a:r>
                        <a:rPr lang="de-DE" dirty="0" err="1" smtClean="0"/>
                        <a:t>strength</a:t>
                      </a:r>
                      <a:endParaRPr lang="de-DE" dirty="0"/>
                    </a:p>
                  </a:txBody>
                  <a:tcPr/>
                </a:tc>
                <a:tc>
                  <a:txBody>
                    <a:bodyPr/>
                    <a:lstStyle/>
                    <a:p>
                      <a:pPr algn="ctr"/>
                      <a:r>
                        <a:rPr lang="de-DE" dirty="0" err="1" smtClean="0"/>
                        <a:t>configurations</a:t>
                      </a:r>
                      <a:endParaRPr lang="de-DE" dirty="0"/>
                    </a:p>
                  </a:txBody>
                  <a:tcPr/>
                </a:tc>
                <a:extLst>
                  <a:ext uri="{0D108BD9-81ED-4DB2-BD59-A6C34878D82A}">
                    <a16:rowId xmlns:a16="http://schemas.microsoft.com/office/drawing/2014/main" val="10000"/>
                  </a:ext>
                </a:extLst>
              </a:tr>
              <a:tr h="370840">
                <a:tc>
                  <a:txBody>
                    <a:bodyPr/>
                    <a:lstStyle/>
                    <a:p>
                      <a:pPr algn="ctr"/>
                      <a:r>
                        <a:rPr lang="pt-BR" dirty="0" smtClean="0"/>
                        <a:t>1</a:t>
                      </a:r>
                    </a:p>
                  </a:txBody>
                  <a:tcPr/>
                </a:tc>
                <a:tc>
                  <a:txBody>
                    <a:bodyPr/>
                    <a:lstStyle/>
                    <a:p>
                      <a:pPr algn="ctr"/>
                      <a:r>
                        <a:rPr lang="pt-BR" dirty="0" smtClean="0"/>
                        <a:t>1.4769</a:t>
                      </a:r>
                      <a:r>
                        <a:rPr lang="nn-NO" sz="1800" kern="1200" dirty="0" smtClean="0">
                          <a:solidFill>
                            <a:schemeClr val="dk1"/>
                          </a:solidFill>
                          <a:latin typeface="+mn-lt"/>
                          <a:ea typeface="+mn-ea"/>
                          <a:cs typeface="+mn-cs"/>
                        </a:rPr>
                        <a:t> </a:t>
                      </a:r>
                      <a:endParaRPr lang="de-DE" dirty="0"/>
                    </a:p>
                  </a:txBody>
                  <a:tcPr/>
                </a:tc>
                <a:tc>
                  <a:txBody>
                    <a:bodyPr/>
                    <a:lstStyle/>
                    <a:p>
                      <a:pPr algn="ctr"/>
                      <a:r>
                        <a:rPr lang="pt-BR" dirty="0" smtClean="0"/>
                        <a:t>839.49 </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dirty="0" smtClean="0"/>
                        <a:t>0.0083</a:t>
                      </a:r>
                      <a:endParaRPr lang="de-DE" dirty="0" smtClean="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dirty="0" smtClean="0"/>
                        <a:t>H -&gt; L 77.7%</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dirty="0" smtClean="0"/>
                        <a:t> H -&gt; L+1 21.7%</a:t>
                      </a:r>
                      <a:endParaRPr lang="en-US" sz="1800" kern="1200" dirty="0" smtClean="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pPr algn="ctr"/>
                      <a:r>
                        <a:rPr lang="it-IT" sz="1800" kern="1200" dirty="0" smtClean="0">
                          <a:solidFill>
                            <a:schemeClr val="dk1"/>
                          </a:solidFill>
                          <a:latin typeface="+mn-lt"/>
                          <a:ea typeface="+mn-ea"/>
                          <a:cs typeface="+mn-cs"/>
                        </a:rPr>
                        <a:t>2</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2.0677</a:t>
                      </a:r>
                      <a:endParaRPr lang="de-DE" dirty="0"/>
                    </a:p>
                  </a:txBody>
                  <a:tcPr/>
                </a:tc>
                <a:tc>
                  <a:txBody>
                    <a:bodyPr/>
                    <a:lstStyle/>
                    <a:p>
                      <a:pPr algn="ctr"/>
                      <a:r>
                        <a:rPr lang="it-IT" sz="1800" kern="1200" dirty="0" smtClean="0">
                          <a:solidFill>
                            <a:schemeClr val="dk1"/>
                          </a:solidFill>
                          <a:latin typeface="+mn-lt"/>
                          <a:ea typeface="+mn-ea"/>
                          <a:cs typeface="+mn-cs"/>
                        </a:rPr>
                        <a:t>599.62</a:t>
                      </a:r>
                      <a:endParaRPr lang="de-DE" dirty="0"/>
                    </a:p>
                  </a:txBody>
                  <a:tcPr/>
                </a:tc>
                <a:tc>
                  <a:txBody>
                    <a:bodyPr/>
                    <a:lstStyle/>
                    <a:p>
                      <a:pPr algn="ctr"/>
                      <a:r>
                        <a:rPr lang="it-IT" sz="1800" kern="1200" dirty="0" smtClean="0">
                          <a:solidFill>
                            <a:schemeClr val="dk1"/>
                          </a:solidFill>
                          <a:latin typeface="+mn-lt"/>
                          <a:ea typeface="+mn-ea"/>
                          <a:cs typeface="+mn-cs"/>
                        </a:rPr>
                        <a:t>0.5476</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 -&gt; L+1 74.1%</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 H -&gt; L 20.0%</a:t>
                      </a:r>
                    </a:p>
                  </a:txBody>
                  <a:tcPr/>
                </a:tc>
                <a:extLst>
                  <a:ext uri="{0D108BD9-81ED-4DB2-BD59-A6C34878D82A}">
                    <a16:rowId xmlns:a16="http://schemas.microsoft.com/office/drawing/2014/main" val="10002"/>
                  </a:ext>
                </a:extLst>
              </a:tr>
              <a:tr h="370840">
                <a:tc>
                  <a:txBody>
                    <a:bodyPr/>
                    <a:lstStyle/>
                    <a:p>
                      <a:pPr algn="ctr"/>
                      <a:r>
                        <a:rPr lang="it-IT" sz="1800" kern="1200" dirty="0" smtClean="0">
                          <a:solidFill>
                            <a:schemeClr val="dk1"/>
                          </a:solidFill>
                          <a:latin typeface="+mn-lt"/>
                          <a:ea typeface="+mn-ea"/>
                          <a:cs typeface="+mn-cs"/>
                        </a:rPr>
                        <a:t> 3</a:t>
                      </a:r>
                      <a:endParaRPr lang="de-DE" dirty="0"/>
                    </a:p>
                  </a:txBody>
                  <a:tcPr/>
                </a:tc>
                <a:tc>
                  <a:txBody>
                    <a:bodyPr/>
                    <a:lstStyle/>
                    <a:p>
                      <a:pPr algn="ctr"/>
                      <a:r>
                        <a:rPr lang="it-IT" sz="1800" kern="1200" dirty="0" smtClean="0">
                          <a:solidFill>
                            <a:schemeClr val="dk1"/>
                          </a:solidFill>
                          <a:latin typeface="+mn-lt"/>
                          <a:ea typeface="+mn-ea"/>
                          <a:cs typeface="+mn-cs"/>
                        </a:rPr>
                        <a:t>2.5352</a:t>
                      </a:r>
                      <a:endParaRPr lang="de-DE" dirty="0"/>
                    </a:p>
                  </a:txBody>
                  <a:tcPr/>
                </a:tc>
                <a:tc>
                  <a:txBody>
                    <a:bodyPr/>
                    <a:lstStyle/>
                    <a:p>
                      <a:pPr algn="ctr"/>
                      <a:r>
                        <a:rPr lang="it-IT" sz="1800" kern="1200" dirty="0" smtClean="0">
                          <a:solidFill>
                            <a:schemeClr val="dk1"/>
                          </a:solidFill>
                          <a:latin typeface="+mn-lt"/>
                          <a:ea typeface="+mn-ea"/>
                          <a:cs typeface="+mn-cs"/>
                        </a:rPr>
                        <a:t>489.05</a:t>
                      </a:r>
                      <a:endParaRPr lang="de-DE" dirty="0"/>
                    </a:p>
                  </a:txBody>
                  <a:tcPr/>
                </a:tc>
                <a:tc>
                  <a:txBody>
                    <a:bodyPr/>
                    <a:lstStyle/>
                    <a:p>
                      <a:pPr algn="ctr"/>
                      <a:r>
                        <a:rPr lang="it-IT" sz="1800" kern="1200" dirty="0" smtClean="0">
                          <a:solidFill>
                            <a:schemeClr val="dk1"/>
                          </a:solidFill>
                          <a:latin typeface="+mn-lt"/>
                          <a:ea typeface="+mn-ea"/>
                          <a:cs typeface="+mn-cs"/>
                        </a:rPr>
                        <a:t>0.0230</a:t>
                      </a:r>
                      <a:endParaRPr lang="de-DE" dirty="0"/>
                    </a:p>
                  </a:txBody>
                  <a:tcPr/>
                </a:tc>
                <a:tc>
                  <a:txBody>
                    <a:bodyPr/>
                    <a:lstStyle/>
                    <a:p>
                      <a:pPr algn="ctr"/>
                      <a:r>
                        <a:rPr lang="en-US" sz="1800" kern="1200" dirty="0" smtClean="0">
                          <a:solidFill>
                            <a:schemeClr val="dk1"/>
                          </a:solidFill>
                          <a:latin typeface="+mn-lt"/>
                          <a:ea typeface="+mn-ea"/>
                          <a:cs typeface="+mn-cs"/>
                        </a:rPr>
                        <a:t>H -&gt; L+2 98.0%</a:t>
                      </a:r>
                      <a:endParaRPr lang="de-DE" dirty="0"/>
                    </a:p>
                  </a:txBody>
                  <a:tcPr/>
                </a:tc>
                <a:extLst>
                  <a:ext uri="{0D108BD9-81ED-4DB2-BD59-A6C34878D82A}">
                    <a16:rowId xmlns:a16="http://schemas.microsoft.com/office/drawing/2014/main" val="10003"/>
                  </a:ext>
                </a:extLst>
              </a:tr>
              <a:tr h="370840">
                <a:tc>
                  <a:txBody>
                    <a:bodyPr/>
                    <a:lstStyle/>
                    <a:p>
                      <a:pPr algn="ctr"/>
                      <a:r>
                        <a:rPr lang="it-IT" sz="1800" kern="1200" dirty="0" smtClean="0">
                          <a:solidFill>
                            <a:schemeClr val="dk1"/>
                          </a:solidFill>
                          <a:latin typeface="+mn-lt"/>
                          <a:ea typeface="+mn-ea"/>
                          <a:cs typeface="+mn-cs"/>
                        </a:rPr>
                        <a:t> 4</a:t>
                      </a:r>
                    </a:p>
                  </a:txBody>
                  <a:tcPr/>
                </a:tc>
                <a:tc>
                  <a:txBody>
                    <a:bodyPr/>
                    <a:lstStyle/>
                    <a:p>
                      <a:pPr algn="ctr"/>
                      <a:r>
                        <a:rPr lang="it-IT" sz="1800" kern="1200" dirty="0" smtClean="0">
                          <a:solidFill>
                            <a:schemeClr val="dk1"/>
                          </a:solidFill>
                          <a:latin typeface="+mn-lt"/>
                          <a:ea typeface="+mn-ea"/>
                          <a:cs typeface="+mn-cs"/>
                        </a:rPr>
                        <a:t>2.6826 </a:t>
                      </a:r>
                      <a:endParaRPr lang="de-DE" dirty="0"/>
                    </a:p>
                  </a:txBody>
                  <a:tcPr/>
                </a:tc>
                <a:tc>
                  <a:txBody>
                    <a:bodyPr/>
                    <a:lstStyle/>
                    <a:p>
                      <a:pPr algn="ctr"/>
                      <a:r>
                        <a:rPr lang="it-IT" sz="1800" kern="1200" dirty="0" smtClean="0">
                          <a:solidFill>
                            <a:schemeClr val="dk1"/>
                          </a:solidFill>
                          <a:latin typeface="+mn-lt"/>
                          <a:ea typeface="+mn-ea"/>
                          <a:cs typeface="+mn-cs"/>
                        </a:rPr>
                        <a:t>462.18</a:t>
                      </a:r>
                      <a:endParaRPr lang="de-DE" dirty="0"/>
                    </a:p>
                  </a:txBody>
                  <a:tcPr/>
                </a:tc>
                <a:tc>
                  <a:txBody>
                    <a:bodyPr/>
                    <a:lstStyle/>
                    <a:p>
                      <a:pPr algn="ctr"/>
                      <a:r>
                        <a:rPr lang="it-IT" sz="1800" kern="1200" dirty="0" smtClean="0">
                          <a:solidFill>
                            <a:schemeClr val="dk1"/>
                          </a:solidFill>
                          <a:latin typeface="+mn-lt"/>
                          <a:ea typeface="+mn-ea"/>
                          <a:cs typeface="+mn-cs"/>
                        </a:rPr>
                        <a:t>0.0282</a:t>
                      </a:r>
                      <a:endParaRPr lang="de-DE" dirty="0"/>
                    </a:p>
                  </a:txBody>
                  <a:tcPr/>
                </a:tc>
                <a:tc>
                  <a:txBody>
                    <a:bodyPr/>
                    <a:lstStyle/>
                    <a:p>
                      <a:pPr algn="ctr"/>
                      <a:r>
                        <a:rPr lang="en-US" sz="1800" kern="1200" dirty="0" smtClean="0">
                          <a:solidFill>
                            <a:schemeClr val="dk1"/>
                          </a:solidFill>
                          <a:latin typeface="+mn-lt"/>
                          <a:ea typeface="+mn-ea"/>
                          <a:cs typeface="+mn-cs"/>
                        </a:rPr>
                        <a:t> H-1 -&gt; L 93.9%</a:t>
                      </a:r>
                      <a:endParaRPr lang="de-DE" dirty="0"/>
                    </a:p>
                  </a:txBody>
                  <a:tcPr/>
                </a:tc>
                <a:extLst>
                  <a:ext uri="{0D108BD9-81ED-4DB2-BD59-A6C34878D82A}">
                    <a16:rowId xmlns:a16="http://schemas.microsoft.com/office/drawing/2014/main" val="10004"/>
                  </a:ext>
                </a:extLst>
              </a:tr>
              <a:tr h="370840">
                <a:tc>
                  <a:txBody>
                    <a:bodyPr/>
                    <a:lstStyle/>
                    <a:p>
                      <a:pPr algn="ctr"/>
                      <a:r>
                        <a:rPr lang="it-IT" sz="1800" kern="1200" dirty="0" smtClean="0">
                          <a:solidFill>
                            <a:schemeClr val="dk1"/>
                          </a:solidFill>
                          <a:latin typeface="+mn-lt"/>
                          <a:ea typeface="+mn-ea"/>
                          <a:cs typeface="+mn-cs"/>
                        </a:rPr>
                        <a:t> 5</a:t>
                      </a:r>
                      <a:endParaRPr lang="de-DE" dirty="0"/>
                    </a:p>
                  </a:txBody>
                  <a:tcPr/>
                </a:tc>
                <a:tc>
                  <a:txBody>
                    <a:bodyPr/>
                    <a:lstStyle/>
                    <a:p>
                      <a:pPr algn="ctr"/>
                      <a:r>
                        <a:rPr lang="it-IT" sz="1800" kern="1200" dirty="0" smtClean="0">
                          <a:solidFill>
                            <a:schemeClr val="dk1"/>
                          </a:solidFill>
                          <a:latin typeface="+mn-lt"/>
                          <a:ea typeface="+mn-ea"/>
                          <a:cs typeface="+mn-cs"/>
                        </a:rPr>
                        <a:t>3.0090</a:t>
                      </a:r>
                      <a:endParaRPr lang="de-DE" dirty="0"/>
                    </a:p>
                  </a:txBody>
                  <a:tcPr/>
                </a:tc>
                <a:tc>
                  <a:txBody>
                    <a:bodyPr/>
                    <a:lstStyle/>
                    <a:p>
                      <a:pPr algn="ctr"/>
                      <a:r>
                        <a:rPr lang="it-IT" sz="1800" kern="1200" dirty="0" smtClean="0">
                          <a:solidFill>
                            <a:schemeClr val="dk1"/>
                          </a:solidFill>
                          <a:latin typeface="+mn-lt"/>
                          <a:ea typeface="+mn-ea"/>
                          <a:cs typeface="+mn-cs"/>
                        </a:rPr>
                        <a:t>412.04</a:t>
                      </a:r>
                      <a:endParaRPr lang="de-DE" dirty="0"/>
                    </a:p>
                  </a:txBody>
                  <a:tcPr/>
                </a:tc>
                <a:tc>
                  <a:txBody>
                    <a:bodyPr/>
                    <a:lstStyle/>
                    <a:p>
                      <a:pPr algn="ctr"/>
                      <a:r>
                        <a:rPr lang="it-IT" sz="1800" kern="1200" dirty="0" smtClean="0">
                          <a:solidFill>
                            <a:schemeClr val="dk1"/>
                          </a:solidFill>
                          <a:latin typeface="+mn-lt"/>
                          <a:ea typeface="+mn-ea"/>
                          <a:cs typeface="+mn-cs"/>
                        </a:rPr>
                        <a:t>0.0281</a:t>
                      </a:r>
                      <a:endParaRPr lang="de-DE" dirty="0"/>
                    </a:p>
                  </a:txBody>
                  <a:tcPr/>
                </a:tc>
                <a:tc>
                  <a:txBody>
                    <a:bodyPr/>
                    <a:lstStyle/>
                    <a:p>
                      <a:pPr algn="ctr"/>
                      <a:r>
                        <a:rPr lang="pt-BR" sz="1800" kern="1200" dirty="0" smtClean="0">
                          <a:solidFill>
                            <a:schemeClr val="dk1"/>
                          </a:solidFill>
                          <a:latin typeface="+mn-lt"/>
                          <a:ea typeface="+mn-ea"/>
                          <a:cs typeface="+mn-cs"/>
                        </a:rPr>
                        <a:t>H-3 -&gt; L 70.2%</a:t>
                      </a:r>
                    </a:p>
                    <a:p>
                      <a:pPr algn="ctr"/>
                      <a:r>
                        <a:rPr lang="pt-BR" sz="1800" kern="1200" dirty="0" smtClean="0">
                          <a:solidFill>
                            <a:schemeClr val="dk1"/>
                          </a:solidFill>
                          <a:latin typeface="+mn-lt"/>
                          <a:ea typeface="+mn-ea"/>
                          <a:cs typeface="+mn-cs"/>
                        </a:rPr>
                        <a:t>H-1 -&gt; L+1 19.3%</a:t>
                      </a:r>
                      <a:endParaRPr lang="de-DE" dirty="0"/>
                    </a:p>
                  </a:txBody>
                  <a:tcPr/>
                </a:tc>
                <a:extLst>
                  <a:ext uri="{0D108BD9-81ED-4DB2-BD59-A6C34878D82A}">
                    <a16:rowId xmlns:a16="http://schemas.microsoft.com/office/drawing/2014/main" val="10005"/>
                  </a:ext>
                </a:extLst>
              </a:tr>
              <a:tr h="370840">
                <a:tc>
                  <a:txBody>
                    <a:bodyPr/>
                    <a:lstStyle/>
                    <a:p>
                      <a:pPr algn="ctr"/>
                      <a:r>
                        <a:rPr lang="it-IT" sz="1800" kern="1200" dirty="0" smtClean="0">
                          <a:solidFill>
                            <a:schemeClr val="dk1"/>
                          </a:solidFill>
                          <a:latin typeface="+mn-lt"/>
                          <a:ea typeface="+mn-ea"/>
                          <a:cs typeface="+mn-cs"/>
                        </a:rPr>
                        <a:t>6</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3.0401 </a:t>
                      </a:r>
                      <a:endParaRPr lang="de-DE" dirty="0"/>
                    </a:p>
                  </a:txBody>
                  <a:tcPr/>
                </a:tc>
                <a:tc>
                  <a:txBody>
                    <a:bodyPr/>
                    <a:lstStyle/>
                    <a:p>
                      <a:pPr algn="ctr"/>
                      <a:r>
                        <a:rPr lang="it-IT" sz="1800" kern="1200" dirty="0" smtClean="0">
                          <a:solidFill>
                            <a:schemeClr val="dk1"/>
                          </a:solidFill>
                          <a:latin typeface="+mn-lt"/>
                          <a:ea typeface="+mn-ea"/>
                          <a:cs typeface="+mn-cs"/>
                        </a:rPr>
                        <a:t>407.83 </a:t>
                      </a:r>
                      <a:endParaRPr lang="de-DE" dirty="0"/>
                    </a:p>
                  </a:txBody>
                  <a:tcPr/>
                </a:tc>
                <a:tc>
                  <a:txBody>
                    <a:bodyPr/>
                    <a:lstStyle/>
                    <a:p>
                      <a:pPr algn="ctr"/>
                      <a:r>
                        <a:rPr lang="it-IT" sz="1800" kern="1200" dirty="0" smtClean="0">
                          <a:solidFill>
                            <a:schemeClr val="dk1"/>
                          </a:solidFill>
                          <a:latin typeface="+mn-lt"/>
                          <a:ea typeface="+mn-ea"/>
                          <a:cs typeface="+mn-cs"/>
                        </a:rPr>
                        <a:t>0.2502 </a:t>
                      </a:r>
                      <a:endParaRPr lang="de-DE" dirty="0"/>
                    </a:p>
                  </a:txBody>
                  <a:tcPr/>
                </a:tc>
                <a:tc>
                  <a:txBody>
                    <a:bodyPr/>
                    <a:lstStyle/>
                    <a:p>
                      <a:pPr algn="ctr"/>
                      <a:r>
                        <a:rPr lang="en-US" sz="1800" kern="1200" dirty="0" smtClean="0">
                          <a:solidFill>
                            <a:schemeClr val="dk1"/>
                          </a:solidFill>
                          <a:latin typeface="+mn-lt"/>
                          <a:ea typeface="+mn-ea"/>
                          <a:cs typeface="+mn-cs"/>
                        </a:rPr>
                        <a:t>H-2 -&gt; L 91.1%</a:t>
                      </a:r>
                    </a:p>
                  </a:txBody>
                  <a:tcPr/>
                </a:tc>
                <a:extLst>
                  <a:ext uri="{0D108BD9-81ED-4DB2-BD59-A6C34878D82A}">
                    <a16:rowId xmlns:a16="http://schemas.microsoft.com/office/drawing/2014/main" val="10006"/>
                  </a:ext>
                </a:extLst>
              </a:tr>
              <a:tr h="370840">
                <a:tc>
                  <a:txBody>
                    <a:bodyPr/>
                    <a:lstStyle/>
                    <a:p>
                      <a:pPr algn="ctr"/>
                      <a:r>
                        <a:rPr lang="it-IT" sz="1800" kern="1200" dirty="0" smtClean="0">
                          <a:solidFill>
                            <a:schemeClr val="dk1"/>
                          </a:solidFill>
                          <a:latin typeface="+mn-lt"/>
                          <a:ea typeface="+mn-ea"/>
                          <a:cs typeface="+mn-cs"/>
                        </a:rPr>
                        <a:t>7</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3.1156</a:t>
                      </a:r>
                      <a:endParaRPr lang="de-DE" dirty="0"/>
                    </a:p>
                  </a:txBody>
                  <a:tcPr/>
                </a:tc>
                <a:tc>
                  <a:txBody>
                    <a:bodyPr/>
                    <a:lstStyle/>
                    <a:p>
                      <a:pPr algn="ctr"/>
                      <a:r>
                        <a:rPr lang="it-IT" sz="1800" kern="1200" dirty="0" smtClean="0">
                          <a:solidFill>
                            <a:schemeClr val="dk1"/>
                          </a:solidFill>
                          <a:latin typeface="+mn-lt"/>
                          <a:ea typeface="+mn-ea"/>
                          <a:cs typeface="+mn-cs"/>
                        </a:rPr>
                        <a:t>397.95</a:t>
                      </a:r>
                      <a:endParaRPr lang="de-DE" dirty="0"/>
                    </a:p>
                  </a:txBody>
                  <a:tcPr/>
                </a:tc>
                <a:tc>
                  <a:txBody>
                    <a:bodyPr/>
                    <a:lstStyle/>
                    <a:p>
                      <a:pPr algn="ctr"/>
                      <a:r>
                        <a:rPr lang="it-IT" sz="1800" kern="1200" dirty="0" smtClean="0">
                          <a:solidFill>
                            <a:schemeClr val="dk1"/>
                          </a:solidFill>
                          <a:latin typeface="+mn-lt"/>
                          <a:ea typeface="+mn-ea"/>
                          <a:cs typeface="+mn-cs"/>
                        </a:rPr>
                        <a:t>0.3563</a:t>
                      </a:r>
                      <a:endParaRPr lang="de-DE" dirty="0"/>
                    </a:p>
                  </a:txBody>
                  <a:tcPr/>
                </a:tc>
                <a:tc>
                  <a:txBody>
                    <a:bodyPr/>
                    <a:lstStyle/>
                    <a:p>
                      <a:pPr algn="ctr"/>
                      <a:r>
                        <a:rPr lang="pt-BR" sz="1800" kern="1200" dirty="0" smtClean="0">
                          <a:solidFill>
                            <a:schemeClr val="dk1"/>
                          </a:solidFill>
                          <a:latin typeface="+mn-lt"/>
                          <a:ea typeface="+mn-ea"/>
                          <a:cs typeface="+mn-cs"/>
                        </a:rPr>
                        <a:t>H-1 -&gt; L+1 64.8%</a:t>
                      </a:r>
                    </a:p>
                    <a:p>
                      <a:pPr algn="ctr"/>
                      <a:r>
                        <a:rPr lang="pt-BR" sz="1800" kern="1200" dirty="0" smtClean="0">
                          <a:solidFill>
                            <a:schemeClr val="dk1"/>
                          </a:solidFill>
                          <a:latin typeface="+mn-lt"/>
                          <a:ea typeface="+mn-ea"/>
                          <a:cs typeface="+mn-cs"/>
                        </a:rPr>
                        <a:t>H-3 -&gt; L 17.5%</a:t>
                      </a:r>
                    </a:p>
                    <a:p>
                      <a:pPr algn="ctr"/>
                      <a:r>
                        <a:rPr lang="pt-BR" sz="1800" kern="1200" dirty="0" smtClean="0">
                          <a:solidFill>
                            <a:schemeClr val="dk1"/>
                          </a:solidFill>
                          <a:latin typeface="+mn-lt"/>
                          <a:ea typeface="+mn-ea"/>
                          <a:cs typeface="+mn-cs"/>
                        </a:rPr>
                        <a:t>H -&gt; L+3 8.1%</a:t>
                      </a:r>
                    </a:p>
                  </a:txBody>
                  <a:tcPr/>
                </a:tc>
                <a:extLst>
                  <a:ext uri="{0D108BD9-81ED-4DB2-BD59-A6C34878D82A}">
                    <a16:rowId xmlns:a16="http://schemas.microsoft.com/office/drawing/2014/main" val="10007"/>
                  </a:ext>
                </a:extLst>
              </a:tr>
              <a:tr h="370840">
                <a:tc>
                  <a:txBody>
                    <a:bodyPr/>
                    <a:lstStyle/>
                    <a:p>
                      <a:pPr algn="ctr"/>
                      <a:r>
                        <a:rPr lang="it-IT" sz="1800" kern="1200" dirty="0" smtClean="0">
                          <a:solidFill>
                            <a:schemeClr val="dk1"/>
                          </a:solidFill>
                          <a:latin typeface="+mn-lt"/>
                          <a:ea typeface="+mn-ea"/>
                          <a:cs typeface="+mn-cs"/>
                        </a:rPr>
                        <a:t> 8</a:t>
                      </a:r>
                    </a:p>
                  </a:txBody>
                  <a:tcPr/>
                </a:tc>
                <a:tc>
                  <a:txBody>
                    <a:bodyPr/>
                    <a:lstStyle/>
                    <a:p>
                      <a:pPr algn="ctr"/>
                      <a:r>
                        <a:rPr lang="it-IT" sz="1800" kern="1200" dirty="0" smtClean="0">
                          <a:solidFill>
                            <a:schemeClr val="dk1"/>
                          </a:solidFill>
                          <a:latin typeface="+mn-lt"/>
                          <a:ea typeface="+mn-ea"/>
                          <a:cs typeface="+mn-cs"/>
                        </a:rPr>
                        <a:t>3.2400  </a:t>
                      </a:r>
                      <a:endParaRPr lang="de-DE" dirty="0"/>
                    </a:p>
                  </a:txBody>
                  <a:tcPr/>
                </a:tc>
                <a:tc>
                  <a:txBody>
                    <a:bodyPr/>
                    <a:lstStyle/>
                    <a:p>
                      <a:pPr algn="ctr"/>
                      <a:r>
                        <a:rPr lang="it-IT" sz="1800" kern="1200" dirty="0" smtClean="0">
                          <a:solidFill>
                            <a:schemeClr val="dk1"/>
                          </a:solidFill>
                          <a:latin typeface="+mn-lt"/>
                          <a:ea typeface="+mn-ea"/>
                          <a:cs typeface="+mn-cs"/>
                        </a:rPr>
                        <a:t>382.67 </a:t>
                      </a:r>
                      <a:endParaRPr lang="de-DE" dirty="0"/>
                    </a:p>
                  </a:txBody>
                  <a:tcPr/>
                </a:tc>
                <a:tc>
                  <a:txBody>
                    <a:bodyPr/>
                    <a:lstStyle/>
                    <a:p>
                      <a:pPr algn="ctr"/>
                      <a:r>
                        <a:rPr lang="it-IT" sz="1800" kern="1200" dirty="0" smtClean="0">
                          <a:solidFill>
                            <a:schemeClr val="dk1"/>
                          </a:solidFill>
                          <a:latin typeface="+mn-lt"/>
                          <a:ea typeface="+mn-ea"/>
                          <a:cs typeface="+mn-cs"/>
                        </a:rPr>
                        <a:t>0.0013</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H-3 -&gt; L+1 65.4% </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1800" kern="1200" dirty="0" smtClean="0">
                          <a:solidFill>
                            <a:schemeClr val="dk1"/>
                          </a:solidFill>
                          <a:latin typeface="+mn-lt"/>
                          <a:ea typeface="+mn-ea"/>
                          <a:cs typeface="+mn-cs"/>
                        </a:rPr>
                        <a:t>H -&gt; L+3 27.6%</a:t>
                      </a:r>
                      <a:endParaRPr lang="en-US" sz="1800" kern="1200" dirty="0" smtClean="0">
                        <a:solidFill>
                          <a:schemeClr val="dk1"/>
                        </a:solidFill>
                        <a:latin typeface="+mn-lt"/>
                        <a:ea typeface="+mn-ea"/>
                        <a:cs typeface="+mn-cs"/>
                      </a:endParaRPr>
                    </a:p>
                  </a:txBody>
                  <a:tcPr/>
                </a:tc>
                <a:extLst>
                  <a:ext uri="{0D108BD9-81ED-4DB2-BD59-A6C34878D82A}">
                    <a16:rowId xmlns:a16="http://schemas.microsoft.com/office/drawing/2014/main" val="10008"/>
                  </a:ext>
                </a:extLst>
              </a:tr>
              <a:tr h="370840">
                <a:tc>
                  <a:txBody>
                    <a:bodyPr/>
                    <a:lstStyle/>
                    <a:p>
                      <a:pPr algn="ctr"/>
                      <a:r>
                        <a:rPr lang="it-IT" sz="1800" kern="1200" dirty="0" smtClean="0">
                          <a:solidFill>
                            <a:schemeClr val="dk1"/>
                          </a:solidFill>
                          <a:latin typeface="+mn-lt"/>
                          <a:ea typeface="+mn-ea"/>
                          <a:cs typeface="+mn-cs"/>
                        </a:rPr>
                        <a:t> 9</a:t>
                      </a:r>
                      <a:endParaRPr lang="en-US"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3.2815</a:t>
                      </a:r>
                      <a:endParaRPr lang="de-DE" dirty="0"/>
                    </a:p>
                  </a:txBody>
                  <a:tcPr/>
                </a:tc>
                <a:tc>
                  <a:txBody>
                    <a:bodyPr/>
                    <a:lstStyle/>
                    <a:p>
                      <a:pPr algn="ctr"/>
                      <a:r>
                        <a:rPr lang="it-IT" sz="1800" kern="1200" dirty="0" smtClean="0">
                          <a:solidFill>
                            <a:schemeClr val="dk1"/>
                          </a:solidFill>
                          <a:latin typeface="+mn-lt"/>
                          <a:ea typeface="+mn-ea"/>
                          <a:cs typeface="+mn-cs"/>
                        </a:rPr>
                        <a:t>377.83 </a:t>
                      </a:r>
                      <a:endParaRPr lang="de-DE" dirty="0"/>
                    </a:p>
                  </a:txBody>
                  <a:tcPr/>
                </a:tc>
                <a:tc>
                  <a:txBody>
                    <a:bodyPr/>
                    <a:lstStyle/>
                    <a:p>
                      <a:pPr algn="ctr"/>
                      <a:r>
                        <a:rPr lang="it-IT" sz="1800" kern="1200" dirty="0" smtClean="0">
                          <a:solidFill>
                            <a:schemeClr val="dk1"/>
                          </a:solidFill>
                          <a:latin typeface="+mn-lt"/>
                          <a:ea typeface="+mn-ea"/>
                          <a:cs typeface="+mn-cs"/>
                        </a:rPr>
                        <a:t>0.0013</a:t>
                      </a:r>
                      <a:endParaRPr lang="de-DE" dirty="0"/>
                    </a:p>
                  </a:txBody>
                  <a:tcPr/>
                </a:tc>
                <a:tc>
                  <a:txBody>
                    <a:bodyPr/>
                    <a:lstStyle/>
                    <a:p>
                      <a:pPr algn="ctr"/>
                      <a:r>
                        <a:rPr lang="en-US" sz="1800" kern="1200" dirty="0" smtClean="0">
                          <a:solidFill>
                            <a:schemeClr val="dk1"/>
                          </a:solidFill>
                          <a:latin typeface="+mn-lt"/>
                          <a:ea typeface="+mn-ea"/>
                          <a:cs typeface="+mn-cs"/>
                        </a:rPr>
                        <a:t>H-2 -&gt; L+1 83.9%</a:t>
                      </a:r>
                    </a:p>
                  </a:txBody>
                  <a:tcPr/>
                </a:tc>
                <a:extLst>
                  <a:ext uri="{0D108BD9-81ED-4DB2-BD59-A6C34878D82A}">
                    <a16:rowId xmlns:a16="http://schemas.microsoft.com/office/drawing/2014/main" val="10009"/>
                  </a:ext>
                </a:extLst>
              </a:tr>
              <a:tr h="370840">
                <a:tc>
                  <a:txBody>
                    <a:bodyPr/>
                    <a:lstStyle/>
                    <a:p>
                      <a:pPr algn="ctr"/>
                      <a:r>
                        <a:rPr lang="it-IT" sz="1800" kern="1200" dirty="0" smtClean="0">
                          <a:solidFill>
                            <a:schemeClr val="dk1"/>
                          </a:solidFill>
                          <a:latin typeface="+mn-lt"/>
                          <a:ea typeface="+mn-ea"/>
                          <a:cs typeface="+mn-cs"/>
                        </a:rPr>
                        <a:t>10</a:t>
                      </a:r>
                      <a:endParaRPr lang="pt-BR" sz="1800" kern="1200" dirty="0" smtClean="0">
                        <a:solidFill>
                          <a:schemeClr val="dk1"/>
                        </a:solidFill>
                        <a:latin typeface="+mn-lt"/>
                        <a:ea typeface="+mn-ea"/>
                        <a:cs typeface="+mn-cs"/>
                      </a:endParaRPr>
                    </a:p>
                  </a:txBody>
                  <a:tcPr/>
                </a:tc>
                <a:tc>
                  <a:txBody>
                    <a:bodyPr/>
                    <a:lstStyle/>
                    <a:p>
                      <a:pPr algn="ctr"/>
                      <a:r>
                        <a:rPr lang="it-IT" sz="1800" kern="1200" dirty="0" smtClean="0">
                          <a:solidFill>
                            <a:schemeClr val="dk1"/>
                          </a:solidFill>
                          <a:latin typeface="+mn-lt"/>
                          <a:ea typeface="+mn-ea"/>
                          <a:cs typeface="+mn-cs"/>
                        </a:rPr>
                        <a:t>3.3206</a:t>
                      </a:r>
                      <a:endParaRPr lang="de-DE" dirty="0"/>
                    </a:p>
                  </a:txBody>
                  <a:tcPr/>
                </a:tc>
                <a:tc>
                  <a:txBody>
                    <a:bodyPr/>
                    <a:lstStyle/>
                    <a:p>
                      <a:pPr algn="ctr"/>
                      <a:r>
                        <a:rPr lang="it-IT" sz="1800" kern="1200" dirty="0" smtClean="0">
                          <a:solidFill>
                            <a:schemeClr val="dk1"/>
                          </a:solidFill>
                          <a:latin typeface="+mn-lt"/>
                          <a:ea typeface="+mn-ea"/>
                          <a:cs typeface="+mn-cs"/>
                        </a:rPr>
                        <a:t>373.38 </a:t>
                      </a:r>
                      <a:endParaRPr lang="de-DE" dirty="0"/>
                    </a:p>
                  </a:txBody>
                  <a:tcPr/>
                </a:tc>
                <a:tc>
                  <a:txBody>
                    <a:bodyPr/>
                    <a:lstStyle/>
                    <a:p>
                      <a:pPr algn="ctr"/>
                      <a:r>
                        <a:rPr lang="it-IT" sz="1800" kern="1200" dirty="0" smtClean="0">
                          <a:solidFill>
                            <a:schemeClr val="dk1"/>
                          </a:solidFill>
                          <a:latin typeface="+mn-lt"/>
                          <a:ea typeface="+mn-ea"/>
                          <a:cs typeface="+mn-cs"/>
                        </a:rPr>
                        <a:t>0.0007</a:t>
                      </a:r>
                      <a:endParaRPr lang="de-DE" dirty="0"/>
                    </a:p>
                  </a:txBody>
                  <a:tcPr/>
                </a:tc>
                <a:tc>
                  <a:txBody>
                    <a:bodyPr/>
                    <a:lstStyle/>
                    <a:p>
                      <a:pPr algn="ctr"/>
                      <a:r>
                        <a:rPr lang="pt-BR" sz="1800" kern="1200" dirty="0" smtClean="0">
                          <a:solidFill>
                            <a:schemeClr val="dk1"/>
                          </a:solidFill>
                          <a:latin typeface="+mn-lt"/>
                          <a:ea typeface="+mn-ea"/>
                          <a:cs typeface="+mn-cs"/>
                        </a:rPr>
                        <a:t>H-4 -&gt; L 78.5%</a:t>
                      </a:r>
                    </a:p>
                    <a:p>
                      <a:pPr algn="ctr"/>
                      <a:r>
                        <a:rPr lang="pt-BR" sz="1800" kern="1200" dirty="0" smtClean="0">
                          <a:solidFill>
                            <a:schemeClr val="dk1"/>
                          </a:solidFill>
                          <a:latin typeface="+mn-lt"/>
                          <a:ea typeface="+mn-ea"/>
                          <a:cs typeface="+mn-cs"/>
                        </a:rPr>
                        <a:t>H-4 -&gt; L+1 16.0%</a:t>
                      </a:r>
                    </a:p>
                  </a:txBody>
                  <a:tcPr/>
                </a:tc>
                <a:extLst>
                  <a:ext uri="{0D108BD9-81ED-4DB2-BD59-A6C34878D82A}">
                    <a16:rowId xmlns:a16="http://schemas.microsoft.com/office/drawing/2014/main" val="10010"/>
                  </a:ext>
                </a:extLst>
              </a:tr>
            </a:tbl>
          </a:graphicData>
        </a:graphic>
      </p:graphicFrame>
    </p:spTree>
    <p:custDataLst>
      <p:tags r:id="rId2"/>
    </p:custDataLst>
    <p:extLst>
      <p:ext uri="{BB962C8B-B14F-4D97-AF65-F5344CB8AC3E}">
        <p14:creationId xmlns:p14="http://schemas.microsoft.com/office/powerpoint/2010/main" val="2906033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22317375"/>
              </p:ext>
            </p:extLst>
          </p:nvPr>
        </p:nvGraphicFramePr>
        <p:xfrm>
          <a:off x="291465" y="202883"/>
          <a:ext cx="2419350" cy="2503487"/>
        </p:xfrm>
        <a:graphic>
          <a:graphicData uri="http://schemas.openxmlformats.org/presentationml/2006/ole">
            <mc:AlternateContent xmlns:mc="http://schemas.openxmlformats.org/markup-compatibility/2006">
              <mc:Choice xmlns:v="urn:schemas-microsoft-com:vml" Requires="v">
                <p:oleObj spid="_x0000_s19465" name="CS ChemDraw Drawing" r:id="rId4" imgW="2419851" imgH="2503521" progId="ChemDraw.Document.6.0">
                  <p:embed/>
                </p:oleObj>
              </mc:Choice>
              <mc:Fallback>
                <p:oleObj name="CS ChemDraw Drawing" r:id="rId4" imgW="2419851" imgH="2503521" progId="ChemDraw.Document.6.0">
                  <p:embed/>
                  <p:pic>
                    <p:nvPicPr>
                      <p:cNvPr id="0" name=""/>
                      <p:cNvPicPr/>
                      <p:nvPr/>
                    </p:nvPicPr>
                    <p:blipFill>
                      <a:blip r:embed="rId5"/>
                      <a:stretch>
                        <a:fillRect/>
                      </a:stretch>
                    </p:blipFill>
                    <p:spPr>
                      <a:xfrm>
                        <a:off x="291465" y="202883"/>
                        <a:ext cx="2419350" cy="2503487"/>
                      </a:xfrm>
                      <a:prstGeom prst="rect">
                        <a:avLst/>
                      </a:prstGeom>
                    </p:spPr>
                  </p:pic>
                </p:oleObj>
              </mc:Fallback>
            </mc:AlternateContent>
          </a:graphicData>
        </a:graphic>
      </p:graphicFrame>
      <p:sp>
        <p:nvSpPr>
          <p:cNvPr id="10" name="TextBox 9"/>
          <p:cNvSpPr txBox="1"/>
          <p:nvPr/>
        </p:nvSpPr>
        <p:spPr>
          <a:xfrm>
            <a:off x="1679482" y="6417605"/>
            <a:ext cx="2108269" cy="369332"/>
          </a:xfrm>
          <a:prstGeom prst="rect">
            <a:avLst/>
          </a:prstGeom>
          <a:noFill/>
        </p:spPr>
        <p:txBody>
          <a:bodyPr wrap="none" rtlCol="0">
            <a:spAutoFit/>
          </a:bodyPr>
          <a:lstStyle/>
          <a:p>
            <a:r>
              <a:rPr lang="en-US" dirty="0" smtClean="0"/>
              <a:t>HOMO-1: -5.57 eV</a:t>
            </a:r>
            <a:endParaRPr lang="de-DE" dirty="0"/>
          </a:p>
        </p:txBody>
      </p:sp>
      <p:sp>
        <p:nvSpPr>
          <p:cNvPr id="11" name="TextBox 10"/>
          <p:cNvSpPr txBox="1"/>
          <p:nvPr/>
        </p:nvSpPr>
        <p:spPr>
          <a:xfrm>
            <a:off x="3419189" y="2940356"/>
            <a:ext cx="2114681" cy="369332"/>
          </a:xfrm>
          <a:prstGeom prst="rect">
            <a:avLst/>
          </a:prstGeom>
          <a:noFill/>
        </p:spPr>
        <p:txBody>
          <a:bodyPr wrap="none" rtlCol="0">
            <a:spAutoFit/>
          </a:bodyPr>
          <a:lstStyle/>
          <a:p>
            <a:r>
              <a:rPr lang="en-US" dirty="0" smtClean="0"/>
              <a:t>LUMO+1: -1.99 eV</a:t>
            </a:r>
            <a:endParaRPr lang="de-DE" dirty="0"/>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25574" t="3032" r="20573" b="1698"/>
          <a:stretch/>
        </p:blipFill>
        <p:spPr>
          <a:xfrm>
            <a:off x="1176727" y="3500202"/>
            <a:ext cx="3250803" cy="2857441"/>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25697" t="3417" r="20389" b="1311"/>
          <a:stretch/>
        </p:blipFill>
        <p:spPr>
          <a:xfrm>
            <a:off x="4822090" y="3544285"/>
            <a:ext cx="3272600" cy="2873320"/>
          </a:xfrm>
          <a:prstGeom prst="rect">
            <a:avLst/>
          </a:prstGeom>
        </p:spPr>
      </p:pic>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l="25205" t="3293" r="20390" b="1808"/>
          <a:stretch/>
        </p:blipFill>
        <p:spPr>
          <a:xfrm>
            <a:off x="8549233" y="3594773"/>
            <a:ext cx="3267857" cy="2832142"/>
          </a:xfrm>
          <a:prstGeom prst="rect">
            <a:avLst/>
          </a:prstGeom>
        </p:spPr>
      </p:pic>
      <p:sp>
        <p:nvSpPr>
          <p:cNvPr id="15" name="TextBox 14"/>
          <p:cNvSpPr txBox="1"/>
          <p:nvPr/>
        </p:nvSpPr>
        <p:spPr>
          <a:xfrm>
            <a:off x="5404255" y="6426915"/>
            <a:ext cx="2108269" cy="369332"/>
          </a:xfrm>
          <a:prstGeom prst="rect">
            <a:avLst/>
          </a:prstGeom>
          <a:noFill/>
        </p:spPr>
        <p:txBody>
          <a:bodyPr wrap="none" rtlCol="0">
            <a:spAutoFit/>
          </a:bodyPr>
          <a:lstStyle/>
          <a:p>
            <a:r>
              <a:rPr lang="en-US" dirty="0" smtClean="0"/>
              <a:t>HOMO-2: -5.76 eV</a:t>
            </a:r>
            <a:endParaRPr lang="de-DE" dirty="0"/>
          </a:p>
        </p:txBody>
      </p:sp>
      <p:sp>
        <p:nvSpPr>
          <p:cNvPr id="16" name="TextBox 15"/>
          <p:cNvSpPr txBox="1"/>
          <p:nvPr/>
        </p:nvSpPr>
        <p:spPr>
          <a:xfrm>
            <a:off x="9129028" y="6458968"/>
            <a:ext cx="2108269" cy="369332"/>
          </a:xfrm>
          <a:prstGeom prst="rect">
            <a:avLst/>
          </a:prstGeom>
          <a:noFill/>
        </p:spPr>
        <p:txBody>
          <a:bodyPr wrap="none" rtlCol="0">
            <a:spAutoFit/>
          </a:bodyPr>
          <a:lstStyle/>
          <a:p>
            <a:r>
              <a:rPr lang="en-US" dirty="0" smtClean="0"/>
              <a:t>HOMO-3: -5.83 eV</a:t>
            </a:r>
            <a:endParaRPr lang="de-DE" dirty="0"/>
          </a:p>
        </p:txBody>
      </p:sp>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l="25574" t="3293" r="20512" b="1560"/>
          <a:stretch/>
        </p:blipFill>
        <p:spPr>
          <a:xfrm>
            <a:off x="2710815" y="140141"/>
            <a:ext cx="3145721" cy="2758335"/>
          </a:xfrm>
          <a:prstGeom prst="rect">
            <a:avLst/>
          </a:prstGeom>
        </p:spPr>
      </p:pic>
      <p:pic>
        <p:nvPicPr>
          <p:cNvPr id="18" name="Picture 17"/>
          <p:cNvPicPr>
            <a:picLocks noChangeAspect="1"/>
          </p:cNvPicPr>
          <p:nvPr/>
        </p:nvPicPr>
        <p:blipFill rotWithShape="1">
          <a:blip r:embed="rId10" cstate="print">
            <a:extLst>
              <a:ext uri="{28A0092B-C50C-407E-A947-70E740481C1C}">
                <a14:useLocalDpi xmlns:a14="http://schemas.microsoft.com/office/drawing/2010/main" val="0"/>
              </a:ext>
            </a:extLst>
          </a:blip>
          <a:srcRect l="25697" t="3169" r="20697" b="1561"/>
          <a:stretch/>
        </p:blipFill>
        <p:spPr>
          <a:xfrm>
            <a:off x="5939663" y="120717"/>
            <a:ext cx="3145721" cy="2777759"/>
          </a:xfrm>
          <a:prstGeom prst="rect">
            <a:avLst/>
          </a:prstGeom>
        </p:spPr>
      </p:pic>
      <p:pic>
        <p:nvPicPr>
          <p:cNvPr id="19" name="Picture 18"/>
          <p:cNvPicPr>
            <a:picLocks noChangeAspect="1"/>
          </p:cNvPicPr>
          <p:nvPr/>
        </p:nvPicPr>
        <p:blipFill rotWithShape="1">
          <a:blip r:embed="rId11" cstate="print">
            <a:extLst>
              <a:ext uri="{28A0092B-C50C-407E-A947-70E740481C1C}">
                <a14:useLocalDpi xmlns:a14="http://schemas.microsoft.com/office/drawing/2010/main" val="0"/>
              </a:ext>
            </a:extLst>
          </a:blip>
          <a:srcRect l="25266" t="3540" r="20266" b="1808"/>
          <a:stretch/>
        </p:blipFill>
        <p:spPr>
          <a:xfrm>
            <a:off x="9085384" y="183152"/>
            <a:ext cx="3072495" cy="2652887"/>
          </a:xfrm>
          <a:prstGeom prst="rect">
            <a:avLst/>
          </a:prstGeom>
        </p:spPr>
      </p:pic>
      <p:sp>
        <p:nvSpPr>
          <p:cNvPr id="20" name="TextBox 19"/>
          <p:cNvSpPr txBox="1"/>
          <p:nvPr/>
        </p:nvSpPr>
        <p:spPr>
          <a:xfrm>
            <a:off x="6586628" y="2940356"/>
            <a:ext cx="2114681" cy="369332"/>
          </a:xfrm>
          <a:prstGeom prst="rect">
            <a:avLst/>
          </a:prstGeom>
          <a:noFill/>
        </p:spPr>
        <p:txBody>
          <a:bodyPr wrap="none" rtlCol="0">
            <a:spAutoFit/>
          </a:bodyPr>
          <a:lstStyle/>
          <a:p>
            <a:r>
              <a:rPr lang="en-US" dirty="0" smtClean="0"/>
              <a:t>LUMO+2: -1.15 eV</a:t>
            </a:r>
            <a:endParaRPr lang="de-DE" dirty="0"/>
          </a:p>
        </p:txBody>
      </p:sp>
      <p:sp>
        <p:nvSpPr>
          <p:cNvPr id="21" name="TextBox 20"/>
          <p:cNvSpPr txBox="1"/>
          <p:nvPr/>
        </p:nvSpPr>
        <p:spPr>
          <a:xfrm>
            <a:off x="9634146" y="2940356"/>
            <a:ext cx="2114681" cy="369332"/>
          </a:xfrm>
          <a:prstGeom prst="rect">
            <a:avLst/>
          </a:prstGeom>
          <a:noFill/>
        </p:spPr>
        <p:txBody>
          <a:bodyPr wrap="none" rtlCol="0">
            <a:spAutoFit/>
          </a:bodyPr>
          <a:lstStyle/>
          <a:p>
            <a:r>
              <a:rPr lang="en-US" dirty="0" smtClean="0"/>
              <a:t>LUMO+3: -0.49 eV</a:t>
            </a:r>
            <a:endParaRPr lang="de-DE" dirty="0"/>
          </a:p>
        </p:txBody>
      </p:sp>
    </p:spTree>
    <p:custDataLst>
      <p:tags r:id="rId2"/>
    </p:custDataLst>
    <p:extLst>
      <p:ext uri="{BB962C8B-B14F-4D97-AF65-F5344CB8AC3E}">
        <p14:creationId xmlns:p14="http://schemas.microsoft.com/office/powerpoint/2010/main" val="34664134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715</TotalTime>
  <Words>818</Words>
  <Application>Microsoft Office PowerPoint</Application>
  <PresentationFormat>Widescreen</PresentationFormat>
  <Paragraphs>320</Paragraphs>
  <Slides>21</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30" baseType="lpstr">
      <vt:lpstr>Roboto</vt:lpstr>
      <vt:lpstr>Microsoft YaHei</vt:lpstr>
      <vt:lpstr>Microsoft YaHei</vt:lpstr>
      <vt:lpstr>Arial</vt:lpstr>
      <vt:lpstr>Symbol</vt:lpstr>
      <vt:lpstr>Wingdings</vt:lpstr>
      <vt:lpstr>Office 主题​​</vt:lpstr>
      <vt:lpstr>CS ChemDraw Drawing</vt:lpstr>
      <vt:lpstr>Graph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Fei Yiyang</cp:lastModifiedBy>
  <cp:revision>205</cp:revision>
  <dcterms:created xsi:type="dcterms:W3CDTF">2019-06-19T02:08:00Z</dcterms:created>
  <dcterms:modified xsi:type="dcterms:W3CDTF">2020-08-04T14:36:37Z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